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7"/>
  </p:notesMasterIdLst>
  <p:sldIdLst>
    <p:sldId id="661" r:id="rId2"/>
    <p:sldId id="805" r:id="rId3"/>
    <p:sldId id="728" r:id="rId4"/>
    <p:sldId id="729" r:id="rId5"/>
    <p:sldId id="811" r:id="rId6"/>
    <p:sldId id="812" r:id="rId7"/>
    <p:sldId id="647" r:id="rId8"/>
    <p:sldId id="806" r:id="rId9"/>
    <p:sldId id="807" r:id="rId10"/>
    <p:sldId id="731" r:id="rId11"/>
    <p:sldId id="732" r:id="rId12"/>
    <p:sldId id="820" r:id="rId13"/>
    <p:sldId id="676" r:id="rId14"/>
    <p:sldId id="677" r:id="rId15"/>
    <p:sldId id="761" r:id="rId16"/>
    <p:sldId id="808" r:id="rId17"/>
    <p:sldId id="678" r:id="rId18"/>
    <p:sldId id="680" r:id="rId19"/>
    <p:sldId id="681" r:id="rId20"/>
    <p:sldId id="714" r:id="rId21"/>
    <p:sldId id="683" r:id="rId22"/>
    <p:sldId id="688" r:id="rId23"/>
    <p:sldId id="721" r:id="rId24"/>
    <p:sldId id="690" r:id="rId25"/>
    <p:sldId id="821" r:id="rId26"/>
    <p:sldId id="809" r:id="rId27"/>
    <p:sldId id="656" r:id="rId28"/>
    <p:sldId id="810" r:id="rId29"/>
    <p:sldId id="813" r:id="rId30"/>
    <p:sldId id="814" r:id="rId31"/>
    <p:sldId id="815" r:id="rId32"/>
    <p:sldId id="816" r:id="rId33"/>
    <p:sldId id="817" r:id="rId34"/>
    <p:sldId id="818" r:id="rId35"/>
    <p:sldId id="819" r:id="rId3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DF3"/>
    <a:srgbClr val="B3EBFF"/>
    <a:srgbClr val="FFCC00"/>
    <a:srgbClr val="FF9900"/>
    <a:srgbClr val="33CC33"/>
    <a:srgbClr val="CC3399"/>
    <a:srgbClr val="0066CC"/>
    <a:srgbClr val="A0ECBF"/>
    <a:srgbClr val="B2B2B2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674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FFDF-6D94-4697-91D8-1DC96868508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93859-8EB5-48F4-A395-B4B70771D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63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u="sng" smtClean="0"/>
              <a:t>Приобретено медицинское оборудование за счет средств местного бюджета: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2013 году на сумму 449865,1 тыс.тенге в количестве 183 единицы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2014 году на сумму 154954,9 тыс.тенге в количестве 61 единица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5E3FE-0888-4E91-A133-248F9BA4DC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D31F8-7364-451A-AB68-C39E225F15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С второго квартала 2017 года ГКП на ПХВ ОПЦ №4   переходит на «услуги горячего питания»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32031-32D7-4FB5-BDD8-B994A50DC15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С конца 2016 года оказываем услуги по неонатальному скринингу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DE8ED-5EDD-4A24-AF74-89EF345229E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B0939-87E3-4A4C-83F2-801E6E4DC56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094FE-3C7B-499E-A243-C843A8122E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3859-8EB5-48F4-A395-B4B70771D97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FBEB2-9BE7-48B9-8466-3A2A00D3680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FB13-6884-402B-9F66-B0259C45F3A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A435-6CC1-49DE-9FF2-24922519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5B7C-E59D-4C75-BF7A-65EF18328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BF6-A232-42A8-A9EE-7C2CE7D6D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5BDAB4-1B0B-495B-9A77-0C6BC7B3F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774-15D4-42F8-AA90-83BB7060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8259-33DA-4D74-A962-DBC7C59CA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0F68-51BD-4718-819F-F455988B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356B-AF77-4FA0-8A52-291F7478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A7C-3904-4F57-B2ED-809F36B6C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B663-6034-4925-8249-71E9C5633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DA71-7E7F-40CB-BEA9-74400939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72214C-92C0-4DAC-9A8A-2052651A0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63AB1-FE94-43B1-84D6-4357C7C52A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24744"/>
            <a:ext cx="8032976" cy="1872208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6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Конъюнктурный отчет </a:t>
            </a:r>
            <a:r>
              <a:rPr lang="en-US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6 месяцев</a:t>
            </a:r>
            <a:r>
              <a:rPr lang="en-US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5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358246" cy="27363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ГКП на ПХВ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Кентауская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городская больница»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Кентау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улица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Конаева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№26.</a:t>
            </a: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014322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Главный врач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Сыздыкова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КАДРОВЫЙ  РЕСУРС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  <a:ln>
            <a:solidFill>
              <a:srgbClr val="0070C0"/>
            </a:solidFill>
          </a:ln>
        </p:spPr>
        <p:txBody>
          <a:bodyPr>
            <a:normAutofit fontScale="32500" lnSpcReduction="20000"/>
          </a:bodyPr>
          <a:lstStyle/>
          <a:p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/>
              <a:t> </a:t>
            </a:r>
            <a:r>
              <a:rPr lang="ru-RU" sz="5600" b="1" dirty="0" smtClean="0"/>
              <a:t>Штатное расписание составлено на основании  приказа МЗРК  № 238 от 07.04.2010г « Об утверждении типовых штатов и штатных нормативов организации здравоохранения» , Приказа МЗСР РК  № 809 от   19.10.2015г «Об утверждении Стандарта организации оказания неврологической помощи в Республике Казахстан», Приказа МЗ РК № 450 от 3 июля 2017 года «Об утверждении Правил оказания скорой медицинской помощи в Республике Казахстан»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/>
              <a:t>Штат по нормативу  - 691,0  ставка</a:t>
            </a:r>
          </a:p>
          <a:p>
            <a:r>
              <a:rPr lang="ru-RU" sz="4300" dirty="0" smtClean="0"/>
              <a:t>Утвержденный штат -503,5 ставок:  Из них:</a:t>
            </a:r>
          </a:p>
          <a:p>
            <a:r>
              <a:rPr lang="ru-RU" sz="4300" dirty="0" smtClean="0"/>
              <a:t>-Врачей   -89,0 ( по нормативу 139,75 – укомплектованность 63,6%)</a:t>
            </a:r>
          </a:p>
          <a:p>
            <a:r>
              <a:rPr lang="ru-RU" sz="4300" dirty="0" smtClean="0"/>
              <a:t>-СМП    -221,25 ( по нормативу 280,25 -укомплектованность78,9%)</a:t>
            </a:r>
          </a:p>
          <a:p>
            <a:r>
              <a:rPr lang="ru-RU" sz="4300" dirty="0" smtClean="0"/>
              <a:t>- ММП   - 139,0 (по нормативу 208,0 – укомплектованность 66,8%)</a:t>
            </a:r>
          </a:p>
          <a:p>
            <a:r>
              <a:rPr lang="ru-RU" sz="4300" dirty="0" smtClean="0"/>
              <a:t>- Прочие ПП  -54,25 ( по нормативу 63,0  - укомплектованность 86,11%)</a:t>
            </a:r>
          </a:p>
          <a:p>
            <a:r>
              <a:rPr lang="ru-RU" sz="4300" dirty="0" smtClean="0"/>
              <a:t> </a:t>
            </a:r>
          </a:p>
          <a:p>
            <a:r>
              <a:rPr lang="ru-RU" sz="4300" dirty="0" smtClean="0"/>
              <a:t>В больнице  работают 57 врачей ( из них в декретном отпуске - 3)</a:t>
            </a:r>
          </a:p>
          <a:p>
            <a:r>
              <a:rPr lang="ru-RU" sz="4300" dirty="0" smtClean="0"/>
              <a:t>Из них: акушер –гинекологов -5</a:t>
            </a:r>
          </a:p>
          <a:p>
            <a:r>
              <a:rPr lang="ru-RU" sz="4300" dirty="0" smtClean="0"/>
              <a:t>              Анестезиологов -9 (в декретном отпуске  -1)</a:t>
            </a:r>
          </a:p>
          <a:p>
            <a:r>
              <a:rPr lang="ru-RU" sz="4300" dirty="0" smtClean="0"/>
              <a:t>              </a:t>
            </a:r>
            <a:r>
              <a:rPr lang="ru-RU" sz="4300" dirty="0" err="1" smtClean="0"/>
              <a:t>Неонатологов</a:t>
            </a:r>
            <a:r>
              <a:rPr lang="ru-RU" sz="4300" dirty="0" smtClean="0"/>
              <a:t>  -2</a:t>
            </a:r>
          </a:p>
          <a:p>
            <a:r>
              <a:rPr lang="ru-RU" sz="4300" dirty="0" smtClean="0"/>
              <a:t>              Врач эпидемиолог -1, Врач УЗИ -2( 1-д/о), врач эксперт -1</a:t>
            </a:r>
          </a:p>
          <a:p>
            <a:r>
              <a:rPr lang="ru-RU" sz="4300" dirty="0" smtClean="0"/>
              <a:t>              Прочие врачи – 37 (в декретном отпуске  -1)</a:t>
            </a:r>
          </a:p>
          <a:p>
            <a:r>
              <a:rPr lang="ru-RU" sz="4300" dirty="0" smtClean="0"/>
              <a:t> </a:t>
            </a:r>
          </a:p>
          <a:p>
            <a:r>
              <a:rPr lang="ru-RU" sz="4300" dirty="0" smtClean="0"/>
              <a:t>Средний медицинский персонал : Работают -286 человек, из них в декретном отпуске -65 человек.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92897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68961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 КАДРОВОГО  РЕСУРСА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1" y="908720"/>
          <a:ext cx="8784978" cy="42758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9283"/>
                <a:gridCol w="857256"/>
                <a:gridCol w="928694"/>
                <a:gridCol w="857256"/>
                <a:gridCol w="857256"/>
                <a:gridCol w="857256"/>
                <a:gridCol w="750794"/>
                <a:gridCol w="1106594"/>
                <a:gridCol w="820589"/>
              </a:tblGrid>
              <a:tr h="134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Утвержденный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Физ. лицо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«высшая» категория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«первая» категория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«вторая» категория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специалиста без присвоения квалификационной категории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Категорийность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9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Врачи-57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(молодые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Специалисты-3)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д/о)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22-38,5%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9-15,7%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1-1,7%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25-43,8%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(стаж работы до 5лет</a:t>
                      </a: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персонал-281 (молодые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специалисты-41)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280,25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221,25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(65 д/о)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117-40,9%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20-7,0%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8-2,8%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141-49,3%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(стаж работы до 5лет</a:t>
                      </a: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50,7%</a:t>
                      </a:r>
                      <a:endParaRPr lang="kk-KZ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 медицинский персонал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66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1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 КАДРОВОГО  РЕСУРСА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842546"/>
            <a:ext cx="80010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За 6 месяцев 2019 года обучены 6 врачей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4 врача прошли повышение квалификации: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 – инфекционист на тему «Актуальные вопросы особо опасных инфекции»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эндоскопист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тему «Актуальные вопросы эндоскопической диагностики»</a:t>
            </a:r>
            <a:r>
              <a:rPr lang="kk-KZ" sz="20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+mn-lt"/>
              </a:rPr>
              <a:t>согласно приказу № 809 от 19.10.2015г МЗСР  « Стандарт организации оказания неврологической помощи в РК» два врача прошли обучение  на тему «Организация лечебно-реабилитационных мероприятии при инсульте» </a:t>
            </a:r>
            <a:endParaRPr lang="ru-RU" sz="2000" dirty="0" smtClean="0">
              <a:latin typeface="+mn-lt"/>
              <a:cs typeface="Times New Roman" pitchFamily="18" charset="0"/>
            </a:endParaRPr>
          </a:p>
          <a:p>
            <a:pPr marL="285750" indent="-28575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 2 врача прошли первичную переподготовку по нейрохирургии и по педиатрии </a:t>
            </a:r>
          </a:p>
          <a:p>
            <a:pPr marL="285750" indent="-28575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 24- средний медицинский персонал прошли повышение квалификации на тему: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Экстрагенитальная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патология беременных»,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«Эффективная перинатальная помощь в рамках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«ИВБДВ», «Актуальные вопросы биохимии», «Общие сестринские технологии»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B25A6-D037-47DE-A1F1-94310E773C7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820150" cy="14398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 техническая база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использования основных средств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оснащенности медицинской техникой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2776538"/>
          <a:ext cx="8568630" cy="109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23346"/>
                <a:gridCol w="2180224"/>
                <a:gridCol w="2232530"/>
                <a:gridCol w="2232530"/>
              </a:tblGrid>
              <a:tr h="684921"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месяца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месяца </a:t>
                      </a:r>
                      <a:endParaRPr lang="kk-KZ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6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,46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65,38%</a:t>
                      </a:r>
                      <a:endParaRPr lang="ru-RU" sz="2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,46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10800000" flipV="1">
            <a:off x="395536" y="472166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Приобретено медицинское оборудование за счет средств местного бюджета: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 2018 году на сумму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323 522 484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тенге в количестве 40 шт.</a:t>
            </a:r>
          </a:p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2019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году на сумму  за 6 месяцев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145 540 000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тенге в количестве 45 шт.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60672" cy="57606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</a:t>
            </a:r>
            <a:b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6 </a:t>
            </a:r>
            <a:r>
              <a:rPr lang="ru-RU" sz="2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2019 год.</a:t>
            </a:r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15436" cy="5216395"/>
        </p:xfrm>
        <a:graphic>
          <a:graphicData uri="http://schemas.openxmlformats.org/drawingml/2006/table">
            <a:tbl>
              <a:tblPr/>
              <a:tblGrid>
                <a:gridCol w="398957"/>
                <a:gridCol w="3056837"/>
                <a:gridCol w="1727148"/>
                <a:gridCol w="1766247"/>
                <a:gridCol w="1766247"/>
              </a:tblGrid>
              <a:tr h="857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приобретенного медицинского оборудования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 за </a:t>
                      </a:r>
                      <a:r>
                        <a:rPr lang="ru-RU" sz="1400" b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еденицу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Аппарат </a:t>
                      </a:r>
                      <a:r>
                        <a:rPr lang="ru-RU" sz="13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исскусственной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вентиляции легких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22 800 000,0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45 600 000,000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Аппарат </a:t>
                      </a:r>
                      <a:r>
                        <a:rPr lang="ru-RU" sz="13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исскусственной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вентиляции легких для новорожденных и детей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480 000,0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52 960 000,000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Контроллер</a:t>
                      </a:r>
                      <a:r>
                        <a:rPr lang="ru-RU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подачи лекарственных веществ </a:t>
                      </a:r>
                      <a:r>
                        <a:rPr lang="ru-RU" sz="13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инфузионный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644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000,0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3 220 000,000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Кровать медицинская реанимационная, функциональная,</a:t>
                      </a:r>
                      <a:r>
                        <a:rPr lang="ru-RU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4-х секционная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1 990 000,0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19 900 000,000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Электрокардиограф 12-канальный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090 000,0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090 000,000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Фотоэлектроколориметр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460 000,0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4 920 000,000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Микроскоп </a:t>
                      </a:r>
                      <a:r>
                        <a:rPr lang="ru-RU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лабараторный</a:t>
                      </a: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 мед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810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000,0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2 430 000,000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Монитор пациента ВМ3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292 000,0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12 920 000,000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Холодильник фармацевтический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r>
                        <a:rPr lang="ru-RU" sz="13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000,0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2 500 000,000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57 816 000,000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    145</a:t>
                      </a:r>
                      <a:r>
                        <a:rPr lang="ru-RU" sz="14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540 000,000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894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60672" cy="33895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за 6 месяцев на 2018 год.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715436" cy="5713292"/>
        </p:xfrm>
        <a:graphic>
          <a:graphicData uri="http://schemas.openxmlformats.org/drawingml/2006/table">
            <a:tbl>
              <a:tblPr/>
              <a:tblGrid>
                <a:gridCol w="398957"/>
                <a:gridCol w="3056837"/>
                <a:gridCol w="1727148"/>
                <a:gridCol w="1766247"/>
                <a:gridCol w="1766247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приобретенного медицинского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оборудования</a:t>
                      </a:r>
                      <a:r>
                        <a:rPr lang="ru-RU" sz="1200" b="1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2018г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 за </a:t>
                      </a:r>
                      <a:r>
                        <a:rPr lang="ru-RU" sz="1200" b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еденицу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Кровать функциональная  реанимационная,</a:t>
                      </a:r>
                      <a:r>
                        <a:rPr lang="ru-RU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Lojer</a:t>
                      </a:r>
                      <a:r>
                        <a:rPr lang="en-US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Scan </a:t>
                      </a:r>
                      <a:r>
                        <a:rPr lang="en-US" sz="13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Afia</a:t>
                      </a:r>
                      <a:r>
                        <a:rPr lang="en-US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PRO ICU 90</a:t>
                      </a:r>
                      <a:endParaRPr lang="ru-RU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2510000,00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15 060 000,00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Монитор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многофункциональный</a:t>
                      </a:r>
                      <a:r>
                        <a:rPr lang="kk-KZ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неанатальный </a:t>
                      </a: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 ВМ3</a:t>
                      </a: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1 160 000,00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1 160 000,00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Электрокардиограф  модель  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Times New Roman"/>
                        </a:rPr>
                        <a:t>Cardio Care 2000</a:t>
                      </a:r>
                      <a:endParaRPr lang="ru-RU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696 000,00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1 392</a:t>
                      </a:r>
                      <a:r>
                        <a:rPr lang="ru-RU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Контроллер</a:t>
                      </a:r>
                      <a:r>
                        <a:rPr lang="ru-RU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подачи лекарственных веществ </a:t>
                      </a:r>
                      <a:r>
                        <a:rPr lang="ru-RU" sz="13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инфузионный</a:t>
                      </a:r>
                      <a:r>
                        <a:rPr lang="en-US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AITECS DF-12M</a:t>
                      </a:r>
                      <a:endParaRPr lang="ru-RU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646 000,00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3 230 000,00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Монитор пациента ВМ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1 160 000,00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2 320 000,00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АИВЛ  для взрослых </a:t>
                      </a:r>
                      <a:r>
                        <a:rPr lang="en-US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Mutho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Times New Roman"/>
                        </a:rPr>
                        <a:t> Vent </a:t>
                      </a: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с пренадлежностями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15 560 000,00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31 120 000,00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Дефибриллятор  монитор </a:t>
                      </a:r>
                      <a:r>
                        <a:rPr lang="en-US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DefiMonitor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Times New Roman"/>
                        </a:rPr>
                        <a:t> XD</a:t>
                      </a:r>
                      <a:r>
                        <a:rPr lang="en-US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XD1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2 792 000,00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2 792 000,00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Система</a:t>
                      </a:r>
                      <a:r>
                        <a:rPr lang="kk-KZ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рентгеновская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16 992 000,00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16 992 000,00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Гематологический  анализатор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4 492 000,00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4 492 000,00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Холодильник фармацевтический</a:t>
                      </a: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342 584,00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342 584,00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894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715436" cy="4937926"/>
        </p:xfrm>
        <a:graphic>
          <a:graphicData uri="http://schemas.openxmlformats.org/drawingml/2006/table">
            <a:tbl>
              <a:tblPr/>
              <a:tblGrid>
                <a:gridCol w="398957"/>
                <a:gridCol w="3056837"/>
                <a:gridCol w="1727148"/>
                <a:gridCol w="1766247"/>
                <a:gridCol w="1766247"/>
              </a:tblGrid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latin typeface="+mn-lt"/>
                          <a:ea typeface="Times New Roman"/>
                          <a:cs typeface="Times New Roman"/>
                        </a:rPr>
                        <a:t>Размораживатель плазмы </a:t>
                      </a: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РП 2-01 «БФА»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862 000,00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862 000,00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Отсасыватель</a:t>
                      </a: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  медицинский</a:t>
                      </a: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385 480,00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385 480,00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Электрокоагулятор</a:t>
                      </a: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 Аппарат электрохирургический микропроцессорный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2 395 000,00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4 790 000,00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Кресло гинекологическое</a:t>
                      </a: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1 043 100,00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1 043 100,00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Термостат</a:t>
                      </a: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285 000,00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285 000,00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Светильник</a:t>
                      </a:r>
                      <a:r>
                        <a:rPr lang="ru-RU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хирургический передвижной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1 942 000,00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1 942 000,00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Компьютерный</a:t>
                      </a:r>
                      <a:r>
                        <a:rPr lang="ru-RU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тамограф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269 900 000,00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269 900 000,00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Холодильник фармацевтический</a:t>
                      </a: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145 432,00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1 454 320,00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 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Монитор пациента ВМ7</a:t>
                      </a: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4 792 000,00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Times New Roman"/>
                          <a:cs typeface="Times New Roman"/>
                        </a:rPr>
                        <a:t>23 960 000,00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340 650 596,00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383 522 484,00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медико-экономические показатели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358481"/>
              </p:ext>
            </p:extLst>
          </p:nvPr>
        </p:nvGraphicFramePr>
        <p:xfrm>
          <a:off x="83126" y="1052736"/>
          <a:ext cx="8881364" cy="54771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2770"/>
                <a:gridCol w="1728192"/>
                <a:gridCol w="1728192"/>
                <a:gridCol w="1872210"/>
              </a:tblGrid>
              <a:tr h="1122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 месяца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kk-K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 месяца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8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Пролечено больных (чел)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12316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8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к/дней  (к/дней)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91121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47144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51190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  (кол-во)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25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пребывание на койке  (дней)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8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Занятость койки  (дней)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283,0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920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36036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использования бюджетных средств  стационар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9511" y="620687"/>
          <a:ext cx="8784977" cy="616876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42120"/>
                <a:gridCol w="1063329"/>
                <a:gridCol w="1281398"/>
                <a:gridCol w="1166147"/>
                <a:gridCol w="1399377"/>
                <a:gridCol w="1632606"/>
              </a:tblGrid>
              <a:tr h="925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Специфика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(тыс.тенге)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общей суммы</a:t>
                      </a:r>
                    </a:p>
                    <a:p>
                      <a:pPr algn="ctr" rtl="0" fontAlgn="ctr"/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финансирования за 2019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Пороговый уровень затрат по структуре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3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плата, налоги  и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другие выплаты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421038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261493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301852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56,8%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50%-60%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продуктов питания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2538</a:t>
                      </a:r>
                    </a:p>
                    <a:p>
                      <a:pPr algn="ctr" rtl="0" fontAlgn="ctr"/>
                      <a:r>
                        <a:rPr lang="kk-K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перехода на аутсорсинг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1%-5%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33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медикаментов и прочих средств медицинского назначения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105037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118839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25%-45%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40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прочих товаров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  ГСМ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22652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1%-5%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3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5%-10%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00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за услуги связи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0,5%-1%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637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услуги и работы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5%-15%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637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текущие затраты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0,69%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0%-5%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34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643809,403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393267,7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531289,699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6429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Затраты на 1-больног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1" y="928688"/>
          <a:ext cx="8280923" cy="37597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0041"/>
                <a:gridCol w="2304256"/>
                <a:gridCol w="2016225"/>
                <a:gridCol w="1728192"/>
                <a:gridCol w="1872209"/>
              </a:tblGrid>
              <a:tr h="50000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мес. 2018 г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мес.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2019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620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1 койко/дня на медикаменты ,тг.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1373,29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2285,79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46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1 койко/дн на питание ,тг.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379,63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347,63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Перешли на услуги горячего питания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909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 1 пролеченного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больного ,тг.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51087,87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63175,53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78337,02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1214422"/>
            <a:ext cx="87154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ГКП на ПХВ «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Кентауская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центральная городская больница» УЗ ТО на </a:t>
            </a:r>
          </a:p>
          <a:p>
            <a:endParaRPr lang="ru-RU" sz="2800" b="1" dirty="0" smtClean="0">
              <a:solidFill>
                <a:srgbClr val="C00000"/>
              </a:solidFill>
              <a:latin typeface="+mn-lt"/>
            </a:endParaRPr>
          </a:p>
          <a:p>
            <a:endParaRPr lang="en-US" sz="2800" b="1" dirty="0" smtClean="0">
              <a:solidFill>
                <a:srgbClr val="C00000"/>
              </a:solidFill>
              <a:latin typeface="+mn-lt"/>
            </a:endParaRPr>
          </a:p>
          <a:p>
            <a:endParaRPr lang="ru-RU" sz="2800" b="1" dirty="0" smtClean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Главный врач: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Сыздыкова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Гульбану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Жумагалиевна</a:t>
            </a:r>
            <a:endParaRPr lang="ru-RU" sz="2400" b="1" dirty="0" smtClean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Площадь застройки:         35 637 кв.м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Общая площадь здания:   9695,33 кв.м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Число помещений:             499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Год постройки:                    1984 г.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Количество сотрудников:  533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001000" cy="91100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рамках выполнения  ГОБМП                              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1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712970" cy="4536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56184"/>
                <a:gridCol w="1296144"/>
                <a:gridCol w="1224136"/>
                <a:gridCol w="1656184"/>
                <a:gridCol w="1386833"/>
                <a:gridCol w="1493489"/>
              </a:tblGrid>
              <a:tr h="113412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отделения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(тыс.т)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на 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 мес.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за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412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УЗИ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ЭФГДС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1177,550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18,939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743,965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760,0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379,016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01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Рентген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359,435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152,6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364,0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145000,0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181,5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78859,5</a:t>
                      </a:r>
                    </a:p>
                  </a:txBody>
                  <a:tcPr/>
                </a:tc>
              </a:tr>
              <a:tr h="648073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1560,0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1555,925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906,565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146154,0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79430,23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8064895" cy="91043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по платным услугам (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хоз.расчет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						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3"/>
          <a:ext cx="8186766" cy="54483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01079"/>
                <a:gridCol w="1995229"/>
                <a:gridCol w="1934716"/>
                <a:gridCol w="2055742"/>
              </a:tblGrid>
              <a:tr h="13445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специфики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2018 год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6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месяца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6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месяца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года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0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платных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по хозяйственному расчету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31108,0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12262,462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18862,709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8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и налоги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15114,0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5436,484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6095,008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5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медикаментов и прочих товаров , ГСМ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5710,74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8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 и прочие приобретение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3344,885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936625"/>
          </a:xfr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плана по госзаказу «стационар»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2018года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79512" y="3933057"/>
          <a:ext cx="8784976" cy="187220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79356"/>
                <a:gridCol w="1645186"/>
                <a:gridCol w="1564729"/>
                <a:gridCol w="1450917"/>
                <a:gridCol w="1612131"/>
                <a:gridCol w="1232657"/>
              </a:tblGrid>
              <a:tr h="9194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предъявлено к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оплате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принято к оплате по актам выполненных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  2018 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3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909178452,05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715025813,86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194152638,19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929313"/>
            <a:ext cx="9144000" cy="6683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Bookman Old Style" panose="02050604050505020204" pitchFamily="18" charset="0"/>
            </a:endParaRPr>
          </a:p>
        </p:txBody>
      </p:sp>
      <p:sp>
        <p:nvSpPr>
          <p:cNvPr id="4142" name="Прямоугольник 6"/>
          <p:cNvSpPr>
            <a:spLocks noChangeArrowheads="1"/>
          </p:cNvSpPr>
          <p:nvPr/>
        </p:nvSpPr>
        <p:spPr bwMode="auto">
          <a:xfrm rot="10800000" flipV="1">
            <a:off x="179389" y="5850851"/>
            <a:ext cx="4536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дефектов 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22013022,25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3,0 % от принятой суммы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3" y="1412776"/>
          <a:ext cx="8533452" cy="19239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97677"/>
                <a:gridCol w="1197677"/>
                <a:gridCol w="1646806"/>
                <a:gridCol w="1796517"/>
                <a:gridCol w="1497098"/>
                <a:gridCol w="1197677"/>
              </a:tblGrid>
              <a:tr h="52223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6 месяцев 2018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предъявлено к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оплате за 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месяцев</a:t>
                      </a:r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принято к оплате по актам выполненных работ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 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месяцев 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5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508592086,85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382922823,58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125669263,27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342900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Сумма дефектов  за  6 месяц 2018 года  10764131,42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2,8% от принятой суммы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плана по госзаказу «стационар» за           6  месяц  2019 год.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285860"/>
            <a:ext cx="8640960" cy="5001419"/>
          </a:xfrm>
        </p:spPr>
        <p:txBody>
          <a:bodyPr/>
          <a:lstStyle/>
          <a:p>
            <a:pPr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Государственный заказ на 2019 год составляет   932 210 918,0 тенге</a:t>
            </a:r>
          </a:p>
          <a:p>
            <a:pPr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6 месяцев 2019 года предъявлено 79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случаев на сумму 5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77032246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тенге </a:t>
            </a:r>
          </a:p>
          <a:p>
            <a:pPr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Принято к оплате 7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0 случаев на сумму 511 395 936,67 тенге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Выполнение плана -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fontAlgn="ctr"/>
            <a:r>
              <a:rPr lang="ru-RU" sz="1800" b="1" dirty="0" smtClean="0"/>
              <a:t>Выявлено дефектов на сумму 5923936,9 </a:t>
            </a:r>
            <a:r>
              <a:rPr lang="ru-RU" sz="1800" b="1" dirty="0" err="1" smtClean="0"/>
              <a:t>тг</a:t>
            </a:r>
            <a:r>
              <a:rPr lang="ru-RU" sz="1800" b="1" dirty="0" smtClean="0"/>
              <a:t> – 1,15% от принятой суммы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3140968"/>
          <a:ext cx="8712967" cy="23762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54641"/>
                <a:gridCol w="1645928"/>
                <a:gridCol w="1551904"/>
                <a:gridCol w="1439024"/>
                <a:gridCol w="1598917"/>
                <a:gridCol w="1222553"/>
              </a:tblGrid>
              <a:tr h="11732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6 месяцев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предъявлено к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оплате  за 6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месяцев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принято к оплате по актам выполненных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 за 6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месяцев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577032246,83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511395936,67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65636310,16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Прочие расходы от платных услуг и от оплаты АПП за 6 месяцев 2019 года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341438"/>
            <a:ext cx="7690048" cy="49831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Нейрохирургический набор и металлоконструкция для остеосинтеза – 16 160 000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 для инсультного центра – 1 276 000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Реактивы для лаборатории – 39 645 000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Кондиционеры – 1 771 000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Материальная помощь многодетным сотрудникам–1 195 000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Сумка холодильник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Аристон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Жалюзи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Моющие средства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2643206" cy="5857916"/>
          </a:xfrm>
        </p:spPr>
        <p:txBody>
          <a:bodyPr anchor="t" anchorCtr="0"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Во исполнение приказа Министра здравоохранения РК № 450 от 3 июля 2017 года Об утверждении Правил оказания скорой медицинской помощи в Республике Казахстан в приемном отделении и в инфекционной больнице проведены реконструкция и ремонт на сумму 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9 859 825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тг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 от оплаты услуг АПП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00042"/>
            <a:ext cx="607223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0466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410671"/>
          <a:ext cx="8715437" cy="56502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793"/>
                <a:gridCol w="1982785"/>
                <a:gridCol w="642942"/>
                <a:gridCol w="642942"/>
                <a:gridCol w="642942"/>
                <a:gridCol w="642942"/>
                <a:gridCol w="642942"/>
                <a:gridCol w="571504"/>
                <a:gridCol w="714380"/>
                <a:gridCol w="714380"/>
                <a:gridCol w="642942"/>
                <a:gridCol w="642943"/>
              </a:tblGrid>
              <a:tr h="17874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FB8D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Структурное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подразделение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профиль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коек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Поступило больных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Выписано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Умерло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Проведено койко-дней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койко-дней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6">
                <a:tc vMerge="1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терапевтические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103,0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кардиологические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76,3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эндокринология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89,0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хирурги.взрослые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103,1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хирурги.дети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85,5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травматология взрослые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65,7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травматология детские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158,2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урологич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взрослых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70,2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урологические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37,8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родильные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62,7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патологии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85,1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гинекология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130,8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невралогия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111,0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отоларинг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взрослые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108,8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отоларингологи дети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25,3</a:t>
                      </a:r>
                    </a:p>
                  </a:txBody>
                  <a:tcPr marL="9525" marR="9525" marT="9525" marB="0" anchor="b"/>
                </a:tc>
              </a:tr>
              <a:tr h="180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педиатрические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110,1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кардио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реабилитации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50,6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невро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реабилитации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95,2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трав реабилитации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67,1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инсультные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0466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410671"/>
          <a:ext cx="8898054" cy="57969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793"/>
                <a:gridCol w="2125661"/>
                <a:gridCol w="642942"/>
                <a:gridCol w="825559"/>
                <a:gridCol w="642942"/>
                <a:gridCol w="642942"/>
                <a:gridCol w="642942"/>
                <a:gridCol w="642942"/>
                <a:gridCol w="642942"/>
                <a:gridCol w="571504"/>
                <a:gridCol w="642942"/>
                <a:gridCol w="642943"/>
              </a:tblGrid>
              <a:tr h="17874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Структурное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подразделение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профиль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коек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Занятость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койки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койки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Средняя длительность пребывания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б-го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койке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Хирургич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активность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Летальность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6">
                <a:tc vMerge="1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терапевтические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кардиологические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эндокринология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хирурги.взрослые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хирурги.дети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травматология взрослые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травматология детские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урологич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взрослых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урологические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родильные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патологии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гинекология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невралогия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отоларинг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взрослые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отоларингологи дети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80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педиатрические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кардио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реабилитации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невро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реабилитации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трав реабилитации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инсультные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0466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91526"/>
          <a:ext cx="8715437" cy="2423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793"/>
                <a:gridCol w="1982785"/>
                <a:gridCol w="642942"/>
                <a:gridCol w="642942"/>
                <a:gridCol w="642942"/>
                <a:gridCol w="642942"/>
                <a:gridCol w="642942"/>
                <a:gridCol w="571504"/>
                <a:gridCol w="714380"/>
                <a:gridCol w="714380"/>
                <a:gridCol w="642942"/>
                <a:gridCol w="642943"/>
              </a:tblGrid>
              <a:tr h="17874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FB8D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Структурное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подразделение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профиль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коек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Поступило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Выписано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Умерло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Проведено койко-дней</a:t>
                      </a:r>
                    </a:p>
                  </a:txBody>
                  <a:tcPr marL="9525" marR="9525" marT="9525" marB="0" anchor="ctr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койко-дней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B8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6">
                <a:tc vMerge="1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терапевтические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Майдантал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педиатрические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Майдантал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терапевтические 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Карнак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30,3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инфекционные для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взр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155,6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инфекционные для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79,1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 ЦГБ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51990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3620474"/>
          <a:ext cx="8715437" cy="288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793"/>
                <a:gridCol w="1982785"/>
                <a:gridCol w="642942"/>
                <a:gridCol w="642942"/>
                <a:gridCol w="642942"/>
                <a:gridCol w="642942"/>
                <a:gridCol w="642942"/>
                <a:gridCol w="571504"/>
                <a:gridCol w="714380"/>
                <a:gridCol w="714380"/>
                <a:gridCol w="642942"/>
                <a:gridCol w="642943"/>
              </a:tblGrid>
              <a:tr h="17874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Структурное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подразделение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профиль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коек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Занятость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койки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койки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Средняя длительность пребывания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б-го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койке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Хирургич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активность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Летальность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6">
                <a:tc vMerge="1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терапевтические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Майдантал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педиатрические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Майдантал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терапевтические 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Карнак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инфекционные для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взр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инфекционные для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6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642934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Реализация  дорожных карт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600" b="1" dirty="0" smtClean="0"/>
              <a:t>                                         Исполнение дорожной карты по инсультам</a:t>
            </a:r>
          </a:p>
          <a:p>
            <a:pPr>
              <a:buNone/>
            </a:pPr>
            <a:endParaRPr lang="kk-KZ" sz="1600" b="1" dirty="0" smtClean="0"/>
          </a:p>
          <a:p>
            <a:pPr>
              <a:buNone/>
            </a:pPr>
            <a:r>
              <a:rPr lang="kk-KZ" sz="1600" dirty="0" smtClean="0"/>
              <a:t>      Оказание медицинской помощи пациентам с подозрением на ОНМК или свершившийся инсульт в ЦГБ осуществляется согласно приказа № 809 от 19.10.2015г МЗСР  « Стандарт организации оказания неврологической помощи в РК».</a:t>
            </a:r>
            <a:r>
              <a:rPr lang="kk-KZ" sz="1600" b="1" dirty="0" smtClean="0"/>
              <a:t> </a:t>
            </a:r>
          </a:p>
          <a:p>
            <a:pPr>
              <a:buNone/>
            </a:pPr>
            <a:r>
              <a:rPr lang="kk-KZ" sz="1200" dirty="0" smtClean="0"/>
              <a:t>   </a:t>
            </a:r>
            <a:r>
              <a:rPr lang="kk-KZ" sz="1200" b="1" dirty="0" smtClean="0"/>
              <a:t>    </a:t>
            </a:r>
            <a:r>
              <a:rPr lang="kk-KZ" sz="1200" dirty="0" smtClean="0"/>
              <a:t>Инсультный центр Кентауской ЦГБ на 20 коек, в т.ч нейрореанимация на 6 коек.    </a:t>
            </a:r>
          </a:p>
          <a:p>
            <a:pPr>
              <a:buNone/>
            </a:pPr>
            <a:r>
              <a:rPr lang="kk-KZ" sz="1200" dirty="0" smtClean="0"/>
              <a:t>      </a:t>
            </a:r>
            <a:r>
              <a:rPr lang="kk-KZ" sz="1400" dirty="0" smtClean="0"/>
              <a:t>1. С июня 2019г работает круглосуточный пост невропатологов. </a:t>
            </a:r>
            <a:endParaRPr lang="ru-RU" sz="1400" dirty="0" smtClean="0"/>
          </a:p>
          <a:p>
            <a:pPr>
              <a:buNone/>
            </a:pPr>
            <a:r>
              <a:rPr lang="kk-KZ" sz="1400" dirty="0" smtClean="0"/>
              <a:t>    2. Прошел  первичную  переподготовку  по нейрохирургии  врач Баянов М. </a:t>
            </a:r>
            <a:endParaRPr lang="ru-RU" sz="1400" dirty="0" smtClean="0"/>
          </a:p>
          <a:p>
            <a:pPr>
              <a:buNone/>
            </a:pPr>
            <a:r>
              <a:rPr lang="kk-KZ" sz="1400" dirty="0" smtClean="0"/>
              <a:t>    3. На рабочем месте в ИЦ ОКБ прошли обучение 4 врача реаниматолога и 1 врач невропатолог, 9 медсестер реанимационного блока.</a:t>
            </a:r>
            <a:endParaRPr lang="ru-RU" sz="1400" dirty="0" smtClean="0"/>
          </a:p>
          <a:p>
            <a:pPr>
              <a:buNone/>
            </a:pPr>
            <a:r>
              <a:rPr lang="kk-KZ" sz="1400" dirty="0" smtClean="0"/>
              <a:t>    4. В текущем году приобретены  большой нейрохирургический набор на сумму 11 495 548,0 тенге, 10 функциональных кроватей для инсультного центра на сумму 19 900 000,0 тенге. Также  приобретено: прикроватные столики,  противопролежневые матрацы, кресло- каталка, аппараты для лазерной терапии и ингаляционной терапии, аппарат магнитотерапии, костыль с подлокотником, трехножные трости  на сумму 1 246 490,0 тенге.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kk-KZ" sz="1400" dirty="0" smtClean="0"/>
              <a:t>     5. За 1 полугодие  2019г в ИЦ пролечено 104 пациента с ОНМК, из них 76 с ишемическим, 28 с геморрагическим инсультом,  заболеваемость  по г.Кентау составила 62,6 на 100 тыс населения.  </a:t>
            </a:r>
            <a:endParaRPr lang="ru-RU" sz="1400" dirty="0" smtClean="0"/>
          </a:p>
          <a:p>
            <a:pPr>
              <a:buNone/>
            </a:pPr>
            <a:r>
              <a:rPr lang="kk-KZ" sz="1400" dirty="0" smtClean="0"/>
              <a:t>      6.   Стационарная летальность:  за 1 полугодие  2019г  умерло  от ОНМК  10 больных, из них от геморрагического инсульта 9(  из них 4  прооперированы). Показатель летальности по стационару 9,8%. 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и мощность городской больницы города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Кентау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ГКП на ПХВ «</a:t>
            </a:r>
            <a:r>
              <a:rPr lang="ru-RU" sz="2400" dirty="0" err="1" smtClean="0"/>
              <a:t>Кентауская</a:t>
            </a:r>
            <a:r>
              <a:rPr lang="ru-RU" sz="2400" dirty="0" smtClean="0"/>
              <a:t> центральная городская больница» является надежной и гарантированной организацией оказывающей специализированную  медицинскую помощь населению города </a:t>
            </a:r>
            <a:r>
              <a:rPr lang="ru-RU" sz="2400" dirty="0" err="1" smtClean="0"/>
              <a:t>Кентау</a:t>
            </a:r>
            <a:r>
              <a:rPr lang="ru-RU" sz="2400" dirty="0" smtClean="0"/>
              <a:t> и прилегающих населенных пунктов в количестве 166628 человек. Имеется 314 коек круглосуточного стационара, в т.ч  инфекционное отделение на 40 коек,  отделение </a:t>
            </a:r>
            <a:r>
              <a:rPr lang="ru-RU" sz="2400" dirty="0" err="1" smtClean="0"/>
              <a:t>Майдантал</a:t>
            </a:r>
            <a:r>
              <a:rPr lang="ru-RU" sz="2400" dirty="0" smtClean="0"/>
              <a:t> на 14 коек. Функционирует дневной  стационар  на 55 коек и 28 </a:t>
            </a:r>
            <a:r>
              <a:rPr lang="ru-RU" sz="2400" dirty="0" err="1" smtClean="0"/>
              <a:t>хоз.расчетных</a:t>
            </a:r>
            <a:r>
              <a:rPr lang="ru-RU" sz="2400" dirty="0" smtClean="0"/>
              <a:t> коек</a:t>
            </a:r>
          </a:p>
          <a:p>
            <a:endParaRPr lang="ru-RU" sz="2800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7. Из 76 больных с ишемическим инсультом тромболизис проведен в 21 случае. Доля проведенного тромболизиса у пациентов с ишемическим инсультом составила 27,6%. 55 больным с ИИ не сделана ТЛТ по причине: позднее обращение свыше 4 часов- 31 больных , и у 24 больных имелись противопоказания к проведению ТЛТ в т.ч лица старше 80 лет-13, тяжелая форма инсульта(по шкале </a:t>
            </a:r>
            <a:r>
              <a:rPr lang="en-US" dirty="0" smtClean="0"/>
              <a:t>NIHSS</a:t>
            </a:r>
            <a:r>
              <a:rPr lang="ru-RU" dirty="0" smtClean="0"/>
              <a:t>&gt;26 баллов) и другие противопоказания( принимает </a:t>
            </a:r>
            <a:r>
              <a:rPr lang="ru-RU" dirty="0" err="1" smtClean="0"/>
              <a:t>варфарин</a:t>
            </a:r>
            <a:r>
              <a:rPr lang="ru-RU" dirty="0" smtClean="0"/>
              <a:t>, тромбоцитопения, повторные ОНМК, опухоль головного мозга)- 9 больных</a:t>
            </a:r>
            <a:r>
              <a:rPr lang="kk-KZ" dirty="0" smtClean="0"/>
              <a:t> .  В организации ПМСП за 6 месяцев отправлено 10 дефектных актов по причине позднего обращения пациентов.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 8. Процент нейрохирургической активности  среди больных с геморрагическим инсультом  составил 21,4%:  из 28 больных  прооперированы 6. 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 9. Время доставки пациента в течение 40 минут от момента вызова СМП составило 94%, целевой показатель 92%. Из общего количества поступивших 76 больных с ишемическим  инсультом  на СМП доставлены 74 больных, из них 7  доставлены позже 40 мин( поздно доставлены  6 больных из Сузакского района, 1 из пос Урангай) .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10. После выписки из стационара  из 94 больных перенесших ОНМК умерло  в течение месяца  на дому от ОНМК 2 больных  - 2,1%:   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11. В настоящее время  начал обучение по первичной пе</a:t>
            </a:r>
            <a:r>
              <a:rPr lang="ru-RU" dirty="0" err="1" smtClean="0"/>
              <a:t>реподготовке</a:t>
            </a:r>
            <a:r>
              <a:rPr lang="ru-RU" dirty="0" smtClean="0"/>
              <a:t>  по медицинской реабилитации  с 17.07.2019г  врач невропатолог </a:t>
            </a:r>
            <a:r>
              <a:rPr lang="ru-RU" dirty="0" err="1" smtClean="0"/>
              <a:t>Мухиддинов</a:t>
            </a:r>
            <a:r>
              <a:rPr lang="ru-RU" dirty="0" smtClean="0"/>
              <a:t> А на выездном цикле в ОКБ  г Шымкент (срок:  июль-  октябрь 2019г)</a:t>
            </a:r>
          </a:p>
          <a:p>
            <a:pPr>
              <a:buNone/>
            </a:pPr>
            <a:r>
              <a:rPr lang="ru-RU" dirty="0" smtClean="0"/>
              <a:t>12. </a:t>
            </a:r>
            <a:r>
              <a:rPr lang="kk-KZ" dirty="0" smtClean="0"/>
              <a:t>Приобретение оборудования для полноценной работы инсультного центра из средств бюджета: портативный электрокардиограф, операционный светильник, стол- вертикализатор, аппарат активно-пассивной механотерапии ( имеется заявка на 2020гг).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800" b="1" dirty="0" smtClean="0"/>
              <a:t>                              </a:t>
            </a:r>
          </a:p>
          <a:p>
            <a:pPr algn="ctr">
              <a:buNone/>
            </a:pPr>
            <a:r>
              <a:rPr lang="kk-KZ" sz="1800" b="1" dirty="0" smtClean="0"/>
              <a:t>Исполнение дорожной карты по инфарктам</a:t>
            </a:r>
          </a:p>
          <a:p>
            <a:pPr>
              <a:buNone/>
            </a:pPr>
            <a:endParaRPr lang="kk-KZ" sz="1400" b="1" dirty="0" smtClean="0"/>
          </a:p>
          <a:p>
            <a:pPr>
              <a:buNone/>
            </a:pPr>
            <a:r>
              <a:rPr lang="kk-KZ" sz="1600" dirty="0" smtClean="0"/>
              <a:t>      </a:t>
            </a:r>
            <a:r>
              <a:rPr lang="kk-KZ" sz="1800" dirty="0" smtClean="0"/>
              <a:t>Оказание медицинской помощи кардиологическим больным  в ЦГБ осуществляется согласно приказа № 479 от 05.07.2016г МЗРК  « Стандарт организации оказания кардиологической и кардиохирургической помощи в РК» </a:t>
            </a:r>
            <a:endParaRPr lang="ru-RU" sz="1800" dirty="0" smtClean="0"/>
          </a:p>
          <a:p>
            <a:pPr lvl="0">
              <a:buNone/>
            </a:pPr>
            <a:r>
              <a:rPr lang="kk-KZ" sz="1800" dirty="0" smtClean="0"/>
              <a:t>1. За 1 полугодие  2019г  всего пролечено 30 больных с острым инфарктом миокарда ( за анологичный период 2018г -25 больных),  заболеваемость составила 27,0  на 100 тыс. населения, показатель по области 22,3. </a:t>
            </a:r>
            <a:endParaRPr lang="ru-RU" sz="1800" dirty="0" smtClean="0"/>
          </a:p>
          <a:p>
            <a:pPr lvl="0">
              <a:buNone/>
            </a:pPr>
            <a:r>
              <a:rPr lang="kk-KZ" sz="1800" dirty="0" smtClean="0"/>
              <a:t>2. Летальности от ОИМ за 1 полугодие  2019г – 2 больных ( 6,6%), целевой показатель не больше 8,2 на 100 тыс населения. </a:t>
            </a:r>
            <a:endParaRPr lang="ru-RU" sz="1800" dirty="0" smtClean="0"/>
          </a:p>
          <a:p>
            <a:pPr>
              <a:buNone/>
            </a:pPr>
            <a:r>
              <a:rPr lang="kk-KZ" sz="1800" dirty="0" smtClean="0"/>
              <a:t>3. Поступило 24 больных с зубцом </a:t>
            </a:r>
            <a:r>
              <a:rPr lang="ru-RU" sz="1800" dirty="0" smtClean="0"/>
              <a:t>Q, из них  ТЛТ проведено в 14 случаях( 60 %), в 8 случаях не проведено из-за позднего обращения.  На случаи позднего обращения в организации ПМСП отправлены дефектные акты.   В 2 случаях были противопоказания к проведению </a:t>
            </a:r>
            <a:r>
              <a:rPr lang="ru-RU" sz="1800" dirty="0" err="1" smtClean="0"/>
              <a:t>тромболитической</a:t>
            </a:r>
            <a:r>
              <a:rPr lang="ru-RU" sz="1800" dirty="0" smtClean="0"/>
              <a:t> терапии. Целевой  показатель </a:t>
            </a:r>
            <a:r>
              <a:rPr lang="ru-RU" sz="1800" dirty="0" err="1" smtClean="0"/>
              <a:t>тромболизиса</a:t>
            </a:r>
            <a:r>
              <a:rPr lang="ru-RU" sz="1800" dirty="0" smtClean="0"/>
              <a:t> 65%.</a:t>
            </a:r>
          </a:p>
          <a:p>
            <a:pPr lvl="0">
              <a:buNone/>
            </a:pPr>
            <a:r>
              <a:rPr lang="ru-RU" sz="1800" dirty="0" smtClean="0"/>
              <a:t>4. </a:t>
            </a:r>
            <a:r>
              <a:rPr lang="ru-RU" sz="1800" dirty="0" err="1" smtClean="0"/>
              <a:t>Тропонин</a:t>
            </a:r>
            <a:r>
              <a:rPr lang="ru-RU" sz="1800" dirty="0" smtClean="0"/>
              <a:t> тест для диагностики инфаркта миокарда проведен во всех 24 случаях. </a:t>
            </a:r>
            <a:r>
              <a:rPr lang="en-US" sz="1800" dirty="0" err="1" smtClean="0"/>
              <a:t>Тропонин</a:t>
            </a:r>
            <a:r>
              <a:rPr lang="en-US" sz="1800" dirty="0" smtClean="0"/>
              <a:t> </a:t>
            </a:r>
            <a:r>
              <a:rPr lang="en-US" sz="1800" dirty="0" err="1" smtClean="0"/>
              <a:t>тесты</a:t>
            </a:r>
            <a:r>
              <a:rPr lang="en-US" sz="1800" dirty="0" smtClean="0"/>
              <a:t> в </a:t>
            </a:r>
            <a:r>
              <a:rPr lang="en-US" sz="1800" dirty="0" err="1" smtClean="0"/>
              <a:t>наличии</a:t>
            </a:r>
            <a:r>
              <a:rPr lang="en-US" sz="1800" dirty="0" smtClean="0"/>
              <a:t> </a:t>
            </a:r>
            <a:r>
              <a:rPr lang="en-US" sz="1800" dirty="0" err="1" smtClean="0"/>
              <a:t>имеются</a:t>
            </a:r>
            <a:r>
              <a:rPr lang="en-US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5. По маршруту  в </a:t>
            </a:r>
            <a:r>
              <a:rPr lang="ru-RU" sz="1800" dirty="0" err="1" smtClean="0"/>
              <a:t>ЧКВ-центр</a:t>
            </a:r>
            <a:r>
              <a:rPr lang="ru-RU" sz="1800" dirty="0" smtClean="0"/>
              <a:t> областного кардиоцентра переведено 18 пациентов, не переведены по маршруту всего 12 пациентов: 8 в начале года по причине временного отсутствия расходных материалов в ОКЦ, у 2 больных были противопоказания к переводу в ОКЦ (ХПН2 </a:t>
            </a:r>
            <a:r>
              <a:rPr lang="ru-RU" sz="1800" dirty="0" err="1" smtClean="0"/>
              <a:t>ст</a:t>
            </a:r>
            <a:r>
              <a:rPr lang="ru-RU" sz="1800" dirty="0" smtClean="0"/>
              <a:t>, перикардит, гидроторакс)  и  2 летальных случая .</a:t>
            </a:r>
          </a:p>
          <a:p>
            <a:pPr lvl="0">
              <a:buNone/>
            </a:pPr>
            <a:r>
              <a:rPr lang="ru-RU" sz="1800" dirty="0" smtClean="0"/>
              <a:t>6. В приемном покое и в отделении реанимации имеется обновленный Алгоритм ОКС без подъема  </a:t>
            </a:r>
            <a:r>
              <a:rPr lang="en-US" sz="1800" dirty="0" smtClean="0"/>
              <a:t>S</a:t>
            </a:r>
            <a:r>
              <a:rPr lang="ru-RU" sz="1800" dirty="0" smtClean="0"/>
              <a:t>-</a:t>
            </a:r>
            <a:r>
              <a:rPr lang="en-US" sz="1800" dirty="0" smtClean="0"/>
              <a:t>T</a:t>
            </a:r>
            <a:r>
              <a:rPr lang="ru-RU" sz="1800" dirty="0" smtClean="0"/>
              <a:t> от 2015г и ОКС с подъемом </a:t>
            </a:r>
            <a:r>
              <a:rPr lang="en-US" sz="1800" dirty="0" smtClean="0"/>
              <a:t>S</a:t>
            </a:r>
            <a:r>
              <a:rPr lang="ru-RU" sz="1800" dirty="0" smtClean="0"/>
              <a:t>-</a:t>
            </a:r>
            <a:r>
              <a:rPr lang="en-US" sz="1800" dirty="0" smtClean="0"/>
              <a:t>T</a:t>
            </a:r>
            <a:r>
              <a:rPr lang="ru-RU" sz="1800" dirty="0" smtClean="0"/>
              <a:t>   от 2017г.</a:t>
            </a:r>
          </a:p>
          <a:p>
            <a:pPr lvl="0">
              <a:buNone/>
            </a:pPr>
            <a:r>
              <a:rPr lang="ru-RU" sz="1800" dirty="0" smtClean="0"/>
              <a:t>7. В приемном покое больницы ОКС укладки в приемном покое полностью укомплектованы,  в июле 2019г приобретен  новый 12- канальный ЭКГ аппарат.</a:t>
            </a:r>
          </a:p>
          <a:p>
            <a:pPr lvl="0">
              <a:buNone/>
            </a:pPr>
            <a:r>
              <a:rPr lang="ru-RU" sz="1800" dirty="0" smtClean="0"/>
              <a:t>8. Протоколы </a:t>
            </a:r>
            <a:r>
              <a:rPr lang="ru-RU" sz="1800" dirty="0" err="1" smtClean="0"/>
              <a:t>тромболизисной</a:t>
            </a:r>
            <a:r>
              <a:rPr lang="ru-RU" sz="1800" dirty="0" smtClean="0"/>
              <a:t> терапии в ОАРИТ и в кардиологическом отделении имеются, препарат </a:t>
            </a:r>
            <a:r>
              <a:rPr lang="ru-RU" sz="1800" dirty="0" err="1" smtClean="0"/>
              <a:t>актилизе</a:t>
            </a:r>
            <a:r>
              <a:rPr lang="ru-RU" sz="1800" dirty="0" smtClean="0"/>
              <a:t> в стационаре в достаточном количестве.</a:t>
            </a:r>
          </a:p>
          <a:p>
            <a:pPr lvl="0">
              <a:buNone/>
            </a:pPr>
            <a:r>
              <a:rPr lang="ru-RU" sz="1800" dirty="0" smtClean="0"/>
              <a:t>9. В  мае   2019г приобретен и функционирует  в лаборатории автоматический </a:t>
            </a:r>
            <a:r>
              <a:rPr lang="ru-RU" sz="1800" dirty="0" err="1" smtClean="0"/>
              <a:t>коагулометр</a:t>
            </a:r>
            <a:r>
              <a:rPr lang="ru-RU" sz="1800" dirty="0" smtClean="0"/>
              <a:t>.</a:t>
            </a:r>
          </a:p>
          <a:p>
            <a:pPr lvl="0">
              <a:buNone/>
            </a:pPr>
            <a:r>
              <a:rPr lang="ru-RU" sz="1800" dirty="0" smtClean="0"/>
              <a:t> 10. В июне 2019г  прошла обучение  по ЭХОКГ  зав кард </a:t>
            </a:r>
            <a:r>
              <a:rPr lang="ru-RU" sz="1800" dirty="0" err="1" smtClean="0"/>
              <a:t>отд</a:t>
            </a:r>
            <a:r>
              <a:rPr lang="ru-RU" sz="1800" dirty="0" smtClean="0"/>
              <a:t>  </a:t>
            </a:r>
            <a:r>
              <a:rPr lang="ru-RU" sz="1800" dirty="0" err="1" smtClean="0"/>
              <a:t>Бердикулова</a:t>
            </a:r>
            <a:r>
              <a:rPr lang="ru-RU" sz="1800" dirty="0" smtClean="0"/>
              <a:t> М.Ж  в ННКЦ г.Астана в </a:t>
            </a:r>
            <a:r>
              <a:rPr lang="ru-RU" sz="1800" dirty="0" err="1" smtClean="0"/>
              <a:t>обьеме</a:t>
            </a:r>
            <a:r>
              <a:rPr lang="ru-RU" sz="1800" dirty="0" smtClean="0"/>
              <a:t> 54 часа.</a:t>
            </a:r>
          </a:p>
          <a:p>
            <a:pPr>
              <a:buNone/>
            </a:pPr>
            <a:r>
              <a:rPr lang="ru-RU" sz="1800" dirty="0" smtClean="0"/>
              <a:t>11. В школе АГ и ИБС проведено 38 занятий</a:t>
            </a:r>
            <a:endParaRPr lang="ru-RU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endParaRPr lang="kk-KZ" sz="1400" b="1" dirty="0" smtClean="0"/>
          </a:p>
          <a:p>
            <a:pPr algn="ctr">
              <a:lnSpc>
                <a:spcPct val="120000"/>
              </a:lnSpc>
              <a:buNone/>
            </a:pPr>
            <a:r>
              <a:rPr lang="kk-KZ" sz="1800" b="1" dirty="0" smtClean="0"/>
              <a:t>Исполнение дорожной карты по травмам</a:t>
            </a:r>
          </a:p>
          <a:p>
            <a:pPr>
              <a:lnSpc>
                <a:spcPct val="120000"/>
              </a:lnSpc>
              <a:buNone/>
            </a:pPr>
            <a:endParaRPr lang="kk-KZ" sz="1400" dirty="0" smtClean="0"/>
          </a:p>
          <a:p>
            <a:pPr>
              <a:lnSpc>
                <a:spcPct val="120000"/>
              </a:lnSpc>
              <a:buNone/>
            </a:pPr>
            <a:r>
              <a:rPr lang="kk-KZ" sz="1600" dirty="0" smtClean="0"/>
              <a:t>     Оказание медицинской помощи травмвтологическим больным  в ЦГБ осуществляется согласно приказа № 514 от 25.06.2015г  МЗСР  «Об утверждении Стандарта организации травматологической и ортопедической помощи в РК». </a:t>
            </a:r>
          </a:p>
          <a:p>
            <a:pPr>
              <a:lnSpc>
                <a:spcPct val="120000"/>
              </a:lnSpc>
              <a:buNone/>
            </a:pPr>
            <a:r>
              <a:rPr lang="kk-KZ" sz="1600" dirty="0" smtClean="0"/>
              <a:t>      Обеспеченность травматологическими койками составляет 1,7 на 100 тыс населения</a:t>
            </a:r>
            <a:endParaRPr lang="ru-RU" sz="1600" dirty="0" smtClean="0"/>
          </a:p>
          <a:p>
            <a:pPr>
              <a:lnSpc>
                <a:spcPct val="120000"/>
              </a:lnSpc>
              <a:buNone/>
            </a:pPr>
            <a:r>
              <a:rPr lang="kk-KZ" sz="1600" dirty="0" smtClean="0"/>
              <a:t>       ( областной показатель 1,7, республиканский-2,0).</a:t>
            </a:r>
          </a:p>
          <a:p>
            <a:pPr lvl="0">
              <a:lnSpc>
                <a:spcPct val="120000"/>
              </a:lnSpc>
              <a:buNone/>
            </a:pPr>
            <a:r>
              <a:rPr lang="kk-KZ" sz="1600" dirty="0" smtClean="0"/>
              <a:t>1. За 1 полугодие  2019г пролечено  452  больных с различными травмами, за аналогичный период 2018г пролечено 404, отмечается  рост на 12%.  Из 452  больных с травмами 420  бытовые, 6 на рабочем месте, 6 уличных,18  дорожно- транспортных. В 2018г также 18 дорожно- транспортных травм. </a:t>
            </a:r>
            <a:endParaRPr lang="ru-RU" sz="1600" dirty="0" smtClean="0"/>
          </a:p>
          <a:p>
            <a:pPr lvl="0">
              <a:lnSpc>
                <a:spcPct val="120000"/>
              </a:lnSpc>
              <a:buNone/>
            </a:pPr>
            <a:r>
              <a:rPr lang="kk-KZ" sz="1600" dirty="0" smtClean="0"/>
              <a:t>2. Летальность от дорожно- транспортных травм в 1 полугодии 2019г- 0 , ( в 2018г- умерло 2 больных , показатель летальности 1,2) . </a:t>
            </a:r>
            <a:endParaRPr lang="ru-RU" sz="1600" dirty="0" smtClean="0"/>
          </a:p>
          <a:p>
            <a:pPr lvl="0">
              <a:lnSpc>
                <a:spcPct val="120000"/>
              </a:lnSpc>
              <a:buNone/>
            </a:pPr>
            <a:r>
              <a:rPr lang="kk-KZ" sz="1600" dirty="0" smtClean="0"/>
              <a:t>3. Случаев летальности от самоубийств и убийств не было.</a:t>
            </a:r>
            <a:endParaRPr lang="ru-RU" sz="1600" dirty="0" smtClean="0"/>
          </a:p>
          <a:p>
            <a:pPr lvl="0">
              <a:lnSpc>
                <a:spcPct val="120000"/>
              </a:lnSpc>
              <a:buNone/>
            </a:pPr>
            <a:r>
              <a:rPr lang="kk-KZ" sz="1600" dirty="0" smtClean="0"/>
              <a:t>4. В лечении переломов активно используется полиуретановый гипсовочный материал , имеется в наличии в достаточном количестве.</a:t>
            </a:r>
            <a:endParaRPr lang="ru-RU" sz="1600" dirty="0" smtClean="0"/>
          </a:p>
          <a:p>
            <a:pPr>
              <a:lnSpc>
                <a:spcPct val="120000"/>
              </a:lnSpc>
              <a:buNone/>
            </a:pPr>
            <a:r>
              <a:rPr lang="ru-RU" sz="1600" dirty="0" smtClean="0"/>
              <a:t>5.  В апреле 2019г приобретен   аппарат внешней фиксации,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/>
              <a:t>6.  Также в апреле 2019г приобретен набор   расходных  металлических  материалов                   для восстановления костного скелета.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2900" b="1" dirty="0" smtClean="0"/>
          </a:p>
          <a:p>
            <a:pPr algn="ctr">
              <a:buNone/>
            </a:pPr>
            <a:r>
              <a:rPr lang="ru-RU" sz="2900" b="1" dirty="0" smtClean="0"/>
              <a:t>Исполнение дорожной карты по родовспоможению и детству</a:t>
            </a:r>
          </a:p>
          <a:p>
            <a:pPr algn="ctr">
              <a:buNone/>
            </a:pPr>
            <a:endParaRPr lang="ru-RU" sz="2900" b="1" dirty="0" smtClean="0"/>
          </a:p>
          <a:p>
            <a:pPr>
              <a:buNone/>
            </a:pPr>
            <a:r>
              <a:rPr lang="kk-KZ" sz="2800" dirty="0" smtClean="0"/>
              <a:t>      </a:t>
            </a:r>
            <a:r>
              <a:rPr lang="kk-KZ" sz="3400" dirty="0" smtClean="0"/>
              <a:t>Оказание медицинской помощи травмвтологическим больным  в ЦГБ осуществляется согласно приказа </a:t>
            </a:r>
            <a:r>
              <a:rPr lang="ru-RU" sz="3400" dirty="0" smtClean="0"/>
              <a:t> МЗ РК № 173 от 16 апреля 2018 года  «Об утверждении Стандарта организации оказания акушерско-гинекологической помощи в Республике Казахстан и признании утратившими силу некоторых приказов Министерства здравоохранения Республики Казахстан», приказ МЗ РК № 1027 от 29 декабря 2017 года</a:t>
            </a:r>
            <a:r>
              <a:rPr lang="ru-RU" sz="3400" b="1" dirty="0" smtClean="0"/>
              <a:t> «</a:t>
            </a:r>
            <a:r>
              <a:rPr lang="ru-RU" sz="3400" dirty="0" smtClean="0"/>
              <a:t>Об утверждении Стандарта организации оказания педиатрической помощи в Республике Казахстан»</a:t>
            </a:r>
          </a:p>
          <a:p>
            <a:pPr>
              <a:buNone/>
            </a:pPr>
            <a:r>
              <a:rPr lang="ru-RU" sz="3400" dirty="0" smtClean="0"/>
              <a:t> 1 – По внедрению </a:t>
            </a:r>
            <a:r>
              <a:rPr lang="ru-RU" sz="3400" dirty="0" err="1" smtClean="0"/>
              <a:t>триаж-системы</a:t>
            </a:r>
            <a:r>
              <a:rPr lang="ru-RU" sz="3400" dirty="0" smtClean="0"/>
              <a:t> в медицинских организациях, оказывающих акушерско-гинекологическую помощь на стационарном уровне:</a:t>
            </a:r>
            <a:r>
              <a:rPr lang="kk-KZ" sz="3400" b="1" dirty="0" smtClean="0"/>
              <a:t> 80</a:t>
            </a:r>
            <a:r>
              <a:rPr lang="ru-RU" sz="3400" b="1" dirty="0" smtClean="0"/>
              <a:t>% внедрено, обучены 4 врача по </a:t>
            </a:r>
            <a:r>
              <a:rPr lang="ru-RU" sz="3400" b="1" dirty="0" err="1" smtClean="0"/>
              <a:t>триаж</a:t>
            </a:r>
            <a:r>
              <a:rPr lang="ru-RU" sz="3400" b="1" dirty="0" smtClean="0"/>
              <a:t> системе</a:t>
            </a:r>
            <a:r>
              <a:rPr lang="kk-KZ" sz="3400" b="1" dirty="0" smtClean="0"/>
              <a:t>; 2 реаниматолога-Е.Жумашев, К. Ыскак, 1терапевт-Ш. Айметова ,1 хирург-К. Сейлбеков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 2- Внедрение систему палатной сигнализации медсестра-пациент во всех палатах у каждой койки в 100% медицинских организаций, </a:t>
            </a:r>
            <a:r>
              <a:rPr lang="ru-RU" sz="3400" b="1" dirty="0" smtClean="0"/>
              <a:t>оказывающих акушерско-гинекологическую помощь на стационарном уровне: в</a:t>
            </a:r>
            <a:r>
              <a:rPr lang="kk-KZ" sz="3400" b="1" dirty="0" smtClean="0"/>
              <a:t> родильных палатах-100%, в ОПБ-50%, в физиологии планируется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 3 - Создание отделение (палату) анестезиологии и интенсивной терапии согласно приказа от 16 октября  2017 года №763 «Об утверждении Стандарта организации оказания анестезиологической и </a:t>
            </a:r>
            <a:r>
              <a:rPr lang="ru-RU" sz="3400" dirty="0" err="1" smtClean="0"/>
              <a:t>реаниматологической</a:t>
            </a:r>
            <a:r>
              <a:rPr lang="ru-RU" sz="3400" dirty="0" smtClean="0"/>
              <a:t> помощи в Республике Казахстан» во всех стационарах, оказывающих хирургическое вмешательство (лечение) : </a:t>
            </a:r>
            <a:r>
              <a:rPr lang="ru-RU" sz="3400" b="1" dirty="0" smtClean="0"/>
              <a:t>100% имеется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 4 – Укомплектование  врачами по специальности «Акушерство-гинекология», «Анестезиология и реаниматология» : </a:t>
            </a:r>
            <a:r>
              <a:rPr lang="ru-RU" sz="3400" b="1" dirty="0" smtClean="0"/>
              <a:t>Обеспечена-90%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 5 - Доведение соотношения средней заработной платы (на одну ставку) акушеров-гинекологов и анестезиологов-реаниматологов, оказывающих медицинскую помощь беременным, роженицам и родильницам, в государственных МО до уровня соотношения заработной платы не менее 1,5 к 1 к средней заработной плате по экономике региона </a:t>
            </a:r>
            <a:r>
              <a:rPr lang="ru-RU" sz="3400" i="1" dirty="0" smtClean="0"/>
              <a:t>(то есть заработная плата врача на одну ставку должна быть на 50% выше, чем средняя зарплата по экономике региона) </a:t>
            </a:r>
            <a:r>
              <a:rPr lang="ru-RU" sz="3400" dirty="0" smtClean="0"/>
              <a:t>согласно </a:t>
            </a:r>
            <a:r>
              <a:rPr lang="ru-RU" sz="3400" i="1" dirty="0" smtClean="0"/>
              <a:t>Типовому положению об оплате труда МЗ РК </a:t>
            </a:r>
            <a:r>
              <a:rPr lang="ru-RU" sz="3400" dirty="0" smtClean="0"/>
              <a:t>от 2018 года: </a:t>
            </a:r>
            <a:r>
              <a:rPr lang="ru-RU" sz="3400" b="1" dirty="0" smtClean="0"/>
              <a:t>100%</a:t>
            </a:r>
            <a:endParaRPr lang="ru-RU" sz="3400" dirty="0" smtClean="0"/>
          </a:p>
          <a:p>
            <a:pPr>
              <a:buNone/>
            </a:pPr>
            <a:endParaRPr lang="ru-RU" sz="29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6 - Обучение по международным стандартам (BLS) сертифицированными тренерами:</a:t>
            </a:r>
          </a:p>
          <a:p>
            <a:pPr>
              <a:buNone/>
            </a:pPr>
            <a:r>
              <a:rPr lang="ru-RU" sz="1600" dirty="0" smtClean="0"/>
              <a:t>    Необходимо обучить 100% врачей в ОАРИТ/ПИТ, приемных отделений медицинских организаций родовспоможения: </a:t>
            </a:r>
            <a:r>
              <a:rPr lang="ru-RU" sz="1600" b="1" dirty="0" smtClean="0"/>
              <a:t>80%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7 - Обучить 50 % </a:t>
            </a:r>
            <a:r>
              <a:rPr lang="ru-RU" sz="1600" dirty="0" err="1" smtClean="0"/>
              <a:t>триаж-системе</a:t>
            </a:r>
            <a:r>
              <a:rPr lang="ru-RU" sz="1600" dirty="0" smtClean="0"/>
              <a:t> врачей приемных отделений во всех организациях, оказывающих медицинскую помощь беременным, роженицам и родильницам : </a:t>
            </a:r>
            <a:r>
              <a:rPr lang="ru-RU" sz="1600" b="1" dirty="0" smtClean="0"/>
              <a:t>Планируется до конца 2019 года</a:t>
            </a:r>
          </a:p>
          <a:p>
            <a:pPr>
              <a:buNone/>
            </a:pPr>
            <a:r>
              <a:rPr lang="ru-RU" sz="1600" dirty="0" smtClean="0"/>
              <a:t> 9 - Выполнение программы гигиены рук, в том числе: обеспечить достаточным количеством эффективных антисептических средств и дозаторов и средств индивидуальной защиты согласно потребности; обеспечить непрерывное обучение медработников гигиене рук; внутренний аудит исполнения стандартов инфекционного контроля: обеспечивается </a:t>
            </a:r>
            <a:r>
              <a:rPr lang="ru-RU" sz="1600" b="1" dirty="0" smtClean="0"/>
              <a:t>100%</a:t>
            </a:r>
          </a:p>
          <a:p>
            <a:pPr>
              <a:buNone/>
            </a:pPr>
            <a:r>
              <a:rPr lang="ru-RU" sz="1600" dirty="0" smtClean="0"/>
              <a:t>10 - Выполнение программы </a:t>
            </a:r>
            <a:r>
              <a:rPr lang="ru-RU" sz="1600" dirty="0" err="1" smtClean="0"/>
              <a:t>антибиотико-профилактики</a:t>
            </a:r>
            <a:r>
              <a:rPr lang="ru-RU" sz="1600" dirty="0" smtClean="0"/>
              <a:t> и </a:t>
            </a:r>
            <a:r>
              <a:rPr lang="ru-RU" sz="1600" dirty="0" err="1" smtClean="0"/>
              <a:t>антибиотикотерапии</a:t>
            </a:r>
            <a:r>
              <a:rPr lang="ru-RU" sz="1600" dirty="0" smtClean="0"/>
              <a:t>, включая: перечень препаратов резерва; система комиссионного доступа к назначению АБ резерва; методы экспресс диагностики в микробиологии; аудит текущих и закрытых медицинских карт и анализ;  информирование и непрерывное обучение врачей и СМР: </a:t>
            </a:r>
            <a:r>
              <a:rPr lang="ru-RU" sz="1600" b="1" dirty="0" smtClean="0"/>
              <a:t>Выполняется 100%</a:t>
            </a:r>
          </a:p>
          <a:p>
            <a:pPr>
              <a:buNone/>
            </a:pPr>
            <a:r>
              <a:rPr lang="ru-RU" sz="1600" dirty="0" smtClean="0"/>
              <a:t>11 -Утверждены и внедрены правила по сообщению критических результатов лабораторных и диагностических исследований.</a:t>
            </a:r>
          </a:p>
          <a:p>
            <a:pPr>
              <a:buNone/>
            </a:pPr>
            <a:r>
              <a:rPr lang="ru-RU" sz="1600" dirty="0" smtClean="0"/>
              <a:t>12 -Внедрение технологии организации оказания неотложной помощи «Код синий» планируется завершить до конца 2019 года.</a:t>
            </a:r>
          </a:p>
          <a:p>
            <a:pPr>
              <a:buNone/>
            </a:pPr>
            <a:r>
              <a:rPr lang="ru-RU" sz="1600" dirty="0" smtClean="0"/>
              <a:t>13 -Проводится  мониторинг соблюдения эффективных технологий перинатальной помощи детям и интегрированного ведения болезней детского возраста.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"/>
            <a:ext cx="8784976" cy="4806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по поликлиникам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571480"/>
          <a:ext cx="8462174" cy="61717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605"/>
                <a:gridCol w="2913355"/>
                <a:gridCol w="2500188"/>
                <a:gridCol w="2404026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Поликлиники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дети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ГП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Кентау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33781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ДП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Кентау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17331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 Cyr"/>
                        </a:rPr>
                        <a:t>17331</a:t>
                      </a:r>
                      <a:endParaRPr lang="ru-RU" sz="12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ПМСП Старый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Икан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14254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5273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Arial Cyr"/>
                        </a:rPr>
                        <a:t>ПМСП Шорнак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10984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4391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Орангай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5007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1963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Шага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6536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2738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Енбекші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Дихан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804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Усенов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1130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Абай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550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Майдантал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1920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797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Новый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Икан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6484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2543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Нуртас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1301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537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Бабайкурган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2042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798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Карнак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11322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3897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Карашык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6981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2693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Шипан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2252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876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-24"/>
            <a:ext cx="8784976" cy="4806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по поликлиникам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571480"/>
          <a:ext cx="8462174" cy="61717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605"/>
                <a:gridCol w="2913355"/>
                <a:gridCol w="2500188"/>
                <a:gridCol w="2404026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Поликлиники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дети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Жуйнек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2167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Кантаги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2004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ВА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Ащисай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479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Баялдыр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Достык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837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337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Arial Cyr"/>
                        </a:rPr>
                        <a:t>ФАП Шошкакол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Сауран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491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Arial Cyr"/>
                        </a:rPr>
                        <a:t>ФАП 30 разъезд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Кожанова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Шага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1374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Arial Cyr"/>
                        </a:rPr>
                        <a:t>ФАП Чапаев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1029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398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Улгили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851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311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Серт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652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Каражон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959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337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Кушата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980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374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Коскорган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1222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452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-24"/>
            <a:ext cx="8784976" cy="4806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по поликлиникам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571480"/>
          <a:ext cx="8462174" cy="62562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605"/>
                <a:gridCol w="2913355"/>
                <a:gridCol w="2500188"/>
                <a:gridCol w="2404026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Поликлиники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дети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latin typeface="Arial Cyr"/>
                        </a:rPr>
                        <a:t>Фап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Шаш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тобе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263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latin typeface="Arial Cyr"/>
                        </a:rPr>
                        <a:t>Фап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Кусшыата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карнак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466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ФАП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Кумтиин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595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latin typeface="Arial Cyr"/>
                        </a:rPr>
                        <a:t>Фап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Кзылжол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533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МП 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Кызылшаруа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МП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Жалантос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84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МП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Ойык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31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МП </a:t>
                      </a:r>
                      <a:r>
                        <a:rPr lang="ru-RU" sz="1400" b="0" i="0" u="none" strike="noStrike" dirty="0" err="1">
                          <a:latin typeface="Arial Cyr"/>
                        </a:rPr>
                        <a:t>Шойтобе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82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latin typeface="Arial Cyr"/>
                        </a:rPr>
                        <a:t>Медцентр</a:t>
                      </a:r>
                      <a:r>
                        <a:rPr lang="ru-RU" sz="1400" b="0" i="0" u="none" strike="noStrike" baseline="0" dirty="0" smtClean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latin typeface="Arial Cyr"/>
                        </a:rPr>
                        <a:t>Кентау</a:t>
                      </a:r>
                      <a:r>
                        <a:rPr lang="ru-RU" sz="1400" b="0" i="0" u="none" strike="noStrike" baseline="0" dirty="0" smtClean="0">
                          <a:latin typeface="Arial Cyr"/>
                        </a:rPr>
                        <a:t> 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 Cyr"/>
                        </a:rPr>
                        <a:t>9915</a:t>
                      </a:r>
                      <a:endParaRPr lang="ru-RU" sz="12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 Cyr"/>
                        </a:rPr>
                        <a:t>2017</a:t>
                      </a:r>
                      <a:endParaRPr lang="ru-RU" sz="12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Итого Городские поликлиники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33781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875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Итого Детские поликлиники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17331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17192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Итого ПМСП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25238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9664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Итого ВА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62734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23976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Итого ФАП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16963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6399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Итого МП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 Cyr"/>
                        </a:rPr>
                        <a:t>666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 Cyr"/>
                        </a:rPr>
                        <a:t>226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Всего по организации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latin typeface="Arial Cyr"/>
                        </a:rPr>
                        <a:t>166628</a:t>
                      </a:r>
                      <a:endParaRPr lang="ru-RU" sz="12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 Cyr"/>
                        </a:rPr>
                        <a:t>60349</a:t>
                      </a:r>
                      <a:endParaRPr lang="ru-RU" sz="12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Кентауская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городская больница рассчитана на 342 койки  и представлена следующими подразделениям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80731"/>
          <a:ext cx="8678771" cy="51947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92488"/>
                <a:gridCol w="1785950"/>
                <a:gridCol w="2500333"/>
              </a:tblGrid>
              <a:tr h="59088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отделений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профиль коек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6245">
                <a:tc vMerge="1">
                  <a:txBody>
                    <a:bodyPr/>
                    <a:lstStyle/>
                    <a:p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Стационарные</a:t>
                      </a:r>
                      <a:endParaRPr lang="ru-RU" sz="20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cap="none" spc="0" dirty="0" err="1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Стационарозамещающие</a:t>
                      </a:r>
                      <a:endParaRPr lang="ru-RU" sz="20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3756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Терапевтическое отделение: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взрослых</a:t>
                      </a:r>
                    </a:p>
                    <a:p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эндокринологические для взрослых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5483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Кардиологическое отделение: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кардиологические для взрослых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реабилитационные</a:t>
                      </a:r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взрослых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415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Неврологическое отделение: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неврологические для взрослых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реабилитационные для взрослых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678771" cy="61538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92488"/>
                <a:gridCol w="1785950"/>
                <a:gridCol w="2500333"/>
              </a:tblGrid>
              <a:tr h="1785950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Хирургическое отделение: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хирургические</a:t>
                      </a:r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взрослых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хирургические для детей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урологические для взрослых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урологические для детей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гинекологические для взрослых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800" b="0" i="0" u="none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Травматологическое отделение: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травматологические</a:t>
                      </a:r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взрослых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травматологические для детей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реабилитационные для взрослых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отоларингологические для взрослых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отоларингологические для детей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141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Детское отделение: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Педиатрические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1581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Родильное отделение: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акушерские</a:t>
                      </a:r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(физиологические)</a:t>
                      </a:r>
                      <a:endParaRPr lang="ru-RU" sz="1800" b="0" i="0" u="none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патология беременности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реанимационные койки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интенсивная  терапия недоношенных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sng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i="0" u="none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i="0" u="none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78771" cy="497645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92488"/>
                <a:gridCol w="1785950"/>
                <a:gridCol w="2500333"/>
              </a:tblGrid>
              <a:tr h="1214445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Инфекционное отделение:</a:t>
                      </a:r>
                    </a:p>
                    <a:p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инфекционные для взрослых</a:t>
                      </a:r>
                    </a:p>
                    <a:p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инфекционные</a:t>
                      </a:r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4637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</a:t>
                      </a:r>
                      <a:r>
                        <a:rPr lang="ru-RU" sz="1800" b="0" i="0" u="sng" cap="none" spc="0" dirty="0" err="1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Майдантал</a:t>
                      </a:r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b="0" i="0" u="none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педиатрические</a:t>
                      </a:r>
                    </a:p>
                    <a:p>
                      <a:endParaRPr lang="ru-RU" sz="1800" b="0" i="0" u="none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4486">
                <a:tc>
                  <a:txBody>
                    <a:bodyPr/>
                    <a:lstStyle/>
                    <a:p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Инсультный</a:t>
                      </a:r>
                      <a:r>
                        <a:rPr lang="ru-RU" sz="1800" b="0" i="0" u="sng" cap="none" spc="0" baseline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</a:t>
                      </a:r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инсультные</a:t>
                      </a:r>
                    </a:p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ранней реабилитации</a:t>
                      </a:r>
                    </a:p>
                    <a:p>
                      <a:r>
                        <a:rPr lang="ru-RU" sz="1800" b="0" i="0" u="none" cap="none" spc="0" dirty="0" err="1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нейрореанимационные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sng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804">
                <a:tc>
                  <a:txBody>
                    <a:bodyPr/>
                    <a:lstStyle/>
                    <a:p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Платное отделение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cap="none" spc="0" dirty="0" smtClean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b="0" i="0" u="none" cap="none" spc="0" dirty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sng" cap="none" spc="0" dirty="0" smtClean="0">
                        <a:ln w="10541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9004</TotalTime>
  <Words>3825</Words>
  <Application>Microsoft Office PowerPoint</Application>
  <PresentationFormat>Экран (4:3)</PresentationFormat>
  <Paragraphs>1625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  Конъюнктурный отчет  за 6 месяцев 2019г.  </vt:lpstr>
      <vt:lpstr>Слайд 2</vt:lpstr>
      <vt:lpstr>Структурные подразделения и мощность городской больницы города Кентау</vt:lpstr>
      <vt:lpstr>Численность населения по поликлиникам</vt:lpstr>
      <vt:lpstr>Численность населения по поликлиникам</vt:lpstr>
      <vt:lpstr>Численность населения по поликлиникам</vt:lpstr>
      <vt:lpstr>Кентауская городская больница рассчитана на 342 койки  и представлена следующими подразделениям: </vt:lpstr>
      <vt:lpstr>Слайд 8</vt:lpstr>
      <vt:lpstr>Слайд 9</vt:lpstr>
      <vt:lpstr>КАДРОВЫЙ  РЕСУРС</vt:lpstr>
      <vt:lpstr>РАЗВИТИЕ  КАДРОВОГО  РЕСУРСА</vt:lpstr>
      <vt:lpstr>РАЗВИТИЕ  КАДРОВОГО  РЕСУРСА</vt:lpstr>
      <vt:lpstr>     Материально- техническая база  Оценка эффективности использования основных средств Анализ оснащенности медицинской техникой </vt:lpstr>
      <vt:lpstr>Укрепление Материально-технической базы   за 6 мес 2019 год.</vt:lpstr>
      <vt:lpstr>Укрепление Материально-технической базы за 6 месяцев на 2018 год.</vt:lpstr>
      <vt:lpstr>Слайд 16</vt:lpstr>
      <vt:lpstr>Основные медико-экономические показатели</vt:lpstr>
      <vt:lpstr>Анализ использования бюджетных средств  стационара</vt:lpstr>
      <vt:lpstr>Затраты на 1-больного</vt:lpstr>
      <vt:lpstr>Доходы АПП в рамках выполнения  ГОБМП                               </vt:lpstr>
      <vt:lpstr>Отчет по платным услугам (хоз.расчет)          </vt:lpstr>
      <vt:lpstr>Выполнение плана по госзаказу «стационар»   2018года</vt:lpstr>
      <vt:lpstr>Выполнение плана по госзаказу «стационар» за           6  месяц  2019 год.</vt:lpstr>
      <vt:lpstr>       Прочие расходы от платных услуг и от оплаты АПП за 6 месяцев 2019 года  </vt:lpstr>
      <vt:lpstr>Во исполнение приказа Министра здравоохранения РК № 450 от 3 июля 2017 года Об утверждении Правил оказания скорой медицинской помощи в Республике Казахстан в приемном отделении и в инфекционной больнице проведены реконструкция и ремонт на сумму   9 859 825 тг  от оплаты услуг АПП  </vt:lpstr>
      <vt:lpstr>Качественные показатели </vt:lpstr>
      <vt:lpstr>Качественные показатели </vt:lpstr>
      <vt:lpstr>Качественные показатели </vt:lpstr>
      <vt:lpstr>Реализация  дорожных карт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PowerPoint 2002+</dc:title>
  <dc:creator>DOCTOR</dc:creator>
  <cp:lastModifiedBy>Пользователь Windows</cp:lastModifiedBy>
  <cp:revision>1239</cp:revision>
  <dcterms:created xsi:type="dcterms:W3CDTF">2017-05-25T03:17:49Z</dcterms:created>
  <dcterms:modified xsi:type="dcterms:W3CDTF">2019-08-14T11:13:17Z</dcterms:modified>
</cp:coreProperties>
</file>