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Lst>
  <p:notesMasterIdLst>
    <p:notesMasterId r:id="rId35"/>
  </p:notesMasterIdLst>
  <p:sldIdLst>
    <p:sldId id="661" r:id="rId2"/>
    <p:sldId id="805" r:id="rId3"/>
    <p:sldId id="728" r:id="rId4"/>
    <p:sldId id="647" r:id="rId5"/>
    <p:sldId id="806" r:id="rId6"/>
    <p:sldId id="807" r:id="rId7"/>
    <p:sldId id="731" r:id="rId8"/>
    <p:sldId id="866" r:id="rId9"/>
    <p:sldId id="851" r:id="rId10"/>
    <p:sldId id="853" r:id="rId11"/>
    <p:sldId id="854" r:id="rId12"/>
    <p:sldId id="855" r:id="rId13"/>
    <p:sldId id="856" r:id="rId14"/>
    <p:sldId id="867" r:id="rId15"/>
    <p:sldId id="868" r:id="rId16"/>
    <p:sldId id="869" r:id="rId17"/>
    <p:sldId id="870" r:id="rId18"/>
    <p:sldId id="871" r:id="rId19"/>
    <p:sldId id="813" r:id="rId20"/>
    <p:sldId id="838" r:id="rId21"/>
    <p:sldId id="837" r:id="rId22"/>
    <p:sldId id="818" r:id="rId23"/>
    <p:sldId id="828" r:id="rId24"/>
    <p:sldId id="872" r:id="rId25"/>
    <p:sldId id="848" r:id="rId26"/>
    <p:sldId id="873" r:id="rId27"/>
    <p:sldId id="847" r:id="rId28"/>
    <p:sldId id="875" r:id="rId29"/>
    <p:sldId id="876" r:id="rId30"/>
    <p:sldId id="877" r:id="rId31"/>
    <p:sldId id="874" r:id="rId32"/>
    <p:sldId id="850" r:id="rId33"/>
    <p:sldId id="862" r:id="rId34"/>
  </p:sldIdLst>
  <p:sldSz cx="9144000" cy="6858000" type="screen4x3"/>
  <p:notesSz cx="6858000" cy="9144000"/>
  <p:defaultTex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B8DF3"/>
    <a:srgbClr val="B3EBFF"/>
    <a:srgbClr val="FFCC00"/>
    <a:srgbClr val="FF9900"/>
    <a:srgbClr val="33CC33"/>
    <a:srgbClr val="CC3399"/>
    <a:srgbClr val="0066CC"/>
    <a:srgbClr val="A0ECBF"/>
    <a:srgbClr val="B2B2B2"/>
    <a:srgbClr val="0099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2DE63D5-997A-4646-A377-4702673A728D}" styleName="Светлый стиль 2 - акцент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660B408-B3CF-4A94-85FC-2B1E0A45F4A2}" styleName="Темный стиль 2 - акцент 1/акцент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03447BB-5D67-496B-8E87-E561075AD55C}" styleName="Темный стиль 1 - акцент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06799F8-075E-4A3A-A7F6-7FBC6576F1A4}" styleName="Стиль из темы 2 - акцент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3674" autoAdjust="0"/>
    <p:restoredTop sz="94599" autoAdjust="0"/>
  </p:normalViewPr>
  <p:slideViewPr>
    <p:cSldViewPr>
      <p:cViewPr>
        <p:scale>
          <a:sx n="76" d="100"/>
          <a:sy n="76" d="100"/>
        </p:scale>
        <p:origin x="-2514" y="-738"/>
      </p:cViewPr>
      <p:guideLst>
        <p:guide orient="horz" pos="2160"/>
        <p:guide pos="2880"/>
      </p:guideLst>
    </p:cSldViewPr>
  </p:slideViewPr>
  <p:outlineViewPr>
    <p:cViewPr>
      <p:scale>
        <a:sx n="33" d="100"/>
        <a:sy n="33" d="100"/>
      </p:scale>
      <p:origin x="0" y="5142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E3FFDF-6D94-4697-91D8-1DC968685087}" type="datetimeFigureOut">
              <a:rPr lang="ru-RU" smtClean="0"/>
              <a:pPr/>
              <a:t>27.04.2022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F93859-8EB5-48F4-A395-B4B70771D975}" type="slidenum">
              <a:rPr lang="ru-RU" smtClean="0"/>
              <a:pPr/>
              <a:t>‹#›</a:t>
            </a:fld>
            <a:endParaRPr lang="ru-RU"/>
          </a:p>
        </p:txBody>
      </p:sp>
    </p:spTree>
    <p:extLst>
      <p:ext uri="{BB962C8B-B14F-4D97-AF65-F5344CB8AC3E}">
        <p14:creationId xmlns="" xmlns:p14="http://schemas.microsoft.com/office/powerpoint/2010/main" val="651635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Образ слайда 1"/>
          <p:cNvSpPr>
            <a:spLocks noGrp="1" noRot="1" noChangeAspect="1" noTextEdit="1"/>
          </p:cNvSpPr>
          <p:nvPr>
            <p:ph type="sldImg"/>
          </p:nvPr>
        </p:nvSpPr>
        <p:spPr bwMode="auto">
          <a:noFill/>
          <a:ln>
            <a:solidFill>
              <a:srgbClr val="000000"/>
            </a:solidFill>
            <a:miter lim="800000"/>
            <a:headEnd/>
            <a:tailEnd/>
          </a:ln>
        </p:spPr>
      </p:sp>
      <p:sp>
        <p:nvSpPr>
          <p:cNvPr id="2355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u="sng" smtClean="0"/>
              <a:t>Приобретено медицинское оборудование за счет средств местного бюджета:</a:t>
            </a:r>
            <a:endParaRPr lang="ru-RU" smtClean="0"/>
          </a:p>
          <a:p>
            <a:pPr eaLnBrk="1" hangingPunct="1">
              <a:spcBef>
                <a:spcPct val="0"/>
              </a:spcBef>
            </a:pPr>
            <a:r>
              <a:rPr lang="ru-RU" smtClean="0"/>
              <a:t>В 2013 году на сумму 449865,1 тыс.тенге в количестве 183 единицы</a:t>
            </a:r>
          </a:p>
          <a:p>
            <a:pPr eaLnBrk="1" hangingPunct="1">
              <a:spcBef>
                <a:spcPct val="0"/>
              </a:spcBef>
            </a:pPr>
            <a:r>
              <a:rPr lang="ru-RU" smtClean="0"/>
              <a:t>В 2014 году на сумму 154954,9 тыс.тенге в количестве 61 единица</a:t>
            </a:r>
          </a:p>
          <a:p>
            <a:pPr eaLnBrk="1" hangingPunct="1">
              <a:spcBef>
                <a:spcPct val="0"/>
              </a:spcBef>
            </a:pPr>
            <a:endParaRPr lang="ru-RU" smtClean="0"/>
          </a:p>
        </p:txBody>
      </p:sp>
      <p:sp>
        <p:nvSpPr>
          <p:cNvPr id="75780"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B5E3FE-0888-4E91-A133-248F9BA4DC11}" type="slidenum">
              <a:rPr lang="ru-RU" smtClean="0"/>
              <a:pPr fontAlgn="base">
                <a:spcBef>
                  <a:spcPct val="0"/>
                </a:spcBef>
                <a:spcAft>
                  <a:spcPct val="0"/>
                </a:spcAft>
                <a:defRPr/>
              </a:pPr>
              <a:t>9</a:t>
            </a:fld>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Образ слайда 1"/>
          <p:cNvSpPr>
            <a:spLocks noGrp="1" noRot="1" noChangeAspect="1" noTextEdit="1"/>
          </p:cNvSpPr>
          <p:nvPr>
            <p:ph type="sldImg"/>
          </p:nvPr>
        </p:nvSpPr>
        <p:spPr bwMode="auto">
          <a:noFill/>
          <a:ln>
            <a:solidFill>
              <a:srgbClr val="000000"/>
            </a:solidFill>
            <a:miter lim="800000"/>
            <a:headEnd/>
            <a:tailEnd/>
          </a:ln>
        </p:spPr>
      </p:sp>
      <p:sp>
        <p:nvSpPr>
          <p:cNvPr id="614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78852"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C8D31F8-7364-451A-AB68-C39E225F1520}" type="slidenum">
              <a:rPr lang="ru-RU" smtClean="0"/>
              <a:pPr fontAlgn="base">
                <a:spcBef>
                  <a:spcPct val="0"/>
                </a:spcBef>
                <a:spcAft>
                  <a:spcPct val="0"/>
                </a:spcAft>
                <a:defRPr/>
              </a:pPr>
              <a:t>10</a:t>
            </a:fld>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noFill/>
          <a:ln>
            <a:solidFill>
              <a:srgbClr val="000000"/>
            </a:solidFill>
            <a:miter lim="800000"/>
            <a:headEnd/>
            <a:tailEnd/>
          </a:ln>
        </p:spPr>
      </p:sp>
      <p:sp>
        <p:nvSpPr>
          <p:cNvPr id="1741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ru-RU" dirty="0" smtClean="0"/>
              <a:t>С второго квартала 2017 года ГКП на ПХВ ОПЦ №4   переходит на «услуги горячего питания» </a:t>
            </a:r>
          </a:p>
        </p:txBody>
      </p:sp>
      <p:sp>
        <p:nvSpPr>
          <p:cNvPr id="4" name="Номер слайда 3"/>
          <p:cNvSpPr>
            <a:spLocks noGrp="1"/>
          </p:cNvSpPr>
          <p:nvPr>
            <p:ph type="sldNum" sz="quarter" idx="5"/>
          </p:nvPr>
        </p:nvSpPr>
        <p:spPr/>
        <p:txBody>
          <a:bodyPr/>
          <a:lstStyle/>
          <a:p>
            <a:pPr>
              <a:defRPr/>
            </a:pPr>
            <a:fld id="{DB332031-32D7-4FB5-BDD8-B994A50DC15E}" type="slidenum">
              <a:rPr lang="ru-RU" smtClean="0"/>
              <a:pPr>
                <a:defRPr/>
              </a:pPr>
              <a:t>11</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Образ слайда 1"/>
          <p:cNvSpPr>
            <a:spLocks noGrp="1" noRot="1" noChangeAspect="1" noTextEdit="1"/>
          </p:cNvSpPr>
          <p:nvPr>
            <p:ph type="sldImg"/>
          </p:nvPr>
        </p:nvSpPr>
        <p:spPr bwMode="auto">
          <a:noFill/>
          <a:ln>
            <a:solidFill>
              <a:srgbClr val="000000"/>
            </a:solidFill>
            <a:miter lim="800000"/>
            <a:headEnd/>
            <a:tailEnd/>
          </a:ln>
        </p:spPr>
      </p:sp>
      <p:sp>
        <p:nvSpPr>
          <p:cNvPr id="717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ru-RU" dirty="0" smtClean="0"/>
          </a:p>
        </p:txBody>
      </p:sp>
      <p:sp>
        <p:nvSpPr>
          <p:cNvPr id="4" name="Номер слайда 3"/>
          <p:cNvSpPr>
            <a:spLocks noGrp="1"/>
          </p:cNvSpPr>
          <p:nvPr>
            <p:ph type="sldNum" sz="quarter" idx="5"/>
          </p:nvPr>
        </p:nvSpPr>
        <p:spPr/>
        <p:txBody>
          <a:bodyPr/>
          <a:lstStyle/>
          <a:p>
            <a:pPr>
              <a:defRPr/>
            </a:pPr>
            <a:fld id="{15BDE8ED-5EDD-4A24-AF74-89EF345229E8}" type="slidenum">
              <a:rPr lang="ru-RU" smtClean="0"/>
              <a:pPr>
                <a:defRPr/>
              </a:pPr>
              <a:t>12</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Образ слайда 1"/>
          <p:cNvSpPr>
            <a:spLocks noGrp="1" noRot="1" noChangeAspect="1" noTextEdit="1"/>
          </p:cNvSpPr>
          <p:nvPr>
            <p:ph type="sldImg"/>
          </p:nvPr>
        </p:nvSpPr>
        <p:spPr bwMode="auto">
          <a:noFill/>
          <a:ln>
            <a:solidFill>
              <a:srgbClr val="000000"/>
            </a:solidFill>
            <a:miter lim="800000"/>
            <a:headEnd/>
            <a:tailEnd/>
          </a:ln>
        </p:spPr>
      </p:sp>
      <p:sp>
        <p:nvSpPr>
          <p:cNvPr id="2150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ru-RU" smtClean="0"/>
          </a:p>
        </p:txBody>
      </p:sp>
      <p:sp>
        <p:nvSpPr>
          <p:cNvPr id="4" name="Номер слайда 3"/>
          <p:cNvSpPr>
            <a:spLocks noGrp="1"/>
          </p:cNvSpPr>
          <p:nvPr>
            <p:ph type="sldNum" sz="quarter" idx="5"/>
          </p:nvPr>
        </p:nvSpPr>
        <p:spPr/>
        <p:txBody>
          <a:bodyPr/>
          <a:lstStyle/>
          <a:p>
            <a:pPr>
              <a:defRPr/>
            </a:pPr>
            <a:fld id="{10BB0939-87E3-4A4C-83F2-801E6E4DC567}" type="slidenum">
              <a:rPr lang="ru-RU" smtClean="0"/>
              <a:pPr>
                <a:defRPr/>
              </a:pPr>
              <a:t>13</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A5FFB13-6884-402B-9F66-B0259C45F3A9}" type="slidenum">
              <a:rPr lang="ru-RU" smtClean="0"/>
              <a:pPr/>
              <a:t>17</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A5FFB13-6884-402B-9F66-B0259C45F3A9}" type="slidenum">
              <a:rPr lang="ru-RU" smtClean="0"/>
              <a:pPr/>
              <a:t>23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endParaRPr lang="en-US"/>
          </a:p>
        </p:txBody>
      </p:sp>
      <p:sp>
        <p:nvSpPr>
          <p:cNvPr id="19" name="Нижний колонтитул 18"/>
          <p:cNvSpPr>
            <a:spLocks noGrp="1"/>
          </p:cNvSpPr>
          <p:nvPr>
            <p:ph type="ftr" sz="quarter" idx="11"/>
          </p:nvPr>
        </p:nvSpPr>
        <p:spPr/>
        <p:txBody>
          <a:bodyPr/>
          <a:lstStyle/>
          <a:p>
            <a:endParaRPr lang="en-US"/>
          </a:p>
        </p:txBody>
      </p:sp>
      <p:sp>
        <p:nvSpPr>
          <p:cNvPr id="27" name="Номер слайда 26"/>
          <p:cNvSpPr>
            <a:spLocks noGrp="1"/>
          </p:cNvSpPr>
          <p:nvPr>
            <p:ph type="sldNum" sz="quarter" idx="12"/>
          </p:nvPr>
        </p:nvSpPr>
        <p:spPr/>
        <p:txBody>
          <a:bodyPr/>
          <a:lstStyle/>
          <a:p>
            <a:fld id="{F6B0A435-6CC1-49DE-9FF2-249225192D6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92F5B7C-E59D-4C75-BF7A-65EF183284A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F1A2ABF6-A232-42A8-A9EE-7C2CE7D6D3A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28600"/>
            <a:ext cx="9144000" cy="762000"/>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457200" y="990600"/>
            <a:ext cx="8229600" cy="609600"/>
          </a:xfrm>
        </p:spPr>
        <p:txBody>
          <a:bodyPr/>
          <a:lstStyle/>
          <a:p>
            <a:r>
              <a:rPr lang="ru-RU" smtClean="0"/>
              <a:t>Вставка диаграммы</a:t>
            </a:r>
            <a:endParaRPr lang="ru-RU"/>
          </a:p>
        </p:txBody>
      </p:sp>
      <p:sp>
        <p:nvSpPr>
          <p:cNvPr id="4" name="Дата 3"/>
          <p:cNvSpPr>
            <a:spLocks noGrp="1"/>
          </p:cNvSpPr>
          <p:nvPr>
            <p:ph type="dt" sz="half" idx="10"/>
          </p:nvPr>
        </p:nvSpPr>
        <p:spPr>
          <a:xfrm>
            <a:off x="457200" y="6243638"/>
            <a:ext cx="2133600" cy="457200"/>
          </a:xfrm>
        </p:spPr>
        <p:txBody>
          <a:bodyPr/>
          <a:lstStyle>
            <a:lvl1pPr>
              <a:defRPr/>
            </a:lvl1pPr>
          </a:lstStyle>
          <a:p>
            <a:endParaRPr lang="en-US"/>
          </a:p>
        </p:txBody>
      </p:sp>
      <p:sp>
        <p:nvSpPr>
          <p:cNvPr id="5" name="Нижний колонтитул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Номер слайда 5"/>
          <p:cNvSpPr>
            <a:spLocks noGrp="1"/>
          </p:cNvSpPr>
          <p:nvPr>
            <p:ph type="sldNum" sz="quarter" idx="12"/>
          </p:nvPr>
        </p:nvSpPr>
        <p:spPr>
          <a:xfrm>
            <a:off x="6553200" y="6243638"/>
            <a:ext cx="2133600" cy="457200"/>
          </a:xfrm>
        </p:spPr>
        <p:txBody>
          <a:bodyPr/>
          <a:lstStyle>
            <a:lvl1pPr>
              <a:defRPr/>
            </a:lvl1pPr>
          </a:lstStyle>
          <a:p>
            <a:fld id="{875BDAB4-1B0B-495B-9A77-0C6BC7B3F1FF}"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08805774-15D4-42F8-AA90-83BB7060E0D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BFC88259-33DA-4D74-A962-DBC7C59CAE5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F12B0F68-51BD-4718-819F-F455988BF4F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6790356B-AF77-4FA0-8A52-291F74786E0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7DA4DA7C-3904-4F57-B2ED-809F36B6C65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B1CCB663-6034-4925-8249-71E9C563377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4364DA71-7E7F-40CB-BEA9-74400939F00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a:xfrm>
            <a:off x="8077200" y="6356350"/>
            <a:ext cx="609600" cy="365125"/>
          </a:xfrm>
        </p:spPr>
        <p:txBody>
          <a:bodyPr/>
          <a:lstStyle/>
          <a:p>
            <a:fld id="{D272214C-92C0-4DAC-9A8A-2052651A0DF9}" type="slidenum">
              <a:rPr lang="en-US" smtClean="0"/>
              <a:pPr/>
              <a:t>‹#›</a:t>
            </a:fld>
            <a:endParaRPr lang="en-US"/>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2D63AB1-FE94-43B1-84D6-4357C7C52A42}" type="slidenum">
              <a:rPr lang="en-US" smtClean="0"/>
              <a:pPr/>
              <a:t>‹#›</a:t>
            </a:fld>
            <a:endParaRPr lang="en-US"/>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71472" y="1124744"/>
            <a:ext cx="8032976" cy="1872208"/>
          </a:xfrm>
        </p:spPr>
        <p:txBody>
          <a:bodyPr>
            <a:normAutofit fontScale="90000"/>
            <a:scene3d>
              <a:camera prst="orthographicFront"/>
              <a:lightRig rig="freezing" dir="t">
                <a:rot lat="0" lon="0" rev="5640000"/>
              </a:lightRig>
            </a:scene3d>
            <a:sp3d extrusionH="57150" prstMaterial="flat">
              <a:bevelT w="38100" h="38100"/>
              <a:contourClr>
                <a:schemeClr val="tx2"/>
              </a:contourClr>
            </a:sp3d>
          </a:bodyPr>
          <a:lstStyle/>
          <a:p>
            <a:pPr algn="ctr"/>
            <a:r>
              <a:rPr lang="ru-RU" sz="6700" dirty="0" smtClean="0">
                <a:solidFill>
                  <a:srgbClr val="C00000"/>
                </a:solidFill>
                <a:latin typeface="Times New Roman" pitchFamily="18" charset="0"/>
                <a:cs typeface="Times New Roman" pitchFamily="18" charset="0"/>
              </a:rPr>
              <a:t/>
            </a:r>
            <a:br>
              <a:rPr lang="ru-RU" sz="6700" dirty="0" smtClean="0">
                <a:solidFill>
                  <a:srgbClr val="C00000"/>
                </a:solidFill>
                <a:latin typeface="Times New Roman" pitchFamily="18" charset="0"/>
                <a:cs typeface="Times New Roman" pitchFamily="18" charset="0"/>
              </a:rPr>
            </a:br>
            <a:r>
              <a:rPr lang="ru-RU" sz="6700" dirty="0" smtClean="0">
                <a:solidFill>
                  <a:srgbClr val="C00000"/>
                </a:solidFill>
                <a:latin typeface="Times New Roman" pitchFamily="18" charset="0"/>
                <a:cs typeface="Times New Roman" pitchFamily="18" charset="0"/>
              </a:rPr>
              <a:t/>
            </a:r>
            <a:br>
              <a:rPr lang="ru-RU" sz="6700" dirty="0" smtClean="0">
                <a:solidFill>
                  <a:srgbClr val="C00000"/>
                </a:solidFill>
                <a:latin typeface="Times New Roman" pitchFamily="18" charset="0"/>
                <a:cs typeface="Times New Roman" pitchFamily="18" charset="0"/>
              </a:rPr>
            </a:br>
            <a:r>
              <a:rPr lang="ru-RU" sz="6700" dirty="0" smtClean="0">
                <a:solidFill>
                  <a:srgbClr val="C00000"/>
                </a:solidFill>
                <a:latin typeface="Times New Roman" pitchFamily="18" charset="0"/>
                <a:cs typeface="Times New Roman" pitchFamily="18" charset="0"/>
              </a:rPr>
              <a:t>2022 </a:t>
            </a:r>
            <a:r>
              <a:rPr lang="ru-RU" sz="6700" dirty="0" err="1" smtClean="0">
                <a:solidFill>
                  <a:srgbClr val="C00000"/>
                </a:solidFill>
                <a:latin typeface="Times New Roman" pitchFamily="18" charset="0"/>
                <a:cs typeface="Times New Roman" pitchFamily="18" charset="0"/>
              </a:rPr>
              <a:t>жылдың </a:t>
            </a:r>
            <a:r>
              <a:rPr lang="ru-RU" sz="6700" dirty="0" smtClean="0">
                <a:solidFill>
                  <a:srgbClr val="C00000"/>
                </a:solidFill>
                <a:latin typeface="Times New Roman" pitchFamily="18" charset="0"/>
                <a:cs typeface="Times New Roman" pitchFamily="18" charset="0"/>
              </a:rPr>
              <a:t>3 </a:t>
            </a:r>
            <a:r>
              <a:rPr lang="ru-RU" sz="6700" dirty="0" err="1" smtClean="0">
                <a:solidFill>
                  <a:srgbClr val="C00000"/>
                </a:solidFill>
                <a:latin typeface="Times New Roman" pitchFamily="18" charset="0"/>
                <a:cs typeface="Times New Roman" pitchFamily="18" charset="0"/>
              </a:rPr>
              <a:t>айлық есебі</a:t>
            </a:r>
            <a:endParaRPr lang="ru-RU" sz="5300" dirty="0">
              <a:ln>
                <a:solidFill>
                  <a:srgbClr val="C00000"/>
                </a:solid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467544" y="2564904"/>
            <a:ext cx="8358246" cy="2736304"/>
          </a:xfrm>
        </p:spPr>
        <p:txBody>
          <a:bodyPr>
            <a:noAutofit/>
          </a:bodyPr>
          <a:lstStyle/>
          <a:p>
            <a:pPr algn="ctr"/>
            <a:endParaRPr lang="ru-RU" sz="20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ru-RU" sz="20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kk-KZ" sz="2000" b="1" dirty="0" smtClean="0"/>
              <a:t>ШЖҚ «Кентау қалалық орталық ауруханасы»  МКК </a:t>
            </a:r>
          </a:p>
          <a:p>
            <a:pPr algn="ctr"/>
            <a:r>
              <a:rPr lang="ru-RU" sz="2000" b="1" dirty="0" err="1" smtClean="0">
                <a:effectLst>
                  <a:outerShdw blurRad="38100" dist="38100" dir="2700000" algn="tl">
                    <a:srgbClr val="000000">
                      <a:alpha val="43137"/>
                    </a:srgbClr>
                  </a:outerShdw>
                </a:effectLst>
                <a:latin typeface="Times New Roman" pitchFamily="18" charset="0"/>
                <a:cs typeface="Times New Roman" pitchFamily="18" charset="0"/>
              </a:rPr>
              <a:t>Кентау</a:t>
            </a:r>
            <a:r>
              <a:rPr lang="ru-RU" sz="20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000" b="1" dirty="0" err="1" smtClean="0">
                <a:effectLst>
                  <a:outerShdw blurRad="38100" dist="38100" dir="2700000" algn="tl">
                    <a:srgbClr val="000000">
                      <a:alpha val="43137"/>
                    </a:srgbClr>
                  </a:outerShdw>
                </a:effectLst>
                <a:latin typeface="Times New Roman" pitchFamily="18" charset="0"/>
                <a:cs typeface="Times New Roman" pitchFamily="18" charset="0"/>
              </a:rPr>
              <a:t>қаласы</a:t>
            </a:r>
            <a:r>
              <a:rPr lang="ru-RU" sz="2000" b="1" dirty="0" smtClean="0">
                <a:effectLst>
                  <a:outerShdw blurRad="38100" dist="38100" dir="2700000" algn="tl">
                    <a:srgbClr val="000000">
                      <a:alpha val="43137"/>
                    </a:srgbClr>
                  </a:outerShdw>
                </a:effectLst>
                <a:latin typeface="Times New Roman" pitchFamily="18" charset="0"/>
                <a:cs typeface="Times New Roman" pitchFamily="18" charset="0"/>
              </a:rPr>
              <a:t>                                                                                                   </a:t>
            </a:r>
          </a:p>
          <a:p>
            <a:pPr algn="ctr"/>
            <a:r>
              <a:rPr lang="ru-RU" sz="20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000" b="1" dirty="0" err="1" smtClean="0">
                <a:effectLst>
                  <a:outerShdw blurRad="38100" dist="38100" dir="2700000" algn="tl">
                    <a:srgbClr val="000000">
                      <a:alpha val="43137"/>
                    </a:srgbClr>
                  </a:outerShdw>
                </a:effectLst>
                <a:latin typeface="Times New Roman" pitchFamily="18" charset="0"/>
                <a:cs typeface="Times New Roman" pitchFamily="18" charset="0"/>
              </a:rPr>
              <a:t>Конаев</a:t>
            </a:r>
            <a:r>
              <a:rPr lang="ru-RU" sz="20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000" b="1" dirty="0" err="1" smtClean="0">
                <a:effectLst>
                  <a:outerShdw blurRad="38100" dist="38100" dir="2700000" algn="tl">
                    <a:srgbClr val="000000">
                      <a:alpha val="43137"/>
                    </a:srgbClr>
                  </a:outerShdw>
                </a:effectLst>
                <a:latin typeface="Times New Roman" pitchFamily="18" charset="0"/>
                <a:cs typeface="Times New Roman" pitchFamily="18" charset="0"/>
              </a:rPr>
              <a:t>даңғылы </a:t>
            </a:r>
            <a:r>
              <a:rPr lang="ru-RU" sz="2000" b="1" dirty="0" smtClean="0">
                <a:effectLst>
                  <a:outerShdw blurRad="38100" dist="38100" dir="2700000" algn="tl">
                    <a:srgbClr val="000000">
                      <a:alpha val="43137"/>
                    </a:srgbClr>
                  </a:outerShdw>
                </a:effectLst>
                <a:latin typeface="Times New Roman" pitchFamily="18" charset="0"/>
                <a:cs typeface="Times New Roman" pitchFamily="18" charset="0"/>
              </a:rPr>
              <a:t>№26.</a:t>
            </a:r>
          </a:p>
          <a:p>
            <a:endParaRPr lang="ru-RU" sz="4000" b="1" dirty="0">
              <a:solidFill>
                <a:schemeClr val="tx1"/>
              </a:solidFill>
              <a:latin typeface="Times New Roman" pitchFamily="18" charset="0"/>
              <a:cs typeface="Times New Roman" pitchFamily="18" charset="0"/>
            </a:endParaRPr>
          </a:p>
        </p:txBody>
      </p:sp>
      <p:sp>
        <p:nvSpPr>
          <p:cNvPr id="4" name="Прямоугольник 3"/>
          <p:cNvSpPr/>
          <p:nvPr/>
        </p:nvSpPr>
        <p:spPr>
          <a:xfrm>
            <a:off x="4283968" y="6014322"/>
            <a:ext cx="4680520" cy="400110"/>
          </a:xfrm>
          <a:prstGeom prst="rect">
            <a:avLst/>
          </a:prstGeom>
        </p:spPr>
        <p:txBody>
          <a:bodyPr wrap="square">
            <a:spAutoFit/>
          </a:bodyPr>
          <a:lstStyle/>
          <a:p>
            <a:r>
              <a:rPr lang="ru-RU" sz="2000" b="1" dirty="0" err="1" smtClean="0">
                <a:latin typeface="Times New Roman" pitchFamily="18" charset="0"/>
                <a:cs typeface="Times New Roman" pitchFamily="18" charset="0"/>
              </a:rPr>
              <a:t>Басшы</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Сыздыкова</a:t>
            </a:r>
            <a:r>
              <a:rPr lang="ru-RU" sz="2000" b="1" dirty="0" smtClean="0">
                <a:latin typeface="Times New Roman" pitchFamily="18" charset="0"/>
                <a:cs typeface="Times New Roman" pitchFamily="18" charset="0"/>
              </a:rPr>
              <a:t> Г.Ж</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5888"/>
            <a:ext cx="9036050" cy="360362"/>
          </a:xfrm>
          <a:ln>
            <a:noFill/>
          </a:ln>
        </p:spPr>
        <p:style>
          <a:lnRef idx="2">
            <a:schemeClr val="accent6"/>
          </a:lnRef>
          <a:fillRef idx="1">
            <a:schemeClr val="lt1"/>
          </a:fillRef>
          <a:effectRef idx="0">
            <a:schemeClr val="accent6"/>
          </a:effectRef>
          <a:fontRef idx="minor">
            <a:schemeClr val="dk1"/>
          </a:fontRef>
        </p:style>
        <p:txBody>
          <a:bodyPr rtlCol="0">
            <a:noAutofit/>
          </a:bodyPr>
          <a:lstStyle/>
          <a:p>
            <a:pPr algn="ctr" eaLnBrk="1" fontAlgn="auto" hangingPunct="1">
              <a:spcAft>
                <a:spcPts val="0"/>
              </a:spcAft>
              <a:defRPr/>
            </a:pPr>
            <a:r>
              <a:rPr lang="ru-RU" sz="2400" b="1" dirty="0" err="1" smtClean="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Аурухананың бюджеттік</a:t>
            </a:r>
            <a:r>
              <a:rPr lang="ru-RU" sz="2400" b="1" dirty="0" smtClean="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 </a:t>
            </a:r>
            <a:r>
              <a:rPr lang="ru-RU" sz="2400" b="1" dirty="0" err="1" smtClean="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қаражатын пайдалануды</a:t>
            </a:r>
            <a:r>
              <a:rPr lang="ru-RU" sz="2400" b="1" dirty="0" smtClean="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 </a:t>
            </a:r>
            <a:r>
              <a:rPr lang="ru-RU" sz="2400" b="1" dirty="0" err="1" smtClean="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талдау</a:t>
            </a:r>
            <a:endParaRPr lang="ru-RU" sz="2400" b="1" dirty="0">
              <a:ln w="10541" cmpd="sng">
                <a:solidFill>
                  <a:schemeClr val="accent1">
                    <a:shade val="88000"/>
                    <a:satMod val="110000"/>
                  </a:schemeClr>
                </a:solidFill>
                <a:prstDash val="solid"/>
              </a:ln>
              <a:solidFill>
                <a:srgbClr val="C00000"/>
              </a:solidFill>
              <a:latin typeface="Times New Roman" pitchFamily="18" charset="0"/>
              <a:cs typeface="Times New Roman" pitchFamily="18" charset="0"/>
            </a:endParaRPr>
          </a:p>
        </p:txBody>
      </p:sp>
      <p:graphicFrame>
        <p:nvGraphicFramePr>
          <p:cNvPr id="6" name="Объект 5"/>
          <p:cNvGraphicFramePr>
            <a:graphicFrameLocks noGrp="1"/>
          </p:cNvGraphicFramePr>
          <p:nvPr>
            <p:ph idx="1"/>
          </p:nvPr>
        </p:nvGraphicFramePr>
        <p:xfrm>
          <a:off x="179511" y="620687"/>
          <a:ext cx="8784977" cy="6019720"/>
        </p:xfrm>
        <a:graphic>
          <a:graphicData uri="http://schemas.openxmlformats.org/drawingml/2006/table">
            <a:tbl>
              <a:tblPr firstRow="1" bandRow="1">
                <a:tableStyleId>{8799B23B-EC83-4686-B30A-512413B5E67A}</a:tableStyleId>
              </a:tblPr>
              <a:tblGrid>
                <a:gridCol w="2242120"/>
                <a:gridCol w="1063329"/>
                <a:gridCol w="1015602"/>
                <a:gridCol w="1785950"/>
                <a:gridCol w="1285884"/>
                <a:gridCol w="1392092"/>
              </a:tblGrid>
              <a:tr h="925216">
                <a:tc>
                  <a:txBody>
                    <a:bodyPr/>
                    <a:lstStyle/>
                    <a:p>
                      <a:pPr algn="ctr" rtl="0" fontAlgn="ctr"/>
                      <a:r>
                        <a:rPr lang="ru-RU" sz="1400" u="none" strike="noStrike" dirty="0">
                          <a:effectLst/>
                          <a:latin typeface="Times New Roman" pitchFamily="18" charset="0"/>
                          <a:cs typeface="Times New Roman" pitchFamily="18" charset="0"/>
                        </a:rPr>
                        <a:t>Специфика </a:t>
                      </a:r>
                      <a:r>
                        <a:rPr lang="ru-RU" sz="1400" u="none" strike="noStrike" dirty="0" err="1" smtClean="0">
                          <a:effectLst/>
                          <a:latin typeface="Times New Roman" pitchFamily="18" charset="0"/>
                          <a:cs typeface="Times New Roman" pitchFamily="18" charset="0"/>
                        </a:rPr>
                        <a:t>бойынша</a:t>
                      </a:r>
                      <a:endParaRPr lang="ru-RU" sz="1400" b="1" i="0" u="none" strike="noStrike" dirty="0">
                        <a:solidFill>
                          <a:schemeClr val="tx1"/>
                        </a:solidFill>
                        <a:effectLst/>
                        <a:latin typeface="Times New Roman" pitchFamily="18" charset="0"/>
                        <a:cs typeface="Times New Roman" pitchFamily="18" charset="0"/>
                      </a:endParaRPr>
                    </a:p>
                  </a:txBody>
                  <a:tcPr marL="9525" marR="9525" marT="9525" marB="0" anchor="ctr"/>
                </a:tc>
                <a:tc>
                  <a:txBody>
                    <a:bodyPr/>
                    <a:lstStyle/>
                    <a:p>
                      <a:pPr algn="ctr" rtl="0" fontAlgn="ctr"/>
                      <a:r>
                        <a:rPr lang="ru-RU" sz="1400" u="none" strike="noStrike" dirty="0" smtClean="0">
                          <a:effectLst/>
                          <a:latin typeface="Times New Roman" pitchFamily="18" charset="0"/>
                          <a:cs typeface="Times New Roman" pitchFamily="18" charset="0"/>
                        </a:rPr>
                        <a:t>20</a:t>
                      </a:r>
                      <a:r>
                        <a:rPr lang="en-US" sz="1400" u="none" strike="noStrike" dirty="0" smtClean="0">
                          <a:effectLst/>
                          <a:latin typeface="Times New Roman" pitchFamily="18" charset="0"/>
                          <a:cs typeface="Times New Roman" pitchFamily="18" charset="0"/>
                        </a:rPr>
                        <a:t>20</a:t>
                      </a:r>
                      <a:r>
                        <a:rPr lang="ru-RU" sz="1400" u="none" strike="noStrike" dirty="0" smtClean="0">
                          <a:effectLst/>
                          <a:latin typeface="Times New Roman" pitchFamily="18" charset="0"/>
                          <a:cs typeface="Times New Roman" pitchFamily="18" charset="0"/>
                        </a:rPr>
                        <a:t> </a:t>
                      </a:r>
                      <a:r>
                        <a:rPr lang="ru-RU" sz="1400" u="none" strike="noStrike" dirty="0" err="1" smtClean="0">
                          <a:effectLst/>
                          <a:latin typeface="Times New Roman" pitchFamily="18" charset="0"/>
                          <a:cs typeface="Times New Roman" pitchFamily="18" charset="0"/>
                        </a:rPr>
                        <a:t>жыл</a:t>
                      </a:r>
                      <a:r>
                        <a:rPr lang="ru-RU" sz="1400" u="none" strike="noStrike" dirty="0" smtClean="0">
                          <a:effectLst/>
                          <a:latin typeface="Times New Roman" pitchFamily="18" charset="0"/>
                          <a:cs typeface="Times New Roman" pitchFamily="18" charset="0"/>
                        </a:rPr>
                        <a:t> </a:t>
                      </a:r>
                    </a:p>
                    <a:p>
                      <a:pPr algn="ctr" rtl="0" fontAlgn="ctr"/>
                      <a:r>
                        <a:rPr lang="ru-RU" sz="1400" b="1" i="0" u="none" strike="noStrike" dirty="0" err="1" smtClean="0">
                          <a:solidFill>
                            <a:schemeClr val="tx1"/>
                          </a:solidFill>
                          <a:effectLst/>
                          <a:latin typeface="Times New Roman" pitchFamily="18" charset="0"/>
                          <a:cs typeface="Times New Roman" pitchFamily="18" charset="0"/>
                        </a:rPr>
                        <a:t>(мың.тенге</a:t>
                      </a:r>
                      <a:r>
                        <a:rPr lang="ru-RU" sz="1400" b="1" i="0" u="none" strike="noStrike" dirty="0" smtClean="0">
                          <a:solidFill>
                            <a:schemeClr val="tx1"/>
                          </a:solidFill>
                          <a:effectLst/>
                          <a:latin typeface="Times New Roman" pitchFamily="18" charset="0"/>
                          <a:cs typeface="Times New Roman" pitchFamily="18" charset="0"/>
                        </a:rPr>
                        <a:t>)</a:t>
                      </a:r>
                      <a:endParaRPr lang="ru-RU" sz="1400" b="1" i="0" u="none" strike="noStrike" dirty="0">
                        <a:solidFill>
                          <a:schemeClr val="tx1"/>
                        </a:solidFill>
                        <a:effectLst/>
                        <a:latin typeface="Times New Roman" pitchFamily="18" charset="0"/>
                        <a:cs typeface="Times New Roman" pitchFamily="18" charset="0"/>
                      </a:endParaRPr>
                    </a:p>
                  </a:txBody>
                  <a:tcPr marL="9525" marR="9525" marT="9525" marB="0" anchor="ctr"/>
                </a:tc>
                <a:tc>
                  <a:txBody>
                    <a:bodyPr/>
                    <a:lstStyle/>
                    <a:p>
                      <a:pPr algn="ctr" rtl="0" fontAlgn="ctr"/>
                      <a:r>
                        <a:rPr lang="ru-RU" sz="1400" u="none" strike="noStrike" dirty="0" smtClean="0">
                          <a:effectLst/>
                          <a:latin typeface="Times New Roman" pitchFamily="18" charset="0"/>
                          <a:cs typeface="Times New Roman" pitchFamily="18" charset="0"/>
                        </a:rPr>
                        <a:t>20</a:t>
                      </a:r>
                      <a:r>
                        <a:rPr lang="en-US" sz="1400" u="none" strike="noStrike" dirty="0" smtClean="0">
                          <a:effectLst/>
                          <a:latin typeface="Times New Roman" pitchFamily="18" charset="0"/>
                          <a:cs typeface="Times New Roman" pitchFamily="18" charset="0"/>
                        </a:rPr>
                        <a:t>21</a:t>
                      </a:r>
                      <a:r>
                        <a:rPr lang="ru-RU" sz="1400" u="none" strike="noStrike" dirty="0" smtClean="0">
                          <a:effectLst/>
                          <a:latin typeface="Times New Roman" pitchFamily="18" charset="0"/>
                          <a:cs typeface="Times New Roman" pitchFamily="18" charset="0"/>
                        </a:rPr>
                        <a:t> </a:t>
                      </a:r>
                      <a:r>
                        <a:rPr lang="ru-RU" sz="1400" u="none" strike="noStrike" dirty="0" err="1" smtClean="0">
                          <a:effectLst/>
                          <a:latin typeface="Times New Roman" pitchFamily="18" charset="0"/>
                          <a:cs typeface="Times New Roman" pitchFamily="18" charset="0"/>
                        </a:rPr>
                        <a:t>жыл</a:t>
                      </a:r>
                      <a:r>
                        <a:rPr lang="ru-RU" sz="1400" u="none" strike="noStrike" dirty="0" smtClean="0">
                          <a:effectLst/>
                          <a:latin typeface="Times New Roman" pitchFamily="18" charset="0"/>
                          <a:cs typeface="Times New Roman" pitchFamily="18" charset="0"/>
                        </a:rPr>
                        <a:t> </a:t>
                      </a:r>
                    </a:p>
                    <a:p>
                      <a:pPr algn="ctr" rtl="0" fontAlgn="ctr"/>
                      <a:r>
                        <a:rPr lang="ru-RU" sz="1400" b="1" i="0" u="none" strike="noStrike" dirty="0" err="1" smtClean="0">
                          <a:solidFill>
                            <a:schemeClr val="tx1"/>
                          </a:solidFill>
                          <a:effectLst/>
                          <a:latin typeface="Times New Roman" pitchFamily="18" charset="0"/>
                          <a:cs typeface="Times New Roman" pitchFamily="18" charset="0"/>
                        </a:rPr>
                        <a:t>(мың.тенге</a:t>
                      </a:r>
                      <a:r>
                        <a:rPr lang="ru-RU" sz="1400" b="1" i="0" u="none" strike="noStrike" dirty="0" smtClean="0">
                          <a:solidFill>
                            <a:schemeClr val="tx1"/>
                          </a:solidFill>
                          <a:effectLst/>
                          <a:latin typeface="Times New Roman" pitchFamily="18" charset="0"/>
                          <a:cs typeface="Times New Roman" pitchFamily="18" charset="0"/>
                        </a:rPr>
                        <a:t>)</a:t>
                      </a:r>
                      <a:endParaRPr lang="ru-RU" sz="1400" b="1" i="0" u="none" strike="noStrike" dirty="0">
                        <a:solidFill>
                          <a:schemeClr val="tx1"/>
                        </a:solidFill>
                        <a:effectLst/>
                        <a:latin typeface="Times New Roman" pitchFamily="18" charset="0"/>
                        <a:cs typeface="Times New Roman" pitchFamily="18" charset="0"/>
                      </a:endParaRPr>
                    </a:p>
                  </a:txBody>
                  <a:tcPr marL="9525" marR="9525" marT="9525" marB="0" anchor="ctr"/>
                </a:tc>
                <a:tc>
                  <a:txBody>
                    <a:bodyPr/>
                    <a:lstStyle/>
                    <a:p>
                      <a:pPr algn="ctr" rtl="0" fontAlgn="ctr"/>
                      <a:r>
                        <a:rPr lang="ru-RU" sz="1400" u="none" strike="noStrike" dirty="0" smtClean="0">
                          <a:effectLst/>
                          <a:latin typeface="Times New Roman" pitchFamily="18" charset="0"/>
                          <a:cs typeface="Times New Roman" pitchFamily="18" charset="0"/>
                        </a:rPr>
                        <a:t>20</a:t>
                      </a:r>
                      <a:r>
                        <a:rPr lang="en-US" sz="1400" u="none" strike="noStrike" dirty="0" smtClean="0">
                          <a:effectLst/>
                          <a:latin typeface="Times New Roman" pitchFamily="18" charset="0"/>
                          <a:cs typeface="Times New Roman" pitchFamily="18" charset="0"/>
                        </a:rPr>
                        <a:t>2</a:t>
                      </a:r>
                      <a:r>
                        <a:rPr lang="kk-KZ" sz="1400" u="none" strike="noStrike" dirty="0" smtClean="0">
                          <a:effectLst/>
                          <a:latin typeface="Times New Roman" pitchFamily="18" charset="0"/>
                          <a:cs typeface="Times New Roman" pitchFamily="18" charset="0"/>
                        </a:rPr>
                        <a:t>2</a:t>
                      </a:r>
                      <a:r>
                        <a:rPr lang="ru-RU" sz="1400" u="none" strike="noStrike" dirty="0" smtClean="0">
                          <a:effectLst/>
                          <a:latin typeface="Times New Roman" pitchFamily="18" charset="0"/>
                          <a:cs typeface="Times New Roman" pitchFamily="18" charset="0"/>
                        </a:rPr>
                        <a:t> </a:t>
                      </a:r>
                      <a:r>
                        <a:rPr lang="ru-RU" sz="1400" u="none" strike="noStrike" dirty="0" err="1" smtClean="0">
                          <a:effectLst/>
                          <a:latin typeface="Times New Roman" pitchFamily="18" charset="0"/>
                          <a:cs typeface="Times New Roman" pitchFamily="18" charset="0"/>
                        </a:rPr>
                        <a:t>жыл</a:t>
                      </a:r>
                      <a:r>
                        <a:rPr lang="ru-RU" sz="1400" u="none" strike="noStrike" dirty="0" smtClean="0">
                          <a:effectLst/>
                          <a:latin typeface="Times New Roman" pitchFamily="18" charset="0"/>
                          <a:cs typeface="Times New Roman" pitchFamily="18" charset="0"/>
                        </a:rPr>
                        <a:t> </a:t>
                      </a:r>
                    </a:p>
                    <a:p>
                      <a:pPr algn="ctr" rtl="0" fontAlgn="ctr"/>
                      <a:r>
                        <a:rPr lang="ru-RU" sz="1400" b="1" i="0" u="none" strike="noStrike" dirty="0" err="1" smtClean="0">
                          <a:solidFill>
                            <a:schemeClr val="tx1"/>
                          </a:solidFill>
                          <a:effectLst/>
                          <a:latin typeface="Times New Roman" pitchFamily="18" charset="0"/>
                          <a:cs typeface="Times New Roman" pitchFamily="18" charset="0"/>
                        </a:rPr>
                        <a:t>(мың.тенге</a:t>
                      </a:r>
                      <a:r>
                        <a:rPr lang="ru-RU" sz="1400" b="1" i="0" u="none" strike="noStrike" dirty="0" smtClean="0">
                          <a:solidFill>
                            <a:schemeClr val="tx1"/>
                          </a:solidFill>
                          <a:effectLst/>
                          <a:latin typeface="Times New Roman" pitchFamily="18" charset="0"/>
                          <a:cs typeface="Times New Roman" pitchFamily="18" charset="0"/>
                        </a:rPr>
                        <a:t>)</a:t>
                      </a:r>
                      <a:endParaRPr lang="ru-RU" sz="1400" b="1" i="0" u="none" strike="noStrike" dirty="0">
                        <a:solidFill>
                          <a:schemeClr val="tx1"/>
                        </a:solidFill>
                        <a:effectLst/>
                        <a:latin typeface="Times New Roman" pitchFamily="18" charset="0"/>
                        <a:cs typeface="Times New Roman" pitchFamily="18" charset="0"/>
                      </a:endParaRPr>
                    </a:p>
                  </a:txBody>
                  <a:tcPr marL="9525" marR="9525" marT="9525" marB="0" anchor="ctr"/>
                </a:tc>
                <a:tc>
                  <a:txBody>
                    <a:bodyPr/>
                    <a:lstStyle/>
                    <a:p>
                      <a:pPr algn="ctr" rtl="0" fontAlgn="ctr"/>
                      <a:r>
                        <a:rPr lang="ru-RU" sz="1400" u="none" strike="noStrike" dirty="0" smtClean="0">
                          <a:effectLst/>
                          <a:latin typeface="Times New Roman" pitchFamily="18" charset="0"/>
                          <a:cs typeface="Times New Roman" pitchFamily="18" charset="0"/>
                        </a:rPr>
                        <a:t>2022 </a:t>
                      </a:r>
                      <a:r>
                        <a:rPr lang="ru-RU" sz="1400" u="none" strike="noStrike" dirty="0" err="1" smtClean="0">
                          <a:effectLst/>
                          <a:latin typeface="Times New Roman" pitchFamily="18" charset="0"/>
                          <a:cs typeface="Times New Roman" pitchFamily="18" charset="0"/>
                        </a:rPr>
                        <a:t>жылғы қаржыландырудың жалпы</a:t>
                      </a:r>
                      <a:r>
                        <a:rPr lang="ru-RU" sz="1400" u="none" strike="noStrike" baseline="0" dirty="0" smtClean="0">
                          <a:effectLst/>
                          <a:latin typeface="Times New Roman" pitchFamily="18" charset="0"/>
                          <a:cs typeface="Times New Roman" pitchFamily="18" charset="0"/>
                        </a:rPr>
                        <a:t> </a:t>
                      </a:r>
                      <a:r>
                        <a:rPr lang="ru-RU" sz="1400" u="none" strike="noStrike" baseline="0" dirty="0" err="1" smtClean="0">
                          <a:effectLst/>
                          <a:latin typeface="Times New Roman" pitchFamily="18" charset="0"/>
                          <a:cs typeface="Times New Roman" pitchFamily="18" charset="0"/>
                        </a:rPr>
                        <a:t>санынан</a:t>
                      </a:r>
                      <a:r>
                        <a:rPr lang="ru-RU" sz="1400" u="none" strike="noStrike" baseline="0" dirty="0" smtClean="0">
                          <a:effectLst/>
                          <a:latin typeface="Times New Roman" pitchFamily="18" charset="0"/>
                          <a:cs typeface="Times New Roman" pitchFamily="18" charset="0"/>
                        </a:rPr>
                        <a:t> </a:t>
                      </a:r>
                      <a:r>
                        <a:rPr lang="ru-RU" sz="1400" u="none" strike="noStrike" baseline="0" dirty="0" err="1" smtClean="0">
                          <a:effectLst/>
                          <a:latin typeface="Times New Roman" pitchFamily="18" charset="0"/>
                          <a:cs typeface="Times New Roman" pitchFamily="18" charset="0"/>
                        </a:rPr>
                        <a:t>пайызы</a:t>
                      </a:r>
                      <a:endParaRPr lang="ru-RU" sz="1400" b="1" i="0" u="none" strike="noStrike" dirty="0">
                        <a:solidFill>
                          <a:schemeClr val="tx1"/>
                        </a:solidFill>
                        <a:effectLst/>
                        <a:latin typeface="Times New Roman" pitchFamily="18" charset="0"/>
                        <a:cs typeface="Times New Roman" pitchFamily="18" charset="0"/>
                      </a:endParaRPr>
                    </a:p>
                  </a:txBody>
                  <a:tcPr marL="9525" marR="9525" marT="9525" marB="0" anchor="ctr"/>
                </a:tc>
                <a:tc>
                  <a:txBody>
                    <a:bodyPr/>
                    <a:lstStyle/>
                    <a:p>
                      <a:pPr algn="ctr" rtl="0" fontAlgn="ctr"/>
                      <a:r>
                        <a:rPr lang="ru-RU" sz="1400" u="none" strike="noStrike" dirty="0" err="1" smtClean="0">
                          <a:effectLst/>
                          <a:latin typeface="Times New Roman" pitchFamily="18" charset="0"/>
                          <a:cs typeface="Times New Roman" pitchFamily="18" charset="0"/>
                        </a:rPr>
                        <a:t>Шығындар құрылымы бойынша</a:t>
                      </a:r>
                      <a:r>
                        <a:rPr lang="ru-RU" sz="1400" u="none" strike="noStrike" dirty="0" smtClean="0">
                          <a:effectLst/>
                          <a:latin typeface="Times New Roman" pitchFamily="18" charset="0"/>
                          <a:cs typeface="Times New Roman" pitchFamily="18" charset="0"/>
                        </a:rPr>
                        <a:t> </a:t>
                      </a:r>
                      <a:r>
                        <a:rPr lang="ru-RU" sz="1400" u="none" strike="noStrike" dirty="0" err="1" smtClean="0">
                          <a:effectLst/>
                          <a:latin typeface="Times New Roman" pitchFamily="18" charset="0"/>
                          <a:cs typeface="Times New Roman" pitchFamily="18" charset="0"/>
                        </a:rPr>
                        <a:t>шығын шегі</a:t>
                      </a:r>
                      <a:endParaRPr lang="ru-RU" sz="1400" b="1" i="0" u="none" strike="noStrike" dirty="0">
                        <a:solidFill>
                          <a:schemeClr val="tx1"/>
                        </a:solidFill>
                        <a:effectLst/>
                        <a:latin typeface="Times New Roman" pitchFamily="18" charset="0"/>
                        <a:cs typeface="Times New Roman" pitchFamily="18" charset="0"/>
                      </a:endParaRPr>
                    </a:p>
                  </a:txBody>
                  <a:tcPr marL="9525" marR="9525" marT="9525" marB="0" anchor="ctr"/>
                </a:tc>
              </a:tr>
              <a:tr h="523433">
                <a:tc>
                  <a:txBody>
                    <a:bodyPr/>
                    <a:lstStyle/>
                    <a:p>
                      <a:pPr algn="l" rtl="0" fontAlgn="ctr"/>
                      <a:r>
                        <a:rPr lang="kk-KZ" sz="1400" u="none" strike="noStrike" dirty="0" smtClean="0">
                          <a:effectLst/>
                          <a:latin typeface="Times New Roman" pitchFamily="18" charset="0"/>
                          <a:cs typeface="Times New Roman" pitchFamily="18" charset="0"/>
                        </a:rPr>
                        <a:t>еңбекақы</a:t>
                      </a:r>
                      <a:r>
                        <a:rPr lang="ru-RU" sz="1400" u="none" strike="noStrike" dirty="0" smtClean="0">
                          <a:effectLst/>
                          <a:latin typeface="Times New Roman" pitchFamily="18" charset="0"/>
                          <a:cs typeface="Times New Roman" pitchFamily="18" charset="0"/>
                        </a:rPr>
                        <a:t>, </a:t>
                      </a:r>
                      <a:r>
                        <a:rPr lang="ru-RU" sz="1400" u="none" strike="noStrike" dirty="0" err="1" smtClean="0">
                          <a:effectLst/>
                          <a:latin typeface="Times New Roman" pitchFamily="18" charset="0"/>
                          <a:cs typeface="Times New Roman" pitchFamily="18" charset="0"/>
                        </a:rPr>
                        <a:t>салық және</a:t>
                      </a:r>
                      <a:r>
                        <a:rPr lang="ru-RU" sz="1400" u="none" strike="noStrike" baseline="0" dirty="0" err="1" smtClean="0">
                          <a:effectLst/>
                          <a:latin typeface="Times New Roman" pitchFamily="18" charset="0"/>
                          <a:cs typeface="Times New Roman" pitchFamily="18" charset="0"/>
                        </a:rPr>
                        <a:t> басқа төлемдер</a:t>
                      </a:r>
                      <a:r>
                        <a:rPr lang="ru-RU" sz="1400" u="none" strike="noStrike" baseline="0" dirty="0" smtClean="0">
                          <a:effectLst/>
                          <a:latin typeface="Times New Roman" pitchFamily="18" charset="0"/>
                          <a:cs typeface="Times New Roman" pitchFamily="18" charset="0"/>
                        </a:rPr>
                        <a:t>  </a:t>
                      </a:r>
                      <a:endParaRPr lang="ru-RU" sz="1400" b="0" i="0" u="none" strike="noStrike" dirty="0">
                        <a:solidFill>
                          <a:schemeClr val="tx1"/>
                        </a:solidFill>
                        <a:effectLst/>
                        <a:latin typeface="Times New Roman" pitchFamily="18" charset="0"/>
                        <a:cs typeface="Times New Roman" pitchFamily="18" charset="0"/>
                      </a:endParaRPr>
                    </a:p>
                  </a:txBody>
                  <a:tcPr marL="9525" marR="9525" marT="9525" marB="0" anchor="ctr"/>
                </a:tc>
                <a:tc>
                  <a:txBody>
                    <a:bodyPr/>
                    <a:lstStyle/>
                    <a:p>
                      <a:pPr algn="ctr" rtl="0" fontAlgn="ctr"/>
                      <a:r>
                        <a:rPr kumimoji="0" lang="en-US" sz="1400" b="0" i="0" u="none" strike="noStrike" kern="1200" dirty="0" smtClean="0">
                          <a:solidFill>
                            <a:schemeClr val="tx1"/>
                          </a:solidFill>
                          <a:latin typeface="Times New Roman" pitchFamily="18" charset="0"/>
                          <a:ea typeface="+mn-ea"/>
                          <a:cs typeface="Times New Roman" pitchFamily="18" charset="0"/>
                        </a:rPr>
                        <a:t>903503.6</a:t>
                      </a:r>
                      <a:endParaRPr kumimoji="0" lang="ru-RU" sz="1400" b="0" i="0" u="none" strike="noStrike" kern="1200" dirty="0">
                        <a:solidFill>
                          <a:schemeClr val="tx1"/>
                        </a:solidFill>
                        <a:latin typeface="Times New Roman" pitchFamily="18" charset="0"/>
                        <a:ea typeface="+mn-ea"/>
                        <a:cs typeface="Times New Roman" pitchFamily="18" charset="0"/>
                      </a:endParaRPr>
                    </a:p>
                  </a:txBody>
                  <a:tcPr marL="9525" marR="9525" marT="9525" marB="0" anchor="ctr"/>
                </a:tc>
                <a:tc>
                  <a:txBody>
                    <a:bodyPr/>
                    <a:lstStyle/>
                    <a:p>
                      <a:pPr algn="ctr" rtl="0" fontAlgn="ctr"/>
                      <a:r>
                        <a:rPr kumimoji="0" lang="en-US" sz="1400" b="0" i="0" u="none" strike="noStrike" kern="1200" dirty="0" smtClean="0">
                          <a:solidFill>
                            <a:schemeClr val="tx1"/>
                          </a:solidFill>
                          <a:latin typeface="Times New Roman" pitchFamily="18" charset="0"/>
                          <a:ea typeface="+mn-ea"/>
                          <a:cs typeface="Times New Roman" pitchFamily="18" charset="0"/>
                        </a:rPr>
                        <a:t>1 239 724</a:t>
                      </a:r>
                      <a:endParaRPr kumimoji="0" lang="ru-RU" sz="1400" b="0" i="0" u="none" strike="noStrike" kern="1200" dirty="0">
                        <a:solidFill>
                          <a:schemeClr val="tx1"/>
                        </a:solidFill>
                        <a:latin typeface="Times New Roman" pitchFamily="18" charset="0"/>
                        <a:ea typeface="+mn-ea"/>
                        <a:cs typeface="Times New Roman" pitchFamily="18" charset="0"/>
                      </a:endParaRPr>
                    </a:p>
                  </a:txBody>
                  <a:tcPr marL="9525" marR="9525" marT="9525" marB="0" anchor="ctr"/>
                </a:tc>
                <a:tc>
                  <a:txBody>
                    <a:bodyPr/>
                    <a:lstStyle/>
                    <a:p>
                      <a:pPr algn="ctr" rtl="0" fontAlgn="ctr"/>
                      <a:r>
                        <a:rPr kumimoji="0" lang="kk-KZ" sz="1400" b="0" i="0" u="none" strike="noStrike" kern="1200" dirty="0" smtClean="0">
                          <a:solidFill>
                            <a:schemeClr val="tx1"/>
                          </a:solidFill>
                          <a:latin typeface="Times New Roman" pitchFamily="18" charset="0"/>
                          <a:ea typeface="+mn-ea"/>
                          <a:cs typeface="Times New Roman" pitchFamily="18" charset="0"/>
                        </a:rPr>
                        <a:t>1 167</a:t>
                      </a:r>
                      <a:r>
                        <a:rPr kumimoji="0" lang="kk-KZ" sz="1400" b="0" i="0" u="none" strike="noStrike" kern="1200" baseline="0" dirty="0" smtClean="0">
                          <a:solidFill>
                            <a:schemeClr val="tx1"/>
                          </a:solidFill>
                          <a:latin typeface="Times New Roman" pitchFamily="18" charset="0"/>
                          <a:ea typeface="+mn-ea"/>
                          <a:cs typeface="Times New Roman" pitchFamily="18" charset="0"/>
                        </a:rPr>
                        <a:t> 292</a:t>
                      </a:r>
                      <a:endParaRPr kumimoji="0" lang="ru-RU" sz="1400" b="0" i="0" u="none" strike="noStrike" kern="1200" dirty="0">
                        <a:solidFill>
                          <a:schemeClr val="tx1"/>
                        </a:solidFill>
                        <a:latin typeface="Times New Roman" pitchFamily="18" charset="0"/>
                        <a:ea typeface="+mn-ea"/>
                        <a:cs typeface="Times New Roman" pitchFamily="18" charset="0"/>
                      </a:endParaRPr>
                    </a:p>
                  </a:txBody>
                  <a:tcPr marL="9525" marR="9525" marT="9525" marB="0" anchor="ctr"/>
                </a:tc>
                <a:tc>
                  <a:txBody>
                    <a:bodyPr/>
                    <a:lstStyle/>
                    <a:p>
                      <a:pPr algn="ctr" rtl="0" fontAlgn="ctr"/>
                      <a:r>
                        <a:rPr lang="ru-RU" sz="1400" b="0" i="0" u="none" strike="noStrike" dirty="0" smtClean="0">
                          <a:solidFill>
                            <a:schemeClr val="tx1"/>
                          </a:solidFill>
                          <a:latin typeface="Times New Roman" pitchFamily="18" charset="0"/>
                          <a:cs typeface="Times New Roman" pitchFamily="18" charset="0"/>
                        </a:rPr>
                        <a:t>74,4%</a:t>
                      </a:r>
                      <a:endParaRPr lang="ru-RU" sz="1400" b="0"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ctr" rtl="0" fontAlgn="ctr"/>
                      <a:r>
                        <a:rPr lang="ru-RU" sz="1400" b="0" i="0" u="none" strike="noStrike" dirty="0" smtClean="0">
                          <a:solidFill>
                            <a:schemeClr val="tx1"/>
                          </a:solidFill>
                          <a:latin typeface="Times New Roman" pitchFamily="18" charset="0"/>
                          <a:cs typeface="Times New Roman" pitchFamily="18" charset="0"/>
                        </a:rPr>
                        <a:t>60%-65%</a:t>
                      </a:r>
                      <a:endParaRPr lang="ru-RU" sz="1400" b="0" i="0" u="none" strike="noStrike" dirty="0">
                        <a:solidFill>
                          <a:schemeClr val="tx1"/>
                        </a:solidFill>
                        <a:latin typeface="Times New Roman" pitchFamily="18" charset="0"/>
                        <a:cs typeface="Times New Roman" pitchFamily="18" charset="0"/>
                      </a:endParaRPr>
                    </a:p>
                  </a:txBody>
                  <a:tcPr marL="9525" marR="9525" marT="9525" marB="0" anchor="ctr"/>
                </a:tc>
              </a:tr>
              <a:tr h="468554">
                <a:tc>
                  <a:txBody>
                    <a:bodyPr/>
                    <a:lstStyle/>
                    <a:p>
                      <a:pPr algn="l" rtl="0" fontAlgn="ctr"/>
                      <a:r>
                        <a:rPr lang="ru-RU" sz="1400" u="none" strike="noStrike" dirty="0" err="1" smtClean="0">
                          <a:effectLst/>
                          <a:latin typeface="Times New Roman" pitchFamily="18" charset="0"/>
                          <a:cs typeface="Times New Roman" pitchFamily="18" charset="0"/>
                        </a:rPr>
                        <a:t>Азық-түлік сатып</a:t>
                      </a:r>
                      <a:r>
                        <a:rPr lang="ru-RU" sz="1400" u="none" strike="noStrike" dirty="0" smtClean="0">
                          <a:effectLst/>
                          <a:latin typeface="Times New Roman" pitchFamily="18" charset="0"/>
                          <a:cs typeface="Times New Roman" pitchFamily="18" charset="0"/>
                        </a:rPr>
                        <a:t> </a:t>
                      </a:r>
                      <a:r>
                        <a:rPr lang="ru-RU" sz="1400" u="none" strike="noStrike" dirty="0" err="1" smtClean="0">
                          <a:effectLst/>
                          <a:latin typeface="Times New Roman" pitchFamily="18" charset="0"/>
                          <a:cs typeface="Times New Roman" pitchFamily="18" charset="0"/>
                        </a:rPr>
                        <a:t>алу</a:t>
                      </a:r>
                      <a:endParaRPr lang="ru-RU" sz="1400" b="0" i="0" u="none" strike="noStrike" dirty="0">
                        <a:solidFill>
                          <a:schemeClr val="tx1"/>
                        </a:solidFill>
                        <a:effectLst/>
                        <a:latin typeface="Times New Roman" pitchFamily="18" charset="0"/>
                        <a:cs typeface="Times New Roman" pitchFamily="18" charset="0"/>
                      </a:endParaRPr>
                    </a:p>
                  </a:txBody>
                  <a:tcPr marL="9525" marR="9525" marT="9525" marB="0" anchor="ctr"/>
                </a:tc>
                <a:tc>
                  <a:txBody>
                    <a:bodyPr/>
                    <a:lstStyle/>
                    <a:p>
                      <a:pPr marL="0" algn="ctr" rtl="0" eaLnBrk="1" fontAlgn="ctr" latinLnBrk="0" hangingPunct="1"/>
                      <a:r>
                        <a:rPr kumimoji="0" lang="ru-RU" sz="1400" b="0" i="0" u="none" strike="noStrike" kern="1200" dirty="0" smtClean="0">
                          <a:solidFill>
                            <a:schemeClr val="tx1"/>
                          </a:solidFill>
                          <a:latin typeface="Times New Roman" pitchFamily="18" charset="0"/>
                          <a:ea typeface="+mn-ea"/>
                          <a:cs typeface="Times New Roman" pitchFamily="18" charset="0"/>
                        </a:rPr>
                        <a:t>37 976,4</a:t>
                      </a:r>
                    </a:p>
                  </a:txBody>
                  <a:tcPr marL="9525" marR="9525" marT="9525" marB="0" anchor="ctr"/>
                </a:tc>
                <a:tc>
                  <a:txBody>
                    <a:bodyPr/>
                    <a:lstStyle/>
                    <a:p>
                      <a:pPr marL="0" algn="ctr" rtl="0" eaLnBrk="1" fontAlgn="ctr" latinLnBrk="0" hangingPunct="1"/>
                      <a:r>
                        <a:rPr kumimoji="0" lang="en-US" sz="1400" b="0" i="0" u="none" strike="noStrike" kern="1200" dirty="0" smtClean="0">
                          <a:solidFill>
                            <a:schemeClr val="tx1"/>
                          </a:solidFill>
                          <a:latin typeface="Times New Roman" pitchFamily="18" charset="0"/>
                          <a:ea typeface="+mn-ea"/>
                          <a:cs typeface="Times New Roman" pitchFamily="18" charset="0"/>
                        </a:rPr>
                        <a:t>45 841</a:t>
                      </a:r>
                      <a:endParaRPr kumimoji="0" lang="ru-RU" sz="1400" b="0" i="0" u="none" strike="noStrike" kern="1200" dirty="0" smtClean="0">
                        <a:solidFill>
                          <a:schemeClr val="tx1"/>
                        </a:solidFill>
                        <a:latin typeface="Times New Roman" pitchFamily="18" charset="0"/>
                        <a:ea typeface="+mn-ea"/>
                        <a:cs typeface="Times New Roman" pitchFamily="18" charset="0"/>
                      </a:endParaRPr>
                    </a:p>
                  </a:txBody>
                  <a:tcPr marL="9525" marR="9525" marT="9525" marB="0" anchor="ctr"/>
                </a:tc>
                <a:tc>
                  <a:txBody>
                    <a:bodyPr/>
                    <a:lstStyle/>
                    <a:p>
                      <a:pPr marL="0" algn="ctr" rtl="0" eaLnBrk="1" fontAlgn="ctr" latinLnBrk="0" hangingPunct="1"/>
                      <a:r>
                        <a:rPr kumimoji="0" lang="kk-KZ" sz="1400" b="0" i="0" u="none" strike="noStrike" kern="1200" dirty="0" smtClean="0">
                          <a:solidFill>
                            <a:schemeClr val="tx1"/>
                          </a:solidFill>
                          <a:latin typeface="Times New Roman" pitchFamily="18" charset="0"/>
                          <a:ea typeface="+mn-ea"/>
                          <a:cs typeface="Times New Roman" pitchFamily="18" charset="0"/>
                        </a:rPr>
                        <a:t>50 000</a:t>
                      </a:r>
                      <a:endParaRPr kumimoji="0" lang="ru-RU" sz="1400" b="0" i="0" u="none" strike="noStrike" kern="1200" dirty="0" smtClean="0">
                        <a:solidFill>
                          <a:schemeClr val="tx1"/>
                        </a:solidFill>
                        <a:latin typeface="Times New Roman" pitchFamily="18" charset="0"/>
                        <a:ea typeface="+mn-ea"/>
                        <a:cs typeface="Times New Roman" pitchFamily="18" charset="0"/>
                      </a:endParaRPr>
                    </a:p>
                  </a:txBody>
                  <a:tcPr marL="9525" marR="9525" marT="9525" marB="0" anchor="ctr"/>
                </a:tc>
                <a:tc>
                  <a:txBody>
                    <a:bodyPr/>
                    <a:lstStyle/>
                    <a:p>
                      <a:pPr algn="ctr" rtl="0" fontAlgn="ctr"/>
                      <a:r>
                        <a:rPr lang="ru-RU" sz="1400" b="0" i="0" u="none" strike="noStrike" dirty="0" smtClean="0">
                          <a:solidFill>
                            <a:schemeClr val="tx1"/>
                          </a:solidFill>
                          <a:effectLst/>
                          <a:latin typeface="Times New Roman" pitchFamily="18" charset="0"/>
                          <a:cs typeface="Times New Roman" pitchFamily="18" charset="0"/>
                        </a:rPr>
                        <a:t>3,1%</a:t>
                      </a:r>
                      <a:endParaRPr lang="ru-RU" sz="1400" b="0" i="0" u="none" strike="noStrike" dirty="0">
                        <a:solidFill>
                          <a:schemeClr val="tx1"/>
                        </a:solidFill>
                        <a:effectLst/>
                        <a:latin typeface="Times New Roman" pitchFamily="18" charset="0"/>
                        <a:cs typeface="Times New Roman" pitchFamily="18" charset="0"/>
                      </a:endParaRPr>
                    </a:p>
                  </a:txBody>
                  <a:tcPr marL="9525" marR="9525" marT="9525" marB="0" anchor="ctr"/>
                </a:tc>
                <a:tc>
                  <a:txBody>
                    <a:bodyPr/>
                    <a:lstStyle/>
                    <a:p>
                      <a:pPr algn="ctr" rtl="0" fontAlgn="ctr"/>
                      <a:r>
                        <a:rPr lang="ru-RU" sz="1400" b="0" i="0" u="none" strike="noStrike" dirty="0" smtClean="0">
                          <a:solidFill>
                            <a:schemeClr val="tx1"/>
                          </a:solidFill>
                          <a:effectLst/>
                          <a:latin typeface="Times New Roman" pitchFamily="18" charset="0"/>
                          <a:cs typeface="Times New Roman" pitchFamily="18" charset="0"/>
                        </a:rPr>
                        <a:t>1%-5%</a:t>
                      </a:r>
                      <a:endParaRPr lang="ru-RU" sz="1400" b="0" i="0" u="none" strike="noStrike" dirty="0">
                        <a:solidFill>
                          <a:schemeClr val="tx1"/>
                        </a:solidFill>
                        <a:effectLst/>
                        <a:latin typeface="Times New Roman" pitchFamily="18" charset="0"/>
                        <a:cs typeface="Times New Roman" pitchFamily="18" charset="0"/>
                      </a:endParaRPr>
                    </a:p>
                  </a:txBody>
                  <a:tcPr marL="9525" marR="9525" marT="9525" marB="0" anchor="ctr"/>
                </a:tc>
              </a:tr>
              <a:tr h="733343">
                <a:tc>
                  <a:txBody>
                    <a:bodyPr/>
                    <a:lstStyle/>
                    <a:p>
                      <a:pPr algn="l" rtl="0" fontAlgn="ctr"/>
                      <a:r>
                        <a:rPr lang="kk-KZ" sz="1400" dirty="0" smtClean="0"/>
                        <a:t>Дәрілік заттарды және басқа медициналық құралдарды сатып алу</a:t>
                      </a:r>
                      <a:endParaRPr lang="ru-RU" sz="1400" b="0" i="0" u="none" strike="noStrike" dirty="0">
                        <a:solidFill>
                          <a:schemeClr val="tx1"/>
                        </a:solidFill>
                        <a:effectLst/>
                        <a:latin typeface="Times New Roman" pitchFamily="18" charset="0"/>
                        <a:cs typeface="Times New Roman" pitchFamily="18" charset="0"/>
                      </a:endParaRPr>
                    </a:p>
                  </a:txBody>
                  <a:tcPr marL="9525" marR="9525" marT="9525" marB="0" anchor="ctr"/>
                </a:tc>
                <a:tc>
                  <a:txBody>
                    <a:bodyPr/>
                    <a:lstStyle/>
                    <a:p>
                      <a:pPr marL="0" algn="ctr" rtl="0" eaLnBrk="1" fontAlgn="ctr" latinLnBrk="0" hangingPunct="1"/>
                      <a:r>
                        <a:rPr kumimoji="0" lang="ru-RU" sz="1400" b="0" i="0" u="none" strike="noStrike" kern="1200" dirty="0" smtClean="0">
                          <a:solidFill>
                            <a:schemeClr val="tx1"/>
                          </a:solidFill>
                          <a:latin typeface="Times New Roman" pitchFamily="18" charset="0"/>
                          <a:ea typeface="+mn-ea"/>
                          <a:cs typeface="Times New Roman" pitchFamily="18" charset="0"/>
                        </a:rPr>
                        <a:t>152 433,6</a:t>
                      </a:r>
                    </a:p>
                  </a:txBody>
                  <a:tcPr marL="9525" marR="9525" marT="9525" marB="0" anchor="ctr"/>
                </a:tc>
                <a:tc>
                  <a:txBody>
                    <a:bodyPr/>
                    <a:lstStyle/>
                    <a:p>
                      <a:pPr marL="0" algn="ctr" rtl="0" eaLnBrk="1" fontAlgn="ctr" latinLnBrk="0" hangingPunct="1"/>
                      <a:r>
                        <a:rPr kumimoji="0" lang="en-US" sz="1400" b="0" i="0" u="none" strike="noStrike" kern="1200" dirty="0" smtClean="0">
                          <a:solidFill>
                            <a:schemeClr val="tx1"/>
                          </a:solidFill>
                          <a:latin typeface="Times New Roman" pitchFamily="18" charset="0"/>
                          <a:ea typeface="+mn-ea"/>
                          <a:cs typeface="Times New Roman" pitchFamily="18" charset="0"/>
                        </a:rPr>
                        <a:t>322 024</a:t>
                      </a:r>
                      <a:endParaRPr kumimoji="0" lang="ru-RU" sz="1400" b="0" i="0" u="none" strike="noStrike" kern="1200" dirty="0" smtClean="0">
                        <a:solidFill>
                          <a:schemeClr val="tx1"/>
                        </a:solidFill>
                        <a:latin typeface="Times New Roman" pitchFamily="18" charset="0"/>
                        <a:ea typeface="+mn-ea"/>
                        <a:cs typeface="Times New Roman" pitchFamily="18" charset="0"/>
                      </a:endParaRPr>
                    </a:p>
                  </a:txBody>
                  <a:tcPr marL="9525" marR="9525" marT="9525" marB="0" anchor="ctr"/>
                </a:tc>
                <a:tc>
                  <a:txBody>
                    <a:bodyPr/>
                    <a:lstStyle/>
                    <a:p>
                      <a:pPr marL="0" algn="ctr" rtl="0" eaLnBrk="1" fontAlgn="ctr" latinLnBrk="0" hangingPunct="1"/>
                      <a:r>
                        <a:rPr kumimoji="0" lang="kk-KZ" sz="1400" b="0" i="0" u="none" strike="noStrike" kern="1200" dirty="0" smtClean="0">
                          <a:solidFill>
                            <a:schemeClr val="tx1"/>
                          </a:solidFill>
                          <a:latin typeface="Times New Roman" pitchFamily="18" charset="0"/>
                          <a:ea typeface="+mn-ea"/>
                          <a:cs typeface="Times New Roman" pitchFamily="18" charset="0"/>
                        </a:rPr>
                        <a:t>115 291</a:t>
                      </a:r>
                      <a:endParaRPr kumimoji="0" lang="ru-RU" sz="1400" b="0" i="0" u="none" strike="noStrike" kern="1200" dirty="0" smtClean="0">
                        <a:solidFill>
                          <a:schemeClr val="tx1"/>
                        </a:solidFill>
                        <a:latin typeface="Times New Roman" pitchFamily="18" charset="0"/>
                        <a:ea typeface="+mn-ea"/>
                        <a:cs typeface="Times New Roman" pitchFamily="18" charset="0"/>
                      </a:endParaRPr>
                    </a:p>
                  </a:txBody>
                  <a:tcPr marL="9525" marR="9525" marT="9525" marB="0" anchor="ctr"/>
                </a:tc>
                <a:tc>
                  <a:txBody>
                    <a:bodyPr/>
                    <a:lstStyle/>
                    <a:p>
                      <a:pPr algn="ctr" rtl="0" fontAlgn="ctr"/>
                      <a:r>
                        <a:rPr lang="ru-RU" sz="1400" b="0" i="0" u="none" strike="noStrike" dirty="0" smtClean="0">
                          <a:solidFill>
                            <a:schemeClr val="tx1"/>
                          </a:solidFill>
                          <a:effectLst/>
                          <a:latin typeface="Times New Roman" pitchFamily="18" charset="0"/>
                          <a:cs typeface="Times New Roman" pitchFamily="18" charset="0"/>
                        </a:rPr>
                        <a:t>7,3%</a:t>
                      </a:r>
                      <a:endParaRPr lang="ru-RU" sz="1400" b="0" i="0" u="none" strike="noStrike" dirty="0">
                        <a:solidFill>
                          <a:schemeClr val="tx1"/>
                        </a:solidFill>
                        <a:effectLst/>
                        <a:latin typeface="Times New Roman" pitchFamily="18" charset="0"/>
                        <a:cs typeface="Times New Roman" pitchFamily="18" charset="0"/>
                      </a:endParaRPr>
                    </a:p>
                  </a:txBody>
                  <a:tcPr marL="9525" marR="9525" marT="9525" marB="0" anchor="ctr"/>
                </a:tc>
                <a:tc>
                  <a:txBody>
                    <a:bodyPr/>
                    <a:lstStyle/>
                    <a:p>
                      <a:pPr algn="ctr" rtl="0" fontAlgn="ctr"/>
                      <a:r>
                        <a:rPr lang="ru-RU" sz="1400" b="0" i="0" u="none" strike="noStrike" dirty="0" smtClean="0">
                          <a:solidFill>
                            <a:schemeClr val="tx1"/>
                          </a:solidFill>
                          <a:effectLst/>
                          <a:latin typeface="Times New Roman" pitchFamily="18" charset="0"/>
                          <a:cs typeface="Times New Roman" pitchFamily="18" charset="0"/>
                        </a:rPr>
                        <a:t>25%-45%</a:t>
                      </a:r>
                      <a:endParaRPr lang="ru-RU" sz="1400" b="0" i="0" u="none" strike="noStrike" dirty="0">
                        <a:solidFill>
                          <a:schemeClr val="tx1"/>
                        </a:solidFill>
                        <a:effectLst/>
                        <a:latin typeface="Times New Roman" pitchFamily="18" charset="0"/>
                        <a:cs typeface="Times New Roman" pitchFamily="18" charset="0"/>
                      </a:endParaRPr>
                    </a:p>
                  </a:txBody>
                  <a:tcPr marL="9525" marR="9525" marT="9525" marB="0" anchor="ctr"/>
                </a:tc>
              </a:tr>
              <a:tr h="477371">
                <a:tc>
                  <a:txBody>
                    <a:bodyPr/>
                    <a:lstStyle/>
                    <a:p>
                      <a:pPr algn="l" rtl="0" fontAlgn="ctr"/>
                      <a:r>
                        <a:rPr lang="kk-KZ" sz="1400" dirty="0" smtClean="0"/>
                        <a:t>Басқа тауарлар мен жанар-жағармай материалдарын сатып алу</a:t>
                      </a:r>
                      <a:endParaRPr lang="ru-RU" sz="1400" b="0" i="0" u="none" strike="noStrike" dirty="0">
                        <a:solidFill>
                          <a:schemeClr val="tx1"/>
                        </a:solidFill>
                        <a:effectLst/>
                        <a:latin typeface="Times New Roman" pitchFamily="18" charset="0"/>
                        <a:cs typeface="Times New Roman" pitchFamily="18" charset="0"/>
                      </a:endParaRPr>
                    </a:p>
                  </a:txBody>
                  <a:tcPr marL="9525" marR="9525" marT="9525" marB="0" anchor="ctr"/>
                </a:tc>
                <a:tc>
                  <a:txBody>
                    <a:bodyPr/>
                    <a:lstStyle/>
                    <a:p>
                      <a:pPr marL="0" algn="ctr" rtl="0" eaLnBrk="1" fontAlgn="ctr" latinLnBrk="0" hangingPunct="1"/>
                      <a:r>
                        <a:rPr kumimoji="0" lang="en-US" sz="1400" b="0" i="0" u="none" strike="noStrike" kern="1200" dirty="0" smtClean="0">
                          <a:solidFill>
                            <a:schemeClr val="tx1"/>
                          </a:solidFill>
                          <a:latin typeface="Times New Roman" pitchFamily="18" charset="0"/>
                          <a:ea typeface="+mn-ea"/>
                          <a:cs typeface="Times New Roman" pitchFamily="18" charset="0"/>
                        </a:rPr>
                        <a:t>27325.9</a:t>
                      </a:r>
                      <a:endParaRPr kumimoji="0" lang="ru-RU" sz="1400" b="0" i="0" u="none" strike="noStrike" kern="1200" dirty="0">
                        <a:solidFill>
                          <a:schemeClr val="tx1"/>
                        </a:solidFill>
                        <a:latin typeface="Times New Roman" pitchFamily="18" charset="0"/>
                        <a:ea typeface="+mn-ea"/>
                        <a:cs typeface="Times New Roman" pitchFamily="18" charset="0"/>
                      </a:endParaRPr>
                    </a:p>
                  </a:txBody>
                  <a:tcPr marL="9525" marR="9525" marT="9525" marB="0" anchor="ctr"/>
                </a:tc>
                <a:tc>
                  <a:txBody>
                    <a:bodyPr/>
                    <a:lstStyle/>
                    <a:p>
                      <a:pPr marL="0" algn="ctr" rtl="0" eaLnBrk="1" fontAlgn="ctr" latinLnBrk="0" hangingPunct="1"/>
                      <a:r>
                        <a:rPr kumimoji="0" lang="en-US" sz="1400" b="0" i="0" u="none" strike="noStrike" kern="1200" dirty="0" smtClean="0">
                          <a:solidFill>
                            <a:schemeClr val="tx1"/>
                          </a:solidFill>
                          <a:latin typeface="Times New Roman" pitchFamily="18" charset="0"/>
                          <a:ea typeface="+mn-ea"/>
                          <a:cs typeface="Times New Roman" pitchFamily="18" charset="0"/>
                        </a:rPr>
                        <a:t>35 634</a:t>
                      </a:r>
                      <a:endParaRPr kumimoji="0" lang="ru-RU" sz="1400" b="0" i="0" u="none" strike="noStrike" kern="1200" dirty="0">
                        <a:solidFill>
                          <a:schemeClr val="tx1"/>
                        </a:solidFill>
                        <a:latin typeface="Times New Roman" pitchFamily="18" charset="0"/>
                        <a:ea typeface="+mn-ea"/>
                        <a:cs typeface="Times New Roman" pitchFamily="18" charset="0"/>
                      </a:endParaRPr>
                    </a:p>
                  </a:txBody>
                  <a:tcPr marL="9525" marR="9525" marT="9525" marB="0" anchor="ctr"/>
                </a:tc>
                <a:tc>
                  <a:txBody>
                    <a:bodyPr/>
                    <a:lstStyle/>
                    <a:p>
                      <a:pPr marL="0" algn="ctr" rtl="0" eaLnBrk="1" fontAlgn="ctr" latinLnBrk="0" hangingPunct="1"/>
                      <a:r>
                        <a:rPr kumimoji="0" lang="kk-KZ" sz="1400" b="0" i="0" u="none" strike="noStrike" kern="1200" dirty="0" smtClean="0">
                          <a:solidFill>
                            <a:schemeClr val="tx1"/>
                          </a:solidFill>
                          <a:latin typeface="Times New Roman" pitchFamily="18" charset="0"/>
                          <a:ea typeface="+mn-ea"/>
                          <a:cs typeface="Times New Roman" pitchFamily="18" charset="0"/>
                        </a:rPr>
                        <a:t>40 071</a:t>
                      </a:r>
                      <a:endParaRPr kumimoji="0" lang="ru-RU" sz="1400" b="0" i="0" u="none" strike="noStrike" kern="1200" dirty="0">
                        <a:solidFill>
                          <a:schemeClr val="tx1"/>
                        </a:solidFill>
                        <a:latin typeface="Times New Roman" pitchFamily="18" charset="0"/>
                        <a:ea typeface="+mn-ea"/>
                        <a:cs typeface="Times New Roman" pitchFamily="18" charset="0"/>
                      </a:endParaRPr>
                    </a:p>
                  </a:txBody>
                  <a:tcPr marL="9525" marR="9525" marT="9525" marB="0" anchor="ctr"/>
                </a:tc>
                <a:tc>
                  <a:txBody>
                    <a:bodyPr/>
                    <a:lstStyle/>
                    <a:p>
                      <a:pPr algn="ctr" rtl="0" fontAlgn="ctr"/>
                      <a:r>
                        <a:rPr lang="kk-KZ" sz="1400" b="0" i="0" u="none" strike="noStrike" dirty="0" smtClean="0">
                          <a:solidFill>
                            <a:schemeClr val="tx1"/>
                          </a:solidFill>
                          <a:effectLst/>
                          <a:latin typeface="Times New Roman" pitchFamily="18" charset="0"/>
                          <a:cs typeface="Times New Roman" pitchFamily="18" charset="0"/>
                        </a:rPr>
                        <a:t>2,5</a:t>
                      </a:r>
                      <a:r>
                        <a:rPr lang="ru-RU" sz="1400" b="0" i="0" u="none" strike="noStrike" dirty="0" smtClean="0">
                          <a:solidFill>
                            <a:schemeClr val="tx1"/>
                          </a:solidFill>
                          <a:effectLst/>
                          <a:latin typeface="Times New Roman" pitchFamily="18" charset="0"/>
                          <a:cs typeface="Times New Roman" pitchFamily="18" charset="0"/>
                        </a:rPr>
                        <a:t>%</a:t>
                      </a:r>
                      <a:endParaRPr lang="ru-RU" sz="1400" b="0" i="0" u="none" strike="noStrike" dirty="0">
                        <a:solidFill>
                          <a:schemeClr val="tx1"/>
                        </a:solidFill>
                        <a:effectLst/>
                        <a:latin typeface="Times New Roman" pitchFamily="18" charset="0"/>
                        <a:cs typeface="Times New Roman" pitchFamily="18" charset="0"/>
                      </a:endParaRPr>
                    </a:p>
                  </a:txBody>
                  <a:tcPr marL="9525" marR="9525" marT="9525" marB="0" anchor="ctr"/>
                </a:tc>
                <a:tc>
                  <a:txBody>
                    <a:bodyPr/>
                    <a:lstStyle/>
                    <a:p>
                      <a:pPr algn="ctr" rtl="0" fontAlgn="ctr"/>
                      <a:r>
                        <a:rPr lang="ru-RU" sz="1400" b="0" i="0" u="none" strike="noStrike" dirty="0" smtClean="0">
                          <a:solidFill>
                            <a:schemeClr val="tx1"/>
                          </a:solidFill>
                          <a:effectLst/>
                          <a:latin typeface="Times New Roman" pitchFamily="18" charset="0"/>
                          <a:cs typeface="Times New Roman" pitchFamily="18" charset="0"/>
                        </a:rPr>
                        <a:t>1%-5%</a:t>
                      </a:r>
                      <a:endParaRPr lang="ru-RU" sz="1400" b="0" i="0" u="none" strike="noStrike" dirty="0">
                        <a:solidFill>
                          <a:schemeClr val="tx1"/>
                        </a:solidFill>
                        <a:effectLst/>
                        <a:latin typeface="Times New Roman" pitchFamily="18" charset="0"/>
                        <a:cs typeface="Times New Roman" pitchFamily="18" charset="0"/>
                      </a:endParaRPr>
                    </a:p>
                  </a:txBody>
                  <a:tcPr marL="9525" marR="9525" marT="9525" marB="0" anchor="ctr"/>
                </a:tc>
              </a:tr>
              <a:tr h="357190">
                <a:tc>
                  <a:txBody>
                    <a:bodyPr/>
                    <a:lstStyle/>
                    <a:p>
                      <a:pPr algn="l" rtl="0" fontAlgn="ctr"/>
                      <a:r>
                        <a:rPr lang="ru-RU" sz="1400" u="none" strike="noStrike" dirty="0" err="1" smtClean="0">
                          <a:effectLst/>
                          <a:latin typeface="Times New Roman" pitchFamily="18" charset="0"/>
                          <a:cs typeface="Times New Roman" pitchFamily="18" charset="0"/>
                        </a:rPr>
                        <a:t>Коммуналдық</a:t>
                      </a:r>
                      <a:r>
                        <a:rPr lang="ru-RU" sz="1400" u="none" strike="noStrike" baseline="0" dirty="0" err="1" smtClean="0">
                          <a:effectLst/>
                          <a:latin typeface="Times New Roman" pitchFamily="18" charset="0"/>
                          <a:cs typeface="Times New Roman" pitchFamily="18" charset="0"/>
                        </a:rPr>
                        <a:t> қызмет</a:t>
                      </a:r>
                      <a:endParaRPr lang="ru-RU" sz="1400" b="0" i="0" u="none" strike="noStrike" dirty="0">
                        <a:solidFill>
                          <a:schemeClr val="tx1"/>
                        </a:solidFill>
                        <a:effectLst/>
                        <a:latin typeface="Times New Roman" pitchFamily="18" charset="0"/>
                        <a:cs typeface="Times New Roman" pitchFamily="18" charset="0"/>
                      </a:endParaRPr>
                    </a:p>
                  </a:txBody>
                  <a:tcPr marL="9525" marR="9525" marT="9525" marB="0" anchor="ctr"/>
                </a:tc>
                <a:tc>
                  <a:txBody>
                    <a:bodyPr/>
                    <a:lstStyle/>
                    <a:p>
                      <a:pPr marL="0" algn="ctr" rtl="0" eaLnBrk="1" fontAlgn="ctr" latinLnBrk="0" hangingPunct="1"/>
                      <a:r>
                        <a:rPr kumimoji="0" lang="ru-RU" sz="1400" b="0" i="0" u="none" strike="noStrike" kern="1200" dirty="0" smtClean="0">
                          <a:solidFill>
                            <a:schemeClr val="tx1"/>
                          </a:solidFill>
                          <a:latin typeface="Times New Roman" pitchFamily="18" charset="0"/>
                          <a:ea typeface="+mn-ea"/>
                          <a:cs typeface="Times New Roman" pitchFamily="18" charset="0"/>
                        </a:rPr>
                        <a:t>45 140,9</a:t>
                      </a:r>
                    </a:p>
                  </a:txBody>
                  <a:tcPr marL="9525" marR="9525" marT="9525" marB="0" anchor="ctr"/>
                </a:tc>
                <a:tc>
                  <a:txBody>
                    <a:bodyPr/>
                    <a:lstStyle/>
                    <a:p>
                      <a:pPr marL="0" algn="ctr" rtl="0" eaLnBrk="1" fontAlgn="ctr" latinLnBrk="0" hangingPunct="1"/>
                      <a:r>
                        <a:rPr kumimoji="0" lang="en-US" sz="1400" b="0" i="0" u="none" strike="noStrike" kern="1200" dirty="0" smtClean="0">
                          <a:solidFill>
                            <a:schemeClr val="tx1"/>
                          </a:solidFill>
                          <a:latin typeface="Times New Roman" pitchFamily="18" charset="0"/>
                          <a:ea typeface="+mn-ea"/>
                          <a:cs typeface="Times New Roman" pitchFamily="18" charset="0"/>
                        </a:rPr>
                        <a:t>64 256</a:t>
                      </a:r>
                      <a:endParaRPr kumimoji="0" lang="ru-RU" sz="1400" b="0" i="0" u="none" strike="noStrike" kern="1200" dirty="0" smtClean="0">
                        <a:solidFill>
                          <a:schemeClr val="tx1"/>
                        </a:solidFill>
                        <a:latin typeface="Times New Roman" pitchFamily="18" charset="0"/>
                        <a:ea typeface="+mn-ea"/>
                        <a:cs typeface="Times New Roman" pitchFamily="18" charset="0"/>
                      </a:endParaRPr>
                    </a:p>
                  </a:txBody>
                  <a:tcPr marL="9525" marR="9525" marT="9525" marB="0" anchor="ctr"/>
                </a:tc>
                <a:tc>
                  <a:txBody>
                    <a:bodyPr/>
                    <a:lstStyle/>
                    <a:p>
                      <a:pPr marL="0" algn="ctr" rtl="0" eaLnBrk="1" fontAlgn="ctr" latinLnBrk="0" hangingPunct="1"/>
                      <a:r>
                        <a:rPr kumimoji="0" lang="kk-KZ" sz="1400" b="0" i="0" u="none" strike="noStrike" kern="1200" dirty="0" smtClean="0">
                          <a:solidFill>
                            <a:schemeClr val="tx1"/>
                          </a:solidFill>
                          <a:latin typeface="Times New Roman" pitchFamily="18" charset="0"/>
                          <a:ea typeface="+mn-ea"/>
                          <a:cs typeface="Times New Roman" pitchFamily="18" charset="0"/>
                        </a:rPr>
                        <a:t>70 979</a:t>
                      </a:r>
                      <a:endParaRPr kumimoji="0" lang="ru-RU" sz="1400" b="0" i="0" u="none" strike="noStrike" kern="1200" dirty="0" smtClean="0">
                        <a:solidFill>
                          <a:schemeClr val="tx1"/>
                        </a:solidFill>
                        <a:latin typeface="Times New Roman" pitchFamily="18" charset="0"/>
                        <a:ea typeface="+mn-ea"/>
                        <a:cs typeface="Times New Roman" pitchFamily="18" charset="0"/>
                      </a:endParaRPr>
                    </a:p>
                  </a:txBody>
                  <a:tcPr marL="9525" marR="9525" marT="9525" marB="0" anchor="ctr"/>
                </a:tc>
                <a:tc>
                  <a:txBody>
                    <a:bodyPr/>
                    <a:lstStyle/>
                    <a:p>
                      <a:pPr algn="ctr" rtl="0" fontAlgn="ctr"/>
                      <a:r>
                        <a:rPr lang="ru-RU" sz="1400" b="0" i="0" u="none" strike="noStrike" dirty="0" smtClean="0">
                          <a:solidFill>
                            <a:schemeClr val="tx1"/>
                          </a:solidFill>
                          <a:effectLst/>
                          <a:latin typeface="Times New Roman" pitchFamily="18" charset="0"/>
                          <a:cs typeface="Times New Roman" pitchFamily="18" charset="0"/>
                        </a:rPr>
                        <a:t>4,5%</a:t>
                      </a:r>
                      <a:endParaRPr lang="ru-RU" sz="1400" b="0" i="0" u="none" strike="noStrike" dirty="0">
                        <a:solidFill>
                          <a:schemeClr val="tx1"/>
                        </a:solidFill>
                        <a:effectLst/>
                        <a:latin typeface="Times New Roman" pitchFamily="18" charset="0"/>
                        <a:cs typeface="Times New Roman" pitchFamily="18" charset="0"/>
                      </a:endParaRPr>
                    </a:p>
                  </a:txBody>
                  <a:tcPr marL="9525" marR="9525" marT="9525" marB="0" anchor="ctr"/>
                </a:tc>
                <a:tc>
                  <a:txBody>
                    <a:bodyPr/>
                    <a:lstStyle/>
                    <a:p>
                      <a:pPr algn="ctr" rtl="0" fontAlgn="ctr"/>
                      <a:r>
                        <a:rPr lang="ru-RU" sz="1400" b="0" i="0" u="none" strike="noStrike" dirty="0" smtClean="0">
                          <a:solidFill>
                            <a:schemeClr val="tx1"/>
                          </a:solidFill>
                          <a:effectLst/>
                          <a:latin typeface="Times New Roman" pitchFamily="18" charset="0"/>
                          <a:cs typeface="Times New Roman" pitchFamily="18" charset="0"/>
                        </a:rPr>
                        <a:t>5%-10%</a:t>
                      </a:r>
                      <a:endParaRPr lang="ru-RU" sz="1400" b="0" i="0" u="none" strike="noStrike" dirty="0">
                        <a:solidFill>
                          <a:schemeClr val="tx1"/>
                        </a:solidFill>
                        <a:effectLst/>
                        <a:latin typeface="Times New Roman" pitchFamily="18" charset="0"/>
                        <a:cs typeface="Times New Roman" pitchFamily="18" charset="0"/>
                      </a:endParaRPr>
                    </a:p>
                  </a:txBody>
                  <a:tcPr marL="9525" marR="9525" marT="9525" marB="0" anchor="ctr"/>
                </a:tc>
              </a:tr>
              <a:tr h="320044">
                <a:tc>
                  <a:txBody>
                    <a:bodyPr/>
                    <a:lstStyle/>
                    <a:p>
                      <a:pPr algn="l" rtl="0" fontAlgn="ctr"/>
                      <a:r>
                        <a:rPr lang="kk-KZ" sz="1400" dirty="0" smtClean="0"/>
                        <a:t>Байланыс қызметтері үшін төлем</a:t>
                      </a:r>
                      <a:endParaRPr lang="ru-RU" sz="1400" b="0" i="0" u="none" strike="noStrike" dirty="0">
                        <a:solidFill>
                          <a:schemeClr val="tx1"/>
                        </a:solidFill>
                        <a:effectLst/>
                        <a:latin typeface="Times New Roman" pitchFamily="18" charset="0"/>
                        <a:cs typeface="Times New Roman" pitchFamily="18" charset="0"/>
                      </a:endParaRPr>
                    </a:p>
                  </a:txBody>
                  <a:tcPr marL="9525" marR="9525" marT="9525" marB="0" anchor="ctr"/>
                </a:tc>
                <a:tc>
                  <a:txBody>
                    <a:bodyPr/>
                    <a:lstStyle/>
                    <a:p>
                      <a:pPr marL="0" algn="ctr" rtl="0" eaLnBrk="1" fontAlgn="ctr" latinLnBrk="0" hangingPunct="1"/>
                      <a:r>
                        <a:rPr kumimoji="0" lang="ru-RU" sz="1400" b="0" i="0" u="none" strike="noStrike" kern="1200" dirty="0" smtClean="0">
                          <a:solidFill>
                            <a:schemeClr val="tx1"/>
                          </a:solidFill>
                          <a:latin typeface="Times New Roman" pitchFamily="18" charset="0"/>
                          <a:ea typeface="+mn-ea"/>
                          <a:cs typeface="Times New Roman" pitchFamily="18" charset="0"/>
                        </a:rPr>
                        <a:t>1 437,6</a:t>
                      </a:r>
                    </a:p>
                  </a:txBody>
                  <a:tcPr marL="9525" marR="9525" marT="9525" marB="0" anchor="ctr"/>
                </a:tc>
                <a:tc>
                  <a:txBody>
                    <a:bodyPr/>
                    <a:lstStyle/>
                    <a:p>
                      <a:pPr marL="0" algn="ctr" rtl="0" eaLnBrk="1" fontAlgn="ctr" latinLnBrk="0" hangingPunct="1"/>
                      <a:r>
                        <a:rPr kumimoji="0" lang="en-US" sz="1400" b="0" i="0" u="none" strike="noStrike" kern="1200" dirty="0" smtClean="0">
                          <a:solidFill>
                            <a:schemeClr val="tx1"/>
                          </a:solidFill>
                          <a:latin typeface="Times New Roman" pitchFamily="18" charset="0"/>
                          <a:ea typeface="+mn-ea"/>
                          <a:cs typeface="Times New Roman" pitchFamily="18" charset="0"/>
                        </a:rPr>
                        <a:t>2 300</a:t>
                      </a:r>
                      <a:endParaRPr kumimoji="0" lang="ru-RU" sz="1400" b="0" i="0" u="none" strike="noStrike" kern="1200" dirty="0" smtClean="0">
                        <a:solidFill>
                          <a:schemeClr val="tx1"/>
                        </a:solidFill>
                        <a:latin typeface="Times New Roman" pitchFamily="18" charset="0"/>
                        <a:ea typeface="+mn-ea"/>
                        <a:cs typeface="Times New Roman" pitchFamily="18" charset="0"/>
                      </a:endParaRPr>
                    </a:p>
                  </a:txBody>
                  <a:tcPr marL="9525" marR="9525" marT="9525" marB="0" anchor="ctr"/>
                </a:tc>
                <a:tc>
                  <a:txBody>
                    <a:bodyPr/>
                    <a:lstStyle/>
                    <a:p>
                      <a:pPr marL="0" algn="ctr" rtl="0" eaLnBrk="1" fontAlgn="ctr" latinLnBrk="0" hangingPunct="1"/>
                      <a:r>
                        <a:rPr kumimoji="0" lang="kk-KZ" sz="1400" b="0" i="0" u="none" strike="noStrike" kern="1200" dirty="0" smtClean="0">
                          <a:solidFill>
                            <a:schemeClr val="tx1"/>
                          </a:solidFill>
                          <a:latin typeface="Times New Roman" pitchFamily="18" charset="0"/>
                          <a:ea typeface="+mn-ea"/>
                          <a:cs typeface="Times New Roman" pitchFamily="18" charset="0"/>
                        </a:rPr>
                        <a:t>2 280</a:t>
                      </a:r>
                      <a:endParaRPr kumimoji="0" lang="ru-RU" sz="1400" b="0" i="0" u="none" strike="noStrike" kern="1200" dirty="0" smtClean="0">
                        <a:solidFill>
                          <a:schemeClr val="tx1"/>
                        </a:solidFill>
                        <a:latin typeface="Times New Roman" pitchFamily="18" charset="0"/>
                        <a:ea typeface="+mn-ea"/>
                        <a:cs typeface="Times New Roman" pitchFamily="18" charset="0"/>
                      </a:endParaRPr>
                    </a:p>
                  </a:txBody>
                  <a:tcPr marL="9525" marR="9525" marT="9525" marB="0" anchor="ctr"/>
                </a:tc>
                <a:tc>
                  <a:txBody>
                    <a:bodyPr/>
                    <a:lstStyle/>
                    <a:p>
                      <a:pPr algn="ctr" rtl="0" fontAlgn="ctr"/>
                      <a:r>
                        <a:rPr lang="ru-RU" sz="1400" b="0" i="0" u="none" strike="noStrike" dirty="0" smtClean="0">
                          <a:solidFill>
                            <a:schemeClr val="tx1"/>
                          </a:solidFill>
                          <a:effectLst/>
                          <a:latin typeface="Times New Roman" pitchFamily="18" charset="0"/>
                          <a:cs typeface="Times New Roman" pitchFamily="18" charset="0"/>
                        </a:rPr>
                        <a:t>0,1%</a:t>
                      </a:r>
                      <a:endParaRPr lang="ru-RU" sz="1400" b="0" i="0" u="none" strike="noStrike" dirty="0">
                        <a:solidFill>
                          <a:schemeClr val="tx1"/>
                        </a:solidFill>
                        <a:effectLst/>
                        <a:latin typeface="Times New Roman" pitchFamily="18" charset="0"/>
                        <a:cs typeface="Times New Roman" pitchFamily="18" charset="0"/>
                      </a:endParaRPr>
                    </a:p>
                  </a:txBody>
                  <a:tcPr marL="9525" marR="9525" marT="9525" marB="0" anchor="ctr"/>
                </a:tc>
                <a:tc>
                  <a:txBody>
                    <a:bodyPr/>
                    <a:lstStyle/>
                    <a:p>
                      <a:pPr algn="ctr" rtl="0" fontAlgn="ctr"/>
                      <a:r>
                        <a:rPr lang="ru-RU" sz="1400" b="0" i="0" u="none" strike="noStrike" dirty="0" smtClean="0">
                          <a:solidFill>
                            <a:schemeClr val="tx1"/>
                          </a:solidFill>
                          <a:effectLst/>
                          <a:latin typeface="Times New Roman" pitchFamily="18" charset="0"/>
                          <a:cs typeface="Times New Roman" pitchFamily="18" charset="0"/>
                        </a:rPr>
                        <a:t>0,5%-1%</a:t>
                      </a:r>
                      <a:endParaRPr lang="ru-RU" sz="1400" b="0" i="0" u="none" strike="noStrike" dirty="0">
                        <a:solidFill>
                          <a:schemeClr val="tx1"/>
                        </a:solidFill>
                        <a:effectLst/>
                        <a:latin typeface="Times New Roman" pitchFamily="18" charset="0"/>
                        <a:cs typeface="Times New Roman" pitchFamily="18" charset="0"/>
                      </a:endParaRPr>
                    </a:p>
                  </a:txBody>
                  <a:tcPr marL="9525" marR="9525" marT="9525" marB="0" anchor="ctr"/>
                </a:tc>
              </a:tr>
              <a:tr h="680088">
                <a:tc>
                  <a:txBody>
                    <a:bodyPr/>
                    <a:lstStyle/>
                    <a:p>
                      <a:pPr algn="l" rtl="0" fontAlgn="ctr"/>
                      <a:r>
                        <a:rPr lang="kk-KZ" sz="1400" dirty="0" smtClean="0"/>
                        <a:t>Басқа қызметтер мен жұмыстар</a:t>
                      </a:r>
                      <a:endParaRPr lang="ru-RU" sz="1400" b="0" i="0" u="none" strike="noStrike" dirty="0">
                        <a:solidFill>
                          <a:schemeClr val="tx1"/>
                        </a:solidFill>
                        <a:effectLst/>
                        <a:latin typeface="Times New Roman" pitchFamily="18" charset="0"/>
                        <a:cs typeface="Times New Roman" pitchFamily="18" charset="0"/>
                      </a:endParaRPr>
                    </a:p>
                  </a:txBody>
                  <a:tcPr marL="9525" marR="9525" marT="9525" marB="0" anchor="ctr"/>
                </a:tc>
                <a:tc>
                  <a:txBody>
                    <a:bodyPr/>
                    <a:lstStyle/>
                    <a:p>
                      <a:pPr marL="0" algn="ctr" rtl="0" eaLnBrk="1" fontAlgn="ctr" latinLnBrk="0" hangingPunct="1"/>
                      <a:r>
                        <a:rPr kumimoji="0" lang="ru-RU" sz="1400" b="0" i="0" u="none" strike="noStrike" kern="1200" dirty="0" smtClean="0">
                          <a:solidFill>
                            <a:schemeClr val="tx1"/>
                          </a:solidFill>
                          <a:latin typeface="Times New Roman" pitchFamily="18" charset="0"/>
                          <a:ea typeface="+mn-ea"/>
                          <a:cs typeface="Times New Roman" pitchFamily="18" charset="0"/>
                        </a:rPr>
                        <a:t>147 592,8</a:t>
                      </a:r>
                    </a:p>
                  </a:txBody>
                  <a:tcPr marL="9525" marR="9525" marT="9525" marB="0" anchor="ctr"/>
                </a:tc>
                <a:tc>
                  <a:txBody>
                    <a:bodyPr/>
                    <a:lstStyle/>
                    <a:p>
                      <a:pPr marL="0" algn="ctr" rtl="0" eaLnBrk="1" fontAlgn="ctr" latinLnBrk="0" hangingPunct="1"/>
                      <a:r>
                        <a:rPr kumimoji="0" lang="en-US" sz="1400" b="0" i="0" u="none" strike="noStrike" kern="1200" dirty="0" smtClean="0">
                          <a:solidFill>
                            <a:schemeClr val="tx1"/>
                          </a:solidFill>
                          <a:latin typeface="Times New Roman" pitchFamily="18" charset="0"/>
                          <a:ea typeface="+mn-ea"/>
                          <a:cs typeface="Times New Roman" pitchFamily="18" charset="0"/>
                        </a:rPr>
                        <a:t>172 025</a:t>
                      </a:r>
                      <a:endParaRPr kumimoji="0" lang="ru-RU" sz="1400" b="0" i="0" u="none" strike="noStrike" kern="1200" dirty="0" smtClean="0">
                        <a:solidFill>
                          <a:schemeClr val="tx1"/>
                        </a:solidFill>
                        <a:latin typeface="Times New Roman" pitchFamily="18" charset="0"/>
                        <a:ea typeface="+mn-ea"/>
                        <a:cs typeface="Times New Roman" pitchFamily="18" charset="0"/>
                      </a:endParaRPr>
                    </a:p>
                  </a:txBody>
                  <a:tcPr marL="9525" marR="9525" marT="9525" marB="0" anchor="ctr"/>
                </a:tc>
                <a:tc>
                  <a:txBody>
                    <a:bodyPr/>
                    <a:lstStyle/>
                    <a:p>
                      <a:pPr marL="0" algn="ctr" rtl="0" eaLnBrk="1" fontAlgn="ctr" latinLnBrk="0" hangingPunct="1"/>
                      <a:r>
                        <a:rPr kumimoji="0" lang="kk-KZ" sz="1400" b="0" i="0" u="none" strike="noStrike" kern="1200" dirty="0" smtClean="0">
                          <a:solidFill>
                            <a:schemeClr val="tx1"/>
                          </a:solidFill>
                          <a:latin typeface="Times New Roman" pitchFamily="18" charset="0"/>
                          <a:ea typeface="+mn-ea"/>
                          <a:cs typeface="Times New Roman" pitchFamily="18" charset="0"/>
                        </a:rPr>
                        <a:t>105 608</a:t>
                      </a:r>
                      <a:endParaRPr kumimoji="0" lang="ru-RU" sz="1400" b="0" i="0" u="none" strike="noStrike" kern="1200" dirty="0" smtClean="0">
                        <a:solidFill>
                          <a:schemeClr val="tx1"/>
                        </a:solidFill>
                        <a:latin typeface="Times New Roman" pitchFamily="18" charset="0"/>
                        <a:ea typeface="+mn-ea"/>
                        <a:cs typeface="Times New Roman" pitchFamily="18" charset="0"/>
                      </a:endParaRPr>
                    </a:p>
                  </a:txBody>
                  <a:tcPr marL="9525" marR="9525" marT="9525" marB="0" anchor="ctr"/>
                </a:tc>
                <a:tc>
                  <a:txBody>
                    <a:bodyPr/>
                    <a:lstStyle/>
                    <a:p>
                      <a:pPr algn="ctr" rtl="0" fontAlgn="ctr"/>
                      <a:r>
                        <a:rPr lang="ru-RU" sz="1400" b="0" i="0" u="none" strike="noStrike" dirty="0" smtClean="0">
                          <a:solidFill>
                            <a:schemeClr val="tx1"/>
                          </a:solidFill>
                          <a:latin typeface="Times New Roman" pitchFamily="18" charset="0"/>
                          <a:cs typeface="Times New Roman" pitchFamily="18" charset="0"/>
                        </a:rPr>
                        <a:t>6,7%</a:t>
                      </a:r>
                      <a:endParaRPr lang="ru-RU" sz="1400" b="0"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ctr" rtl="0" fontAlgn="ctr"/>
                      <a:r>
                        <a:rPr lang="ru-RU" sz="1400" b="0" i="0" u="none" strike="noStrike" dirty="0" smtClean="0">
                          <a:solidFill>
                            <a:schemeClr val="tx1"/>
                          </a:solidFill>
                          <a:latin typeface="Times New Roman" pitchFamily="18" charset="0"/>
                          <a:cs typeface="Times New Roman" pitchFamily="18" charset="0"/>
                        </a:rPr>
                        <a:t>5%-15%</a:t>
                      </a:r>
                      <a:endParaRPr lang="ru-RU" sz="1400" b="0" i="0" u="none" strike="noStrike" dirty="0">
                        <a:solidFill>
                          <a:schemeClr val="tx1"/>
                        </a:solidFill>
                        <a:latin typeface="Times New Roman" pitchFamily="18" charset="0"/>
                        <a:cs typeface="Times New Roman" pitchFamily="18" charset="0"/>
                      </a:endParaRPr>
                    </a:p>
                  </a:txBody>
                  <a:tcPr marL="9525" marR="9525" marT="9525" marB="0" anchor="ctr"/>
                </a:tc>
              </a:tr>
              <a:tr h="571504">
                <a:tc>
                  <a:txBody>
                    <a:bodyPr/>
                    <a:lstStyle/>
                    <a:p>
                      <a:pPr algn="l" rtl="0" fontAlgn="ctr"/>
                      <a:r>
                        <a:rPr lang="kk-KZ" sz="1400" dirty="0" smtClean="0"/>
                        <a:t>Басқа ағымдағы шығындар</a:t>
                      </a:r>
                      <a:endParaRPr lang="ru-RU" sz="1400" b="0" i="0" u="none" strike="noStrike" dirty="0">
                        <a:solidFill>
                          <a:schemeClr val="tx1"/>
                        </a:solidFill>
                        <a:effectLst/>
                        <a:latin typeface="Times New Roman" pitchFamily="18" charset="0"/>
                        <a:cs typeface="Times New Roman" pitchFamily="18" charset="0"/>
                      </a:endParaRPr>
                    </a:p>
                  </a:txBody>
                  <a:tcPr marL="9525" marR="9525" marT="9525" marB="0" anchor="ctr"/>
                </a:tc>
                <a:tc>
                  <a:txBody>
                    <a:bodyPr/>
                    <a:lstStyle/>
                    <a:p>
                      <a:pPr marL="0" algn="ctr" rtl="0" eaLnBrk="1" fontAlgn="ctr" latinLnBrk="0" hangingPunct="1"/>
                      <a:r>
                        <a:rPr kumimoji="0" lang="ru-RU" sz="1400" b="0" i="0" u="none" strike="noStrike" kern="1200" dirty="0" smtClean="0">
                          <a:solidFill>
                            <a:schemeClr val="tx1"/>
                          </a:solidFill>
                          <a:latin typeface="Times New Roman" pitchFamily="18" charset="0"/>
                          <a:ea typeface="+mn-ea"/>
                          <a:cs typeface="Times New Roman" pitchFamily="18" charset="0"/>
                        </a:rPr>
                        <a:t>1 788,3</a:t>
                      </a:r>
                      <a:endParaRPr kumimoji="0" lang="ru-RU" sz="1400" b="0" i="0" u="none" strike="noStrike" kern="1200" dirty="0">
                        <a:solidFill>
                          <a:schemeClr val="tx1"/>
                        </a:solidFill>
                        <a:latin typeface="Times New Roman" pitchFamily="18" charset="0"/>
                        <a:ea typeface="+mn-ea"/>
                        <a:cs typeface="Times New Roman" pitchFamily="18" charset="0"/>
                      </a:endParaRPr>
                    </a:p>
                  </a:txBody>
                  <a:tcPr marL="9525" marR="9525" marT="9525" marB="0" anchor="ctr"/>
                </a:tc>
                <a:tc>
                  <a:txBody>
                    <a:bodyPr/>
                    <a:lstStyle/>
                    <a:p>
                      <a:pPr marL="0" algn="ctr" rtl="0" eaLnBrk="1" fontAlgn="ctr" latinLnBrk="0" hangingPunct="1"/>
                      <a:r>
                        <a:rPr kumimoji="0" lang="en-US" sz="1400" b="0" i="0" u="none" strike="noStrike" kern="1200" dirty="0" smtClean="0">
                          <a:solidFill>
                            <a:schemeClr val="tx1"/>
                          </a:solidFill>
                          <a:latin typeface="Times New Roman" pitchFamily="18" charset="0"/>
                          <a:ea typeface="+mn-ea"/>
                          <a:cs typeface="Times New Roman" pitchFamily="18" charset="0"/>
                        </a:rPr>
                        <a:t>4 511</a:t>
                      </a:r>
                      <a:endParaRPr kumimoji="0" lang="ru-RU" sz="1400" b="0" i="0" u="none" strike="noStrike" kern="1200" dirty="0">
                        <a:solidFill>
                          <a:schemeClr val="tx1"/>
                        </a:solidFill>
                        <a:latin typeface="Times New Roman" pitchFamily="18" charset="0"/>
                        <a:ea typeface="+mn-ea"/>
                        <a:cs typeface="Times New Roman" pitchFamily="18" charset="0"/>
                      </a:endParaRPr>
                    </a:p>
                  </a:txBody>
                  <a:tcPr marL="9525" marR="9525" marT="9525" marB="0" anchor="ctr"/>
                </a:tc>
                <a:tc>
                  <a:txBody>
                    <a:bodyPr/>
                    <a:lstStyle/>
                    <a:p>
                      <a:pPr marL="0" algn="ctr" rtl="0" eaLnBrk="1" fontAlgn="ctr" latinLnBrk="0" hangingPunct="1"/>
                      <a:r>
                        <a:rPr kumimoji="0" lang="kk-KZ" sz="1400" b="0" i="0" u="none" strike="noStrike" kern="1200" dirty="0" smtClean="0">
                          <a:solidFill>
                            <a:schemeClr val="tx1"/>
                          </a:solidFill>
                          <a:latin typeface="Times New Roman" pitchFamily="18" charset="0"/>
                          <a:ea typeface="+mn-ea"/>
                          <a:cs typeface="Times New Roman" pitchFamily="18" charset="0"/>
                        </a:rPr>
                        <a:t>16 111</a:t>
                      </a:r>
                      <a:endParaRPr kumimoji="0" lang="ru-RU" sz="1400" b="0" i="0" u="none" strike="noStrike" kern="1200" dirty="0">
                        <a:solidFill>
                          <a:schemeClr val="tx1"/>
                        </a:solidFill>
                        <a:latin typeface="Times New Roman" pitchFamily="18" charset="0"/>
                        <a:ea typeface="+mn-ea"/>
                        <a:cs typeface="Times New Roman" pitchFamily="18" charset="0"/>
                      </a:endParaRPr>
                    </a:p>
                  </a:txBody>
                  <a:tcPr marL="9525" marR="9525" marT="9525" marB="0" anchor="ctr"/>
                </a:tc>
                <a:tc>
                  <a:txBody>
                    <a:bodyPr/>
                    <a:lstStyle/>
                    <a:p>
                      <a:pPr algn="ctr" rtl="0" fontAlgn="ctr"/>
                      <a:r>
                        <a:rPr lang="ru-RU" sz="1400" b="0" i="0" u="none" strike="noStrike" dirty="0" smtClean="0">
                          <a:solidFill>
                            <a:schemeClr val="tx1"/>
                          </a:solidFill>
                          <a:latin typeface="Times New Roman" pitchFamily="18" charset="0"/>
                          <a:cs typeface="Times New Roman" pitchFamily="18" charset="0"/>
                        </a:rPr>
                        <a:t>0,2%</a:t>
                      </a:r>
                      <a:endParaRPr lang="ru-RU" sz="1400" b="0"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ctr" rtl="0" fontAlgn="ctr"/>
                      <a:r>
                        <a:rPr lang="ru-RU" sz="1400" b="0" i="0" u="none" strike="noStrike" dirty="0" smtClean="0">
                          <a:solidFill>
                            <a:schemeClr val="tx1"/>
                          </a:solidFill>
                          <a:latin typeface="Times New Roman" pitchFamily="18" charset="0"/>
                          <a:cs typeface="Times New Roman" pitchFamily="18" charset="0"/>
                        </a:rPr>
                        <a:t>0%-5%</a:t>
                      </a:r>
                      <a:endParaRPr lang="ru-RU" sz="1400" b="0" i="0" u="none" strike="noStrike" dirty="0">
                        <a:solidFill>
                          <a:schemeClr val="tx1"/>
                        </a:solidFill>
                        <a:latin typeface="Times New Roman" pitchFamily="18" charset="0"/>
                        <a:cs typeface="Times New Roman" pitchFamily="18" charset="0"/>
                      </a:endParaRPr>
                    </a:p>
                  </a:txBody>
                  <a:tcPr marL="9525" marR="9525" marT="9525" marB="0" anchor="ctr"/>
                </a:tc>
              </a:tr>
              <a:tr h="523433">
                <a:tc>
                  <a:txBody>
                    <a:bodyPr/>
                    <a:lstStyle/>
                    <a:p>
                      <a:pPr algn="ctr" rtl="0" fontAlgn="ctr"/>
                      <a:r>
                        <a:rPr lang="ru-RU" sz="1400" b="1" u="none" strike="noStrike" dirty="0" err="1" smtClean="0">
                          <a:effectLst/>
                          <a:latin typeface="Times New Roman" pitchFamily="18" charset="0"/>
                          <a:cs typeface="Times New Roman" pitchFamily="18" charset="0"/>
                        </a:rPr>
                        <a:t>Барлығы</a:t>
                      </a:r>
                      <a:r>
                        <a:rPr lang="ru-RU" sz="1400" b="1" u="none" strike="noStrike" dirty="0" smtClean="0">
                          <a:effectLst/>
                          <a:latin typeface="Times New Roman" pitchFamily="18" charset="0"/>
                          <a:cs typeface="Times New Roman" pitchFamily="18" charset="0"/>
                        </a:rPr>
                        <a:t> </a:t>
                      </a:r>
                      <a:endParaRPr lang="ru-RU" sz="1400" b="1" i="0" u="none" strike="noStrike" dirty="0">
                        <a:solidFill>
                          <a:schemeClr val="tx1"/>
                        </a:solidFill>
                        <a:effectLst/>
                        <a:latin typeface="Times New Roman" pitchFamily="18" charset="0"/>
                        <a:cs typeface="Times New Roman" pitchFamily="18" charset="0"/>
                      </a:endParaRP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0" lang="en-US" sz="1400" b="1" i="0" u="none" strike="noStrike" kern="1200" dirty="0" smtClean="0">
                          <a:solidFill>
                            <a:schemeClr val="tx1"/>
                          </a:solidFill>
                          <a:latin typeface="Times New Roman" pitchFamily="18" charset="0"/>
                          <a:ea typeface="+mn-ea"/>
                          <a:cs typeface="Times New Roman" pitchFamily="18" charset="0"/>
                        </a:rPr>
                        <a:t>1</a:t>
                      </a:r>
                      <a:r>
                        <a:rPr kumimoji="0" lang="ru-RU" sz="1400" b="1" i="0" u="none" strike="noStrike" kern="1200" dirty="0" smtClean="0">
                          <a:solidFill>
                            <a:schemeClr val="tx1"/>
                          </a:solidFill>
                          <a:latin typeface="Times New Roman" pitchFamily="18" charset="0"/>
                          <a:ea typeface="+mn-ea"/>
                          <a:cs typeface="Times New Roman" pitchFamily="18" charset="0"/>
                        </a:rPr>
                        <a:t> </a:t>
                      </a:r>
                      <a:r>
                        <a:rPr kumimoji="0" lang="en-US" sz="1400" b="1" i="0" u="none" strike="noStrike" kern="1200" dirty="0" smtClean="0">
                          <a:solidFill>
                            <a:schemeClr val="tx1"/>
                          </a:solidFill>
                          <a:latin typeface="Times New Roman" pitchFamily="18" charset="0"/>
                          <a:ea typeface="+mn-ea"/>
                          <a:cs typeface="Times New Roman" pitchFamily="18" charset="0"/>
                        </a:rPr>
                        <a:t>317</a:t>
                      </a:r>
                      <a:r>
                        <a:rPr kumimoji="0" lang="ru-RU" sz="1400" b="1" i="0" u="none" strike="noStrike" kern="1200" dirty="0" smtClean="0">
                          <a:solidFill>
                            <a:schemeClr val="tx1"/>
                          </a:solidFill>
                          <a:latin typeface="Times New Roman" pitchFamily="18" charset="0"/>
                          <a:ea typeface="+mn-ea"/>
                          <a:cs typeface="Times New Roman" pitchFamily="18" charset="0"/>
                        </a:rPr>
                        <a:t> </a:t>
                      </a:r>
                      <a:r>
                        <a:rPr kumimoji="0" lang="en-US" sz="1400" b="1" i="0" u="none" strike="noStrike" kern="1200" dirty="0" smtClean="0">
                          <a:solidFill>
                            <a:schemeClr val="tx1"/>
                          </a:solidFill>
                          <a:latin typeface="Times New Roman" pitchFamily="18" charset="0"/>
                          <a:ea typeface="+mn-ea"/>
                          <a:cs typeface="Times New Roman" pitchFamily="18" charset="0"/>
                        </a:rPr>
                        <a:t>199</a:t>
                      </a:r>
                      <a:r>
                        <a:rPr kumimoji="0" lang="ru-RU" sz="1400" b="1" i="0" u="none" strike="noStrike" kern="1200" dirty="0" smtClean="0">
                          <a:solidFill>
                            <a:schemeClr val="tx1"/>
                          </a:solidFill>
                          <a:latin typeface="Times New Roman" pitchFamily="18" charset="0"/>
                          <a:ea typeface="+mn-ea"/>
                          <a:cs typeface="Times New Roman" pitchFamily="18" charset="0"/>
                        </a:rPr>
                        <a:t>,</a:t>
                      </a:r>
                      <a:r>
                        <a:rPr kumimoji="0" lang="en-US" sz="1400" b="1" i="0" u="none" strike="noStrike" kern="1200" dirty="0" smtClean="0">
                          <a:solidFill>
                            <a:schemeClr val="tx1"/>
                          </a:solidFill>
                          <a:latin typeface="Times New Roman" pitchFamily="18" charset="0"/>
                          <a:ea typeface="+mn-ea"/>
                          <a:cs typeface="Times New Roman" pitchFamily="18" charset="0"/>
                        </a:rPr>
                        <a:t>1</a:t>
                      </a: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0" lang="en-US" sz="1400" b="1" i="0" u="none" strike="noStrike" kern="1200" dirty="0" smtClean="0">
                          <a:solidFill>
                            <a:schemeClr val="tx1"/>
                          </a:solidFill>
                          <a:latin typeface="Times New Roman" pitchFamily="18" charset="0"/>
                          <a:ea typeface="+mn-ea"/>
                          <a:cs typeface="Times New Roman" pitchFamily="18" charset="0"/>
                        </a:rPr>
                        <a:t>1 886 315</a:t>
                      </a: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0" lang="kk-KZ" sz="1400" b="1" i="0" u="none" strike="noStrike" kern="1200" dirty="0" smtClean="0">
                          <a:solidFill>
                            <a:schemeClr val="tx1"/>
                          </a:solidFill>
                          <a:latin typeface="Times New Roman" pitchFamily="18" charset="0"/>
                          <a:ea typeface="+mn-ea"/>
                          <a:cs typeface="Times New Roman" pitchFamily="18" charset="0"/>
                        </a:rPr>
                        <a:t>1 567 632</a:t>
                      </a:r>
                      <a:endParaRPr kumimoji="0" lang="en-US" sz="1400" b="1" i="0" u="none" strike="noStrike" kern="1200" dirty="0" smtClean="0">
                        <a:solidFill>
                          <a:schemeClr val="tx1"/>
                        </a:solidFill>
                        <a:latin typeface="Times New Roman" pitchFamily="18" charset="0"/>
                        <a:ea typeface="+mn-ea"/>
                        <a:cs typeface="Times New Roman" pitchFamily="18" charset="0"/>
                      </a:endParaRP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i="0" u="none" strike="noStrike" dirty="0" smtClean="0">
                          <a:solidFill>
                            <a:schemeClr val="tx1"/>
                          </a:solidFill>
                          <a:effectLst/>
                          <a:latin typeface="Times New Roman" pitchFamily="18" charset="0"/>
                          <a:cs typeface="Times New Roman" pitchFamily="18" charset="0"/>
                        </a:rPr>
                        <a:t>100%</a:t>
                      </a:r>
                      <a:endParaRPr lang="en-US" sz="1400" b="1" i="0" u="none" strike="noStrike" dirty="0" smtClean="0">
                        <a:solidFill>
                          <a:schemeClr val="tx1"/>
                        </a:solidFill>
                        <a:effectLst/>
                        <a:latin typeface="Times New Roman" pitchFamily="18" charset="0"/>
                        <a:cs typeface="Times New Roman" pitchFamily="18" charset="0"/>
                      </a:endParaRP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i="0" u="none" strike="noStrike" dirty="0" smtClean="0">
                          <a:solidFill>
                            <a:schemeClr val="tx1"/>
                          </a:solidFill>
                          <a:effectLst/>
                          <a:latin typeface="Times New Roman" pitchFamily="18" charset="0"/>
                          <a:cs typeface="Times New Roman" pitchFamily="18" charset="0"/>
                        </a:rPr>
                        <a:t>-</a:t>
                      </a:r>
                      <a:endParaRPr lang="en-US" sz="1400" b="1" i="0" u="none" strike="noStrike" dirty="0" smtClean="0">
                        <a:solidFill>
                          <a:schemeClr val="tx1"/>
                        </a:solidFill>
                        <a:effectLst/>
                        <a:latin typeface="Times New Roman" pitchFamily="18" charset="0"/>
                        <a:cs typeface="Times New Roman" pitchFamily="18" charset="0"/>
                      </a:endParaRPr>
                    </a:p>
                  </a:txBody>
                  <a:tcPr marL="9525" marR="9525" marT="9525" marB="0" anchor="ctr"/>
                </a:tc>
              </a:tr>
            </a:tbl>
          </a:graphicData>
        </a:graphic>
      </p:graphicFrame>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a:xfrm>
            <a:off x="500063" y="142875"/>
            <a:ext cx="8229600" cy="642938"/>
          </a:xfrm>
        </p:spPr>
        <p:txBody>
          <a:bodyPr>
            <a:normAutofit/>
          </a:bodyPr>
          <a:lstStyle/>
          <a:p>
            <a:pPr algn="ctr"/>
            <a:r>
              <a:rPr lang="kk-KZ" sz="3600" b="1" dirty="0" smtClean="0">
                <a:solidFill>
                  <a:srgbClr val="FF0000"/>
                </a:solidFill>
              </a:rPr>
              <a:t>Бір науқасқа шығындар</a:t>
            </a:r>
            <a:endParaRPr lang="ru-RU" sz="3600" b="1" dirty="0" smtClean="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539551" y="928688"/>
          <a:ext cx="8280923" cy="3759772"/>
        </p:xfrm>
        <a:graphic>
          <a:graphicData uri="http://schemas.openxmlformats.org/drawingml/2006/table">
            <a:tbl>
              <a:tblPr firstRow="1" bandRow="1">
                <a:tableStyleId>{8799B23B-EC83-4686-B30A-512413B5E67A}</a:tableStyleId>
              </a:tblPr>
              <a:tblGrid>
                <a:gridCol w="360041"/>
                <a:gridCol w="2304256"/>
                <a:gridCol w="2016225"/>
                <a:gridCol w="1728192"/>
                <a:gridCol w="1872209"/>
              </a:tblGrid>
              <a:tr h="500009">
                <a:tc>
                  <a:txBody>
                    <a:bodyPr/>
                    <a:lstStyle/>
                    <a:p>
                      <a:r>
                        <a:rPr lang="kk-KZ" sz="1600" dirty="0" smtClean="0">
                          <a:latin typeface="Times New Roman" pitchFamily="18" charset="0"/>
                          <a:cs typeface="Times New Roman" pitchFamily="18" charset="0"/>
                        </a:rPr>
                        <a:t>№</a:t>
                      </a:r>
                      <a:endParaRPr lang="ru-RU" sz="1600" dirty="0">
                        <a:solidFill>
                          <a:schemeClr val="tx1"/>
                        </a:solidFill>
                        <a:latin typeface="Times New Roman" pitchFamily="18" charset="0"/>
                        <a:cs typeface="Times New Roman" pitchFamily="18" charset="0"/>
                      </a:endParaRPr>
                    </a:p>
                  </a:txBody>
                  <a:tcPr/>
                </a:tc>
                <a:tc>
                  <a:txBody>
                    <a:bodyPr/>
                    <a:lstStyle/>
                    <a:p>
                      <a:r>
                        <a:rPr lang="kk-KZ" sz="1600" dirty="0" smtClean="0">
                          <a:latin typeface="Times New Roman" pitchFamily="18" charset="0"/>
                          <a:cs typeface="Times New Roman" pitchFamily="18" charset="0"/>
                        </a:rPr>
                        <a:t>Атауы</a:t>
                      </a:r>
                      <a:endParaRPr lang="ru-RU" sz="1600" dirty="0">
                        <a:solidFill>
                          <a:schemeClr val="tx1"/>
                        </a:solidFill>
                        <a:latin typeface="Times New Roman" pitchFamily="18" charset="0"/>
                        <a:cs typeface="Times New Roman" pitchFamily="18" charset="0"/>
                      </a:endParaRPr>
                    </a:p>
                  </a:txBody>
                  <a:tcPr/>
                </a:tc>
                <a:tc>
                  <a:txBody>
                    <a:bodyPr/>
                    <a:lstStyle/>
                    <a:p>
                      <a:r>
                        <a:rPr lang="ru-RU" sz="1600" dirty="0" smtClean="0">
                          <a:latin typeface="Times New Roman" pitchFamily="18" charset="0"/>
                          <a:cs typeface="Times New Roman" pitchFamily="18" charset="0"/>
                        </a:rPr>
                        <a:t>2020 г. </a:t>
                      </a:r>
                      <a:r>
                        <a:rPr lang="en-US" sz="1600" dirty="0" smtClean="0">
                          <a:latin typeface="Times New Roman" pitchFamily="18" charset="0"/>
                          <a:cs typeface="Times New Roman" pitchFamily="18" charset="0"/>
                        </a:rPr>
                        <a:t>I</a:t>
                      </a:r>
                      <a:r>
                        <a:rPr lang="kk-KZ" sz="1600" dirty="0" smtClean="0">
                          <a:latin typeface="Times New Roman" pitchFamily="18" charset="0"/>
                          <a:cs typeface="Times New Roman" pitchFamily="18" charset="0"/>
                        </a:rPr>
                        <a:t> тоқсан</a:t>
                      </a:r>
                      <a:endParaRPr lang="ru-RU" sz="1600" dirty="0">
                        <a:solidFill>
                          <a:schemeClr val="tx1"/>
                        </a:solidFill>
                        <a:latin typeface="Times New Roman" pitchFamily="18" charset="0"/>
                        <a:cs typeface="Times New Roman" pitchFamily="18" charset="0"/>
                      </a:endParaRPr>
                    </a:p>
                  </a:txBody>
                  <a:tcPr/>
                </a:tc>
                <a:tc>
                  <a:txBody>
                    <a:bodyPr/>
                    <a:lstStyle/>
                    <a:p>
                      <a:r>
                        <a:rPr lang="ru-RU" sz="1600" dirty="0" smtClean="0">
                          <a:latin typeface="Times New Roman" pitchFamily="18" charset="0"/>
                          <a:cs typeface="Times New Roman" pitchFamily="18" charset="0"/>
                        </a:rPr>
                        <a:t>2021 г.</a:t>
                      </a:r>
                      <a:r>
                        <a:rPr lang="en-US" sz="1600" dirty="0" smtClean="0">
                          <a:latin typeface="Times New Roman" pitchFamily="18" charset="0"/>
                          <a:cs typeface="Times New Roman" pitchFamily="18" charset="0"/>
                        </a:rPr>
                        <a:t> I</a:t>
                      </a:r>
                      <a:r>
                        <a:rPr lang="kk-KZ" sz="1600" dirty="0" smtClean="0">
                          <a:latin typeface="Times New Roman" pitchFamily="18" charset="0"/>
                          <a:cs typeface="Times New Roman" pitchFamily="18" charset="0"/>
                        </a:rPr>
                        <a:t> тоқсан</a:t>
                      </a:r>
                      <a:endParaRPr lang="ru-RU" sz="1600" dirty="0">
                        <a:solidFill>
                          <a:schemeClr val="tx1"/>
                        </a:solidFill>
                        <a:latin typeface="Times New Roman" pitchFamily="18" charset="0"/>
                        <a:cs typeface="Times New Roman" pitchFamily="18" charset="0"/>
                      </a:endParaRPr>
                    </a:p>
                  </a:txBody>
                  <a:tcPr/>
                </a:tc>
                <a:tc>
                  <a:txBody>
                    <a:bodyPr/>
                    <a:lstStyle/>
                    <a:p>
                      <a:r>
                        <a:rPr lang="ru-RU" sz="1600" dirty="0" smtClean="0">
                          <a:latin typeface="Times New Roman" pitchFamily="18" charset="0"/>
                          <a:cs typeface="Times New Roman" pitchFamily="18" charset="0"/>
                        </a:rPr>
                        <a:t>2022 г.</a:t>
                      </a:r>
                      <a:r>
                        <a:rPr lang="en-US" sz="1600" dirty="0" smtClean="0">
                          <a:latin typeface="Times New Roman" pitchFamily="18" charset="0"/>
                          <a:cs typeface="Times New Roman" pitchFamily="18" charset="0"/>
                        </a:rPr>
                        <a:t> I</a:t>
                      </a:r>
                      <a:r>
                        <a:rPr lang="kk-KZ" sz="1600" dirty="0" smtClean="0">
                          <a:latin typeface="Times New Roman" pitchFamily="18" charset="0"/>
                          <a:cs typeface="Times New Roman" pitchFamily="18" charset="0"/>
                        </a:rPr>
                        <a:t> тоқсан</a:t>
                      </a:r>
                      <a:endParaRPr lang="ru-RU" sz="1600" dirty="0">
                        <a:solidFill>
                          <a:schemeClr val="tx1"/>
                        </a:solidFill>
                        <a:latin typeface="Times New Roman" pitchFamily="18" charset="0"/>
                        <a:cs typeface="Times New Roman" pitchFamily="18" charset="0"/>
                      </a:endParaRPr>
                    </a:p>
                  </a:txBody>
                  <a:tcPr/>
                </a:tc>
              </a:tr>
              <a:tr h="1136207">
                <a:tc>
                  <a:txBody>
                    <a:bodyPr/>
                    <a:lstStyle/>
                    <a:p>
                      <a:r>
                        <a:rPr lang="kk-KZ" sz="1600" dirty="0" smtClean="0">
                          <a:latin typeface="Times New Roman" pitchFamily="18" charset="0"/>
                          <a:cs typeface="Times New Roman" pitchFamily="18" charset="0"/>
                        </a:rPr>
                        <a:t>1.</a:t>
                      </a:r>
                      <a:endParaRPr lang="ru-RU" sz="1600" dirty="0">
                        <a:solidFill>
                          <a:schemeClr val="tx1"/>
                        </a:solidFill>
                        <a:latin typeface="Times New Roman" pitchFamily="18" charset="0"/>
                        <a:cs typeface="Times New Roman" pitchFamily="18" charset="0"/>
                      </a:endParaRPr>
                    </a:p>
                  </a:txBody>
                  <a:tcPr/>
                </a:tc>
                <a:tc>
                  <a:txBody>
                    <a:bodyPr/>
                    <a:lstStyle/>
                    <a:p>
                      <a:r>
                        <a:rPr lang="kk-KZ" sz="1600" dirty="0" smtClean="0">
                          <a:latin typeface="Times New Roman" pitchFamily="18" charset="0"/>
                          <a:cs typeface="Times New Roman" pitchFamily="18" charset="0"/>
                        </a:rPr>
                        <a:t>1 төсек/күніне арналған дәрілер құны,тг.</a:t>
                      </a:r>
                      <a:endParaRPr lang="ru-RU" sz="1600" dirty="0">
                        <a:solidFill>
                          <a:schemeClr val="tx1"/>
                        </a:solidFill>
                        <a:latin typeface="Times New Roman" pitchFamily="18" charset="0"/>
                        <a:cs typeface="Times New Roman" pitchFamily="18" charset="0"/>
                      </a:endParaRPr>
                    </a:p>
                  </a:txBody>
                  <a:tcPr/>
                </a:tc>
                <a:tc>
                  <a:txBody>
                    <a:bodyPr/>
                    <a:lstStyle/>
                    <a:p>
                      <a:r>
                        <a:rPr lang="ru-RU" sz="1600" dirty="0" smtClean="0">
                          <a:solidFill>
                            <a:schemeClr val="tx1"/>
                          </a:solidFill>
                          <a:latin typeface="Times New Roman" pitchFamily="18" charset="0"/>
                          <a:cs typeface="Times New Roman" pitchFamily="18" charset="0"/>
                        </a:rPr>
                        <a:t>      1827,8</a:t>
                      </a:r>
                      <a:endParaRPr lang="ru-RU" sz="1600" dirty="0">
                        <a:solidFill>
                          <a:schemeClr val="tx1"/>
                        </a:solidFill>
                        <a:latin typeface="Times New Roman" pitchFamily="18" charset="0"/>
                        <a:cs typeface="Times New Roman" pitchFamily="18" charset="0"/>
                      </a:endParaRPr>
                    </a:p>
                  </a:txBody>
                  <a:tcPr/>
                </a:tc>
                <a:tc>
                  <a:txBody>
                    <a:bodyPr/>
                    <a:lstStyle/>
                    <a:p>
                      <a:r>
                        <a:rPr lang="ru-RU" sz="1600" dirty="0" smtClean="0">
                          <a:solidFill>
                            <a:schemeClr val="tx1"/>
                          </a:solidFill>
                          <a:latin typeface="Times New Roman" pitchFamily="18" charset="0"/>
                          <a:cs typeface="Times New Roman" pitchFamily="18" charset="0"/>
                        </a:rPr>
                        <a:t>   3</a:t>
                      </a:r>
                      <a:r>
                        <a:rPr lang="ru-RU" sz="1600" baseline="0" dirty="0" smtClean="0">
                          <a:solidFill>
                            <a:schemeClr val="tx1"/>
                          </a:solidFill>
                          <a:latin typeface="Times New Roman" pitchFamily="18" charset="0"/>
                          <a:cs typeface="Times New Roman" pitchFamily="18" charset="0"/>
                        </a:rPr>
                        <a:t> 869,225</a:t>
                      </a:r>
                      <a:endParaRPr lang="ru-RU" sz="1600" dirty="0">
                        <a:solidFill>
                          <a:schemeClr val="tx1"/>
                        </a:solidFill>
                        <a:latin typeface="Times New Roman" pitchFamily="18" charset="0"/>
                        <a:cs typeface="Times New Roman" pitchFamily="18" charset="0"/>
                      </a:endParaRPr>
                    </a:p>
                  </a:txBody>
                  <a:tcPr/>
                </a:tc>
                <a:tc>
                  <a:txBody>
                    <a:bodyPr/>
                    <a:lstStyle/>
                    <a:p>
                      <a:r>
                        <a:rPr lang="kk-KZ" sz="1600" dirty="0" smtClean="0">
                          <a:solidFill>
                            <a:schemeClr val="tx1"/>
                          </a:solidFill>
                          <a:latin typeface="Times New Roman" pitchFamily="18" charset="0"/>
                          <a:cs typeface="Times New Roman" pitchFamily="18" charset="0"/>
                        </a:rPr>
                        <a:t>     3002,5</a:t>
                      </a:r>
                      <a:endParaRPr lang="ru-RU" sz="1600" dirty="0">
                        <a:solidFill>
                          <a:schemeClr val="tx1"/>
                        </a:solidFill>
                        <a:latin typeface="Times New Roman" pitchFamily="18" charset="0"/>
                        <a:cs typeface="Times New Roman" pitchFamily="18" charset="0"/>
                      </a:endParaRPr>
                    </a:p>
                  </a:txBody>
                  <a:tcPr/>
                </a:tc>
              </a:tr>
              <a:tr h="944462">
                <a:tc>
                  <a:txBody>
                    <a:bodyPr/>
                    <a:lstStyle/>
                    <a:p>
                      <a:r>
                        <a:rPr lang="kk-KZ" sz="1600" dirty="0" smtClean="0">
                          <a:latin typeface="Times New Roman" pitchFamily="18" charset="0"/>
                          <a:cs typeface="Times New Roman" pitchFamily="18" charset="0"/>
                        </a:rPr>
                        <a:t>2.</a:t>
                      </a:r>
                      <a:endParaRPr lang="ru-RU" sz="1600" dirty="0">
                        <a:solidFill>
                          <a:schemeClr val="tx1"/>
                        </a:solidFill>
                        <a:latin typeface="Times New Roman" pitchFamily="18" charset="0"/>
                        <a:cs typeface="Times New Roman" pitchFamily="18" charset="0"/>
                      </a:endParaRPr>
                    </a:p>
                  </a:txBody>
                  <a:tcPr/>
                </a:tc>
                <a:tc>
                  <a:txBody>
                    <a:bodyPr/>
                    <a:lstStyle/>
                    <a:p>
                      <a:r>
                        <a:rPr lang="kk-KZ" sz="1600" dirty="0" smtClean="0"/>
                        <a:t>Тамақтану үшін күніне 1 төсек құны, тг.</a:t>
                      </a:r>
                      <a:endParaRPr lang="ru-RU" sz="1600" dirty="0">
                        <a:solidFill>
                          <a:schemeClr val="tx1"/>
                        </a:solidFill>
                        <a:latin typeface="Times New Roman" pitchFamily="18" charset="0"/>
                        <a:cs typeface="Times New Roman" pitchFamily="18" charset="0"/>
                      </a:endParaRPr>
                    </a:p>
                  </a:txBody>
                  <a:tcPr/>
                </a:tc>
                <a:tc>
                  <a:txBody>
                    <a:bodyPr/>
                    <a:lstStyle/>
                    <a:p>
                      <a:r>
                        <a:rPr lang="ru-RU" sz="1600" dirty="0" smtClean="0">
                          <a:solidFill>
                            <a:schemeClr val="tx1"/>
                          </a:solidFill>
                          <a:latin typeface="Times New Roman" pitchFamily="18" charset="0"/>
                          <a:cs typeface="Times New Roman" pitchFamily="18" charset="0"/>
                        </a:rPr>
                        <a:t>      455,36</a:t>
                      </a:r>
                      <a:endParaRPr lang="ru-RU" sz="1600" dirty="0">
                        <a:solidFill>
                          <a:schemeClr val="tx1"/>
                        </a:solidFill>
                        <a:latin typeface="Times New Roman" pitchFamily="18" charset="0"/>
                        <a:cs typeface="Times New Roman" pitchFamily="18" charset="0"/>
                      </a:endParaRPr>
                    </a:p>
                  </a:txBody>
                  <a:tcPr/>
                </a:tc>
                <a:tc>
                  <a:txBody>
                    <a:bodyPr/>
                    <a:lstStyle/>
                    <a:p>
                      <a:r>
                        <a:rPr lang="ru-RU" sz="1600" dirty="0" smtClean="0">
                          <a:solidFill>
                            <a:schemeClr val="tx1"/>
                          </a:solidFill>
                          <a:latin typeface="Times New Roman" pitchFamily="18" charset="0"/>
                          <a:cs typeface="Times New Roman" pitchFamily="18" charset="0"/>
                        </a:rPr>
                        <a:t>     550,7</a:t>
                      </a:r>
                      <a:endParaRPr lang="ru-RU" sz="1600" dirty="0">
                        <a:solidFill>
                          <a:schemeClr val="tx1"/>
                        </a:solidFill>
                        <a:latin typeface="Times New Roman" pitchFamily="18" charset="0"/>
                        <a:cs typeface="Times New Roman" pitchFamily="18" charset="0"/>
                      </a:endParaRPr>
                    </a:p>
                  </a:txBody>
                  <a:tcPr/>
                </a:tc>
                <a:tc>
                  <a:txBody>
                    <a:bodyPr/>
                    <a:lstStyle/>
                    <a:p>
                      <a:r>
                        <a:rPr lang="kk-KZ" sz="1600" dirty="0" smtClean="0">
                          <a:solidFill>
                            <a:schemeClr val="tx1"/>
                          </a:solidFill>
                          <a:latin typeface="Times New Roman" pitchFamily="18" charset="0"/>
                          <a:cs typeface="Times New Roman" pitchFamily="18" charset="0"/>
                        </a:rPr>
                        <a:t>       409,88</a:t>
                      </a:r>
                      <a:endParaRPr lang="ru-RU" sz="1600" dirty="0">
                        <a:solidFill>
                          <a:schemeClr val="tx1"/>
                        </a:solidFill>
                        <a:latin typeface="Times New Roman" pitchFamily="18" charset="0"/>
                        <a:cs typeface="Times New Roman" pitchFamily="18" charset="0"/>
                      </a:endParaRPr>
                    </a:p>
                  </a:txBody>
                  <a:tcPr/>
                </a:tc>
              </a:tr>
              <a:tr h="1179094">
                <a:tc>
                  <a:txBody>
                    <a:bodyPr/>
                    <a:lstStyle/>
                    <a:p>
                      <a:r>
                        <a:rPr lang="kk-KZ" sz="1600" dirty="0" smtClean="0">
                          <a:latin typeface="Times New Roman" pitchFamily="18" charset="0"/>
                          <a:cs typeface="Times New Roman" pitchFamily="18" charset="0"/>
                        </a:rPr>
                        <a:t>3.</a:t>
                      </a:r>
                      <a:endParaRPr lang="ru-RU" sz="1600" dirty="0">
                        <a:solidFill>
                          <a:schemeClr val="tx1"/>
                        </a:solidFill>
                        <a:latin typeface="Times New Roman" pitchFamily="18" charset="0"/>
                        <a:cs typeface="Times New Roman" pitchFamily="18" charset="0"/>
                      </a:endParaRPr>
                    </a:p>
                  </a:txBody>
                  <a:tcPr/>
                </a:tc>
                <a:tc>
                  <a:txBody>
                    <a:bodyPr/>
                    <a:lstStyle/>
                    <a:p>
                      <a:r>
                        <a:rPr lang="kk-KZ" sz="1600" dirty="0" smtClean="0"/>
                        <a:t>1 емделген науқастың орташа құны, тг.</a:t>
                      </a:r>
                      <a:endParaRPr lang="ru-RU" sz="1600" dirty="0">
                        <a:solidFill>
                          <a:schemeClr val="tx1"/>
                        </a:solidFill>
                        <a:latin typeface="Times New Roman" pitchFamily="18" charset="0"/>
                        <a:cs typeface="Times New Roman" pitchFamily="18" charset="0"/>
                      </a:endParaRPr>
                    </a:p>
                  </a:txBody>
                  <a:tcPr/>
                </a:tc>
                <a:tc>
                  <a:txBody>
                    <a:bodyPr/>
                    <a:lstStyle/>
                    <a:p>
                      <a:r>
                        <a:rPr lang="ru-RU" sz="1600" dirty="0" smtClean="0">
                          <a:solidFill>
                            <a:schemeClr val="tx1"/>
                          </a:solidFill>
                          <a:latin typeface="Times New Roman" pitchFamily="18" charset="0"/>
                          <a:cs typeface="Times New Roman" pitchFamily="18" charset="0"/>
                        </a:rPr>
                        <a:t>     113</a:t>
                      </a:r>
                      <a:r>
                        <a:rPr lang="ru-RU" sz="1600" baseline="0" dirty="0" smtClean="0">
                          <a:solidFill>
                            <a:schemeClr val="tx1"/>
                          </a:solidFill>
                          <a:latin typeface="Times New Roman" pitchFamily="18" charset="0"/>
                          <a:cs typeface="Times New Roman" pitchFamily="18" charset="0"/>
                        </a:rPr>
                        <a:t> 522,8</a:t>
                      </a:r>
                      <a:endParaRPr lang="ru-RU" sz="1600" dirty="0">
                        <a:solidFill>
                          <a:schemeClr val="tx1"/>
                        </a:solidFill>
                        <a:latin typeface="Times New Roman" pitchFamily="18" charset="0"/>
                        <a:cs typeface="Times New Roman" pitchFamily="18" charset="0"/>
                      </a:endParaRPr>
                    </a:p>
                  </a:txBody>
                  <a:tcPr/>
                </a:tc>
                <a:tc>
                  <a:txBody>
                    <a:bodyPr/>
                    <a:lstStyle/>
                    <a:p>
                      <a:r>
                        <a:rPr lang="ru-RU" sz="1600" dirty="0" smtClean="0">
                          <a:solidFill>
                            <a:schemeClr val="tx1"/>
                          </a:solidFill>
                          <a:latin typeface="Times New Roman" pitchFamily="18" charset="0"/>
                          <a:cs typeface="Times New Roman" pitchFamily="18" charset="0"/>
                        </a:rPr>
                        <a:t>     154 793,6</a:t>
                      </a:r>
                      <a:endParaRPr lang="ru-RU" sz="1600" dirty="0">
                        <a:solidFill>
                          <a:schemeClr val="tx1"/>
                        </a:solidFill>
                        <a:latin typeface="Times New Roman" pitchFamily="18" charset="0"/>
                        <a:cs typeface="Times New Roman" pitchFamily="18" charset="0"/>
                      </a:endParaRPr>
                    </a:p>
                  </a:txBody>
                  <a:tcPr/>
                </a:tc>
                <a:tc>
                  <a:txBody>
                    <a:bodyPr/>
                    <a:lstStyle/>
                    <a:p>
                      <a:r>
                        <a:rPr lang="kk-KZ" sz="1600" dirty="0" smtClean="0">
                          <a:solidFill>
                            <a:schemeClr val="tx1"/>
                          </a:solidFill>
                          <a:latin typeface="Times New Roman" pitchFamily="18" charset="0"/>
                          <a:cs typeface="Times New Roman" pitchFamily="18" charset="0"/>
                        </a:rPr>
                        <a:t>      87 331</a:t>
                      </a:r>
                      <a:endParaRPr lang="ru-RU" sz="1600" dirty="0">
                        <a:solidFill>
                          <a:schemeClr val="tx1"/>
                        </a:solidFill>
                        <a:latin typeface="Times New Roman" pitchFamily="18" charset="0"/>
                        <a:cs typeface="Times New Roman" pitchFamily="18" charset="0"/>
                      </a:endParaRPr>
                    </a:p>
                  </a:txBody>
                  <a:tcPr/>
                </a:tc>
              </a:tr>
            </a:tbl>
          </a:graphicData>
        </a:graphic>
      </p:graphicFrame>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1"/>
          <p:cNvSpPr>
            <a:spLocks noGrp="1"/>
          </p:cNvSpPr>
          <p:nvPr>
            <p:ph type="title"/>
          </p:nvPr>
        </p:nvSpPr>
        <p:spPr>
          <a:xfrm>
            <a:off x="500063" y="285750"/>
            <a:ext cx="8001000" cy="911002"/>
          </a:xfrm>
        </p:spPr>
        <p:txBody>
          <a:bodyPr>
            <a:normAutofit fontScale="90000"/>
          </a:bodyPr>
          <a:lstStyle/>
          <a:p>
            <a:pPr algn="ctr"/>
            <a:r>
              <a:rPr lang="kk-KZ" sz="2200" b="1" dirty="0" smtClean="0">
                <a:solidFill>
                  <a:srgbClr val="FF0000"/>
                </a:solidFill>
              </a:rPr>
              <a:t>Медициналық көмектің кепілдендірілген көлемі шеңберіндегі амбулаториялық-емханалық көмектен түскен кіріс</a:t>
            </a:r>
            <a:r>
              <a:rPr lang="ru-RU" sz="2200" b="1" dirty="0" smtClean="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                              </a:t>
            </a:r>
            <a:r>
              <a:rPr lang="ru-RU" sz="3200" dirty="0" smtClean="0">
                <a:solidFill>
                  <a:schemeClr val="tx2"/>
                </a:solidFill>
              </a:rPr>
              <a:t/>
            </a:r>
            <a:br>
              <a:rPr lang="ru-RU" sz="3200" dirty="0" smtClean="0">
                <a:solidFill>
                  <a:schemeClr val="tx2"/>
                </a:solidFill>
              </a:rPr>
            </a:br>
            <a:endParaRPr lang="ru-RU" sz="1800" dirty="0" smtClean="0">
              <a:solidFill>
                <a:schemeClr val="tx2"/>
              </a:solidFill>
            </a:endParaRPr>
          </a:p>
        </p:txBody>
      </p:sp>
      <p:graphicFrame>
        <p:nvGraphicFramePr>
          <p:cNvPr id="4" name="Содержимое 3"/>
          <p:cNvGraphicFramePr>
            <a:graphicFrameLocks noGrp="1"/>
          </p:cNvGraphicFramePr>
          <p:nvPr>
            <p:ph idx="1"/>
          </p:nvPr>
        </p:nvGraphicFramePr>
        <p:xfrm>
          <a:off x="251520" y="1124744"/>
          <a:ext cx="8712970" cy="4865418"/>
        </p:xfrm>
        <a:graphic>
          <a:graphicData uri="http://schemas.openxmlformats.org/drawingml/2006/table">
            <a:tbl>
              <a:tblPr firstRow="1" bandRow="1">
                <a:tableStyleId>{8799B23B-EC83-4686-B30A-512413B5E67A}</a:tableStyleId>
              </a:tblPr>
              <a:tblGrid>
                <a:gridCol w="1656184"/>
                <a:gridCol w="1296144"/>
                <a:gridCol w="1368152"/>
                <a:gridCol w="1357322"/>
                <a:gridCol w="1541679"/>
                <a:gridCol w="1493489"/>
              </a:tblGrid>
              <a:tr h="1134126">
                <a:tc>
                  <a:txBody>
                    <a:bodyPr/>
                    <a:lstStyle/>
                    <a:p>
                      <a:r>
                        <a:rPr lang="ru-RU" dirty="0" err="1" smtClean="0">
                          <a:latin typeface="Times New Roman" pitchFamily="18" charset="0"/>
                          <a:cs typeface="Times New Roman" pitchFamily="18" charset="0"/>
                        </a:rPr>
                        <a:t>Бөлімше атауы</a:t>
                      </a:r>
                      <a:endParaRPr lang="ru-RU" dirty="0">
                        <a:solidFill>
                          <a:schemeClr val="tx1"/>
                        </a:solidFill>
                        <a:latin typeface="Times New Roman" pitchFamily="18" charset="0"/>
                        <a:cs typeface="Times New Roman" pitchFamily="18" charset="0"/>
                      </a:endParaRPr>
                    </a:p>
                  </a:txBody>
                  <a:tcPr/>
                </a:tc>
                <a:tc>
                  <a:txBody>
                    <a:bodyPr/>
                    <a:lstStyle/>
                    <a:p>
                      <a:pPr algn="ctr"/>
                      <a:r>
                        <a:rPr lang="kk-KZ" dirty="0" smtClean="0"/>
                        <a:t>2020</a:t>
                      </a:r>
                      <a:r>
                        <a:rPr lang="kk-KZ" baseline="0" dirty="0" smtClean="0"/>
                        <a:t> </a:t>
                      </a:r>
                      <a:r>
                        <a:rPr lang="kk-KZ" dirty="0" smtClean="0"/>
                        <a:t>жылға арналған жоспар (мың.т)</a:t>
                      </a:r>
                      <a:endParaRPr lang="ru-RU" dirty="0">
                        <a:solidFill>
                          <a:schemeClr val="tx1"/>
                        </a:solidFill>
                        <a:latin typeface="Times New Roman" pitchFamily="18" charset="0"/>
                        <a:cs typeface="Times New Roman" pitchFamily="18" charset="0"/>
                      </a:endParaRPr>
                    </a:p>
                  </a:txBody>
                  <a:tcPr/>
                </a:tc>
                <a:tc>
                  <a:txBody>
                    <a:bodyPr/>
                    <a:lstStyle/>
                    <a:p>
                      <a:pPr algn="ctr"/>
                      <a:r>
                        <a:rPr lang="ru-RU" dirty="0" smtClean="0">
                          <a:latin typeface="Times New Roman" pitchFamily="18" charset="0"/>
                          <a:cs typeface="Times New Roman" pitchFamily="18" charset="0"/>
                        </a:rPr>
                        <a:t>2021 </a:t>
                      </a:r>
                      <a:r>
                        <a:rPr lang="ru-RU" dirty="0" err="1" smtClean="0">
                          <a:latin typeface="Times New Roman" pitchFamily="18" charset="0"/>
                          <a:cs typeface="Times New Roman" pitchFamily="18" charset="0"/>
                        </a:rPr>
                        <a:t>жылға жоспар</a:t>
                      </a:r>
                      <a:endParaRPr lang="ru-RU" dirty="0">
                        <a:solidFill>
                          <a:schemeClr val="tx1"/>
                        </a:solidFill>
                        <a:latin typeface="Times New Roman" pitchFamily="18" charset="0"/>
                        <a:cs typeface="Times New Roman" pitchFamily="18" charset="0"/>
                      </a:endParaRPr>
                    </a:p>
                  </a:txBody>
                  <a:tcPr/>
                </a:tc>
                <a:tc>
                  <a:txBody>
                    <a:bodyPr/>
                    <a:lstStyle/>
                    <a:p>
                      <a:pPr algn="ctr"/>
                      <a:r>
                        <a:rPr lang="ru-RU" dirty="0" smtClean="0">
                          <a:latin typeface="Times New Roman" pitchFamily="18" charset="0"/>
                          <a:cs typeface="Times New Roman" pitchFamily="18" charset="0"/>
                        </a:rPr>
                        <a:t>2021 </a:t>
                      </a:r>
                      <a:r>
                        <a:rPr lang="ru-RU" dirty="0" err="1" smtClean="0">
                          <a:latin typeface="Times New Roman" pitchFamily="18" charset="0"/>
                          <a:cs typeface="Times New Roman" pitchFamily="18" charset="0"/>
                        </a:rPr>
                        <a:t>жылғы кіріс</a:t>
                      </a:r>
                      <a:endParaRPr lang="ru-RU" dirty="0">
                        <a:solidFill>
                          <a:schemeClr val="tx1"/>
                        </a:solidFill>
                        <a:latin typeface="Times New Roman" pitchFamily="18" charset="0"/>
                        <a:cs typeface="Times New Roman" pitchFamily="18" charset="0"/>
                      </a:endParaRPr>
                    </a:p>
                  </a:txBody>
                  <a:tcPr/>
                </a:tc>
                <a:tc>
                  <a:txBody>
                    <a:bodyPr/>
                    <a:lstStyle/>
                    <a:p>
                      <a:pPr algn="ctr"/>
                      <a:r>
                        <a:rPr lang="ru-RU" dirty="0" smtClean="0">
                          <a:latin typeface="Times New Roman" pitchFamily="18" charset="0"/>
                          <a:cs typeface="Times New Roman" pitchFamily="18" charset="0"/>
                        </a:rPr>
                        <a:t>2022 </a:t>
                      </a:r>
                      <a:r>
                        <a:rPr lang="ru-RU" dirty="0" err="1" smtClean="0">
                          <a:latin typeface="Times New Roman" pitchFamily="18" charset="0"/>
                          <a:cs typeface="Times New Roman" pitchFamily="18" charset="0"/>
                        </a:rPr>
                        <a:t>жылға жоспар</a:t>
                      </a:r>
                      <a:r>
                        <a:rPr lang="ru-RU" dirty="0" smtClean="0">
                          <a:latin typeface="Times New Roman" pitchFamily="18" charset="0"/>
                          <a:cs typeface="Times New Roman" pitchFamily="18" charset="0"/>
                        </a:rPr>
                        <a:t> </a:t>
                      </a:r>
                      <a:endParaRPr lang="ru-RU" dirty="0">
                        <a:solidFill>
                          <a:schemeClr val="tx1"/>
                        </a:solidFill>
                        <a:latin typeface="Times New Roman" pitchFamily="18" charset="0"/>
                        <a:cs typeface="Times New Roman" pitchFamily="18" charset="0"/>
                      </a:endParaRPr>
                    </a:p>
                  </a:txBody>
                  <a:tcPr/>
                </a:tc>
                <a:tc>
                  <a:txBody>
                    <a:bodyPr/>
                    <a:lstStyle/>
                    <a:p>
                      <a:pPr algn="ctr"/>
                      <a:r>
                        <a:rPr lang="ru-RU" dirty="0" smtClean="0">
                          <a:latin typeface="Times New Roman" pitchFamily="18" charset="0"/>
                          <a:cs typeface="Times New Roman" pitchFamily="18" charset="0"/>
                        </a:rPr>
                        <a:t>2022 </a:t>
                      </a:r>
                      <a:r>
                        <a:rPr lang="ru-RU" dirty="0" err="1" smtClean="0">
                          <a:latin typeface="Times New Roman" pitchFamily="18" charset="0"/>
                          <a:cs typeface="Times New Roman" pitchFamily="18" charset="0"/>
                        </a:rPr>
                        <a:t>жылғы кіріс</a:t>
                      </a:r>
                      <a:r>
                        <a:rPr lang="en-US" dirty="0" smtClean="0">
                          <a:latin typeface="Times New Roman" pitchFamily="18" charset="0"/>
                          <a:cs typeface="Times New Roman" pitchFamily="18" charset="0"/>
                        </a:rPr>
                        <a:t> I</a:t>
                      </a:r>
                      <a:r>
                        <a:rPr lang="kk-KZ" dirty="0" smtClean="0">
                          <a:latin typeface="Times New Roman" pitchFamily="18" charset="0"/>
                          <a:cs typeface="Times New Roman" pitchFamily="18" charset="0"/>
                        </a:rPr>
                        <a:t> тоқсан</a:t>
                      </a:r>
                      <a:r>
                        <a:rPr lang="en-US" dirty="0" smtClean="0">
                          <a:latin typeface="Times New Roman" pitchFamily="18" charset="0"/>
                          <a:cs typeface="Times New Roman" pitchFamily="18" charset="0"/>
                        </a:rPr>
                        <a:t> </a:t>
                      </a:r>
                      <a:endParaRPr lang="ru-RU" dirty="0">
                        <a:solidFill>
                          <a:schemeClr val="tx1"/>
                        </a:solidFill>
                        <a:latin typeface="Times New Roman" pitchFamily="18" charset="0"/>
                        <a:cs typeface="Times New Roman" pitchFamily="18" charset="0"/>
                      </a:endParaRPr>
                    </a:p>
                  </a:txBody>
                  <a:tcPr/>
                </a:tc>
              </a:tr>
              <a:tr h="1134126">
                <a:tc>
                  <a:txBody>
                    <a:bodyPr/>
                    <a:lstStyle/>
                    <a:p>
                      <a:r>
                        <a:rPr lang="ru-RU" dirty="0" smtClean="0">
                          <a:latin typeface="Times New Roman" pitchFamily="18" charset="0"/>
                          <a:cs typeface="Times New Roman" pitchFamily="18" charset="0"/>
                        </a:rPr>
                        <a:t>УЗИ</a:t>
                      </a:r>
                    </a:p>
                    <a:p>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ЭФГДС</a:t>
                      </a:r>
                      <a:endParaRPr lang="ru-RU" dirty="0">
                        <a:latin typeface="Times New Roman" pitchFamily="18" charset="0"/>
                        <a:cs typeface="Times New Roman" pitchFamily="18" charset="0"/>
                      </a:endParaRPr>
                    </a:p>
                  </a:txBody>
                  <a:tcPr/>
                </a:tc>
                <a:tc>
                  <a:txBody>
                    <a:bodyPr/>
                    <a:lstStyle/>
                    <a:p>
                      <a:pPr algn="ctr"/>
                      <a:r>
                        <a:rPr lang="ru-RU" dirty="0" smtClean="0">
                          <a:latin typeface="Times New Roman" pitchFamily="18" charset="0"/>
                          <a:cs typeface="Times New Roman" pitchFamily="18" charset="0"/>
                        </a:rPr>
                        <a:t>454,0</a:t>
                      </a:r>
                    </a:p>
                    <a:p>
                      <a:pPr algn="ctr"/>
                      <a:endParaRPr lang="ru-RU" dirty="0" smtClean="0">
                        <a:latin typeface="Times New Roman" pitchFamily="18" charset="0"/>
                        <a:cs typeface="Times New Roman" pitchFamily="18" charset="0"/>
                      </a:endParaRPr>
                    </a:p>
                    <a:p>
                      <a:pPr algn="ctr"/>
                      <a:r>
                        <a:rPr lang="ru-RU" dirty="0" smtClean="0">
                          <a:latin typeface="Times New Roman" pitchFamily="18" charset="0"/>
                          <a:cs typeface="Times New Roman" pitchFamily="18" charset="0"/>
                        </a:rPr>
                        <a:t>100,0</a:t>
                      </a:r>
                      <a:endParaRPr lang="ru-RU" dirty="0">
                        <a:latin typeface="Times New Roman" pitchFamily="18" charset="0"/>
                        <a:cs typeface="Times New Roman" pitchFamily="18" charset="0"/>
                      </a:endParaRPr>
                    </a:p>
                  </a:txBody>
                  <a:tcPr/>
                </a:tc>
                <a:tc>
                  <a:txBody>
                    <a:bodyPr/>
                    <a:lstStyle/>
                    <a:p>
                      <a:pPr algn="ctr"/>
                      <a:r>
                        <a:rPr lang="ru-RU" dirty="0" smtClean="0">
                          <a:latin typeface="Times New Roman" pitchFamily="18" charset="0"/>
                          <a:cs typeface="Times New Roman" pitchFamily="18" charset="0"/>
                        </a:rPr>
                        <a:t>1 200,0</a:t>
                      </a:r>
                    </a:p>
                    <a:p>
                      <a:pPr algn="ctr"/>
                      <a:endParaRPr lang="ru-RU" dirty="0" smtClean="0">
                        <a:latin typeface="Times New Roman" pitchFamily="18" charset="0"/>
                        <a:cs typeface="Times New Roman" pitchFamily="18" charset="0"/>
                      </a:endParaRPr>
                    </a:p>
                    <a:p>
                      <a:pPr algn="ctr"/>
                      <a:r>
                        <a:rPr lang="ru-RU" dirty="0" smtClean="0">
                          <a:latin typeface="Times New Roman" pitchFamily="18" charset="0"/>
                          <a:cs typeface="Times New Roman" pitchFamily="18" charset="0"/>
                        </a:rPr>
                        <a:t>300,0</a:t>
                      </a:r>
                      <a:endParaRPr lang="ru-RU" dirty="0">
                        <a:latin typeface="Times New Roman" pitchFamily="18" charset="0"/>
                        <a:cs typeface="Times New Roman" pitchFamily="18" charset="0"/>
                      </a:endParaRPr>
                    </a:p>
                  </a:txBody>
                  <a:tcPr/>
                </a:tc>
                <a:tc>
                  <a:txBody>
                    <a:bodyPr/>
                    <a:lstStyle/>
                    <a:p>
                      <a:pPr algn="ctr"/>
                      <a:r>
                        <a:rPr lang="ru-RU" dirty="0" smtClean="0">
                          <a:latin typeface="Times New Roman" pitchFamily="18" charset="0"/>
                          <a:cs typeface="Times New Roman" pitchFamily="18" charset="0"/>
                        </a:rPr>
                        <a:t>360,686</a:t>
                      </a:r>
                      <a:endParaRPr lang="ru-RU" dirty="0">
                        <a:latin typeface="Times New Roman" pitchFamily="18" charset="0"/>
                        <a:cs typeface="Times New Roman" pitchFamily="18" charset="0"/>
                      </a:endParaRPr>
                    </a:p>
                  </a:txBody>
                  <a:tcPr/>
                </a:tc>
                <a:tc>
                  <a:txBody>
                    <a:bodyPr/>
                    <a:lstStyle/>
                    <a:p>
                      <a:pPr algn="ctr"/>
                      <a:r>
                        <a:rPr lang="kk-KZ" dirty="0" smtClean="0">
                          <a:latin typeface="Times New Roman" pitchFamily="18" charset="0"/>
                          <a:cs typeface="Times New Roman" pitchFamily="18" charset="0"/>
                        </a:rPr>
                        <a:t>260,134</a:t>
                      </a:r>
                    </a:p>
                    <a:p>
                      <a:pPr algn="ctr"/>
                      <a:endParaRPr lang="kk-KZ" dirty="0" smtClean="0">
                        <a:latin typeface="Times New Roman" pitchFamily="18" charset="0"/>
                        <a:cs typeface="Times New Roman" pitchFamily="18" charset="0"/>
                      </a:endParaRPr>
                    </a:p>
                    <a:p>
                      <a:pPr algn="ctr"/>
                      <a:r>
                        <a:rPr lang="kk-KZ" dirty="0" smtClean="0">
                          <a:latin typeface="Times New Roman" pitchFamily="18" charset="0"/>
                          <a:cs typeface="Times New Roman" pitchFamily="18" charset="0"/>
                        </a:rPr>
                        <a:t>46,08</a:t>
                      </a:r>
                      <a:endParaRPr lang="ru-RU" dirty="0">
                        <a:latin typeface="Times New Roman" pitchFamily="18" charset="0"/>
                        <a:cs typeface="Times New Roman" pitchFamily="18" charset="0"/>
                      </a:endParaRPr>
                    </a:p>
                  </a:txBody>
                  <a:tcPr/>
                </a:tc>
                <a:tc>
                  <a:txBody>
                    <a:bodyPr/>
                    <a:lstStyle/>
                    <a:p>
                      <a:pPr algn="ctr"/>
                      <a:endParaRPr lang="ru-RU" dirty="0">
                        <a:latin typeface="Times New Roman" pitchFamily="18" charset="0"/>
                        <a:cs typeface="Times New Roman" pitchFamily="18" charset="0"/>
                      </a:endParaRPr>
                    </a:p>
                  </a:txBody>
                  <a:tcPr/>
                </a:tc>
              </a:tr>
              <a:tr h="1620179">
                <a:tc>
                  <a:txBody>
                    <a:bodyPr/>
                    <a:lstStyle/>
                    <a:p>
                      <a:r>
                        <a:rPr lang="ru-RU" dirty="0" smtClean="0">
                          <a:latin typeface="Times New Roman" pitchFamily="18" charset="0"/>
                          <a:cs typeface="Times New Roman" pitchFamily="18" charset="0"/>
                        </a:rPr>
                        <a:t>Рентген</a:t>
                      </a:r>
                    </a:p>
                    <a:p>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КТ</a:t>
                      </a:r>
                    </a:p>
                    <a:p>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Лаборатория</a:t>
                      </a:r>
                      <a:endParaRPr lang="ru-RU" dirty="0">
                        <a:latin typeface="Times New Roman" pitchFamily="18" charset="0"/>
                        <a:cs typeface="Times New Roman" pitchFamily="18" charset="0"/>
                      </a:endParaRPr>
                    </a:p>
                  </a:txBody>
                  <a:tcPr/>
                </a:tc>
                <a:tc>
                  <a:txBody>
                    <a:bodyPr/>
                    <a:lstStyle/>
                    <a:p>
                      <a:pPr algn="ctr"/>
                      <a:r>
                        <a:rPr lang="ru-RU" dirty="0" smtClean="0">
                          <a:latin typeface="Times New Roman" pitchFamily="18" charset="0"/>
                          <a:cs typeface="Times New Roman" pitchFamily="18" charset="0"/>
                        </a:rPr>
                        <a:t>327,9</a:t>
                      </a:r>
                    </a:p>
                    <a:p>
                      <a:pPr algn="ctr"/>
                      <a:endParaRPr lang="ru-RU" dirty="0" smtClean="0">
                        <a:latin typeface="Times New Roman" pitchFamily="18" charset="0"/>
                        <a:cs typeface="Times New Roman" pitchFamily="18" charset="0"/>
                      </a:endParaRPr>
                    </a:p>
                    <a:p>
                      <a:pPr algn="ctr"/>
                      <a:r>
                        <a:rPr lang="ru-RU" dirty="0" smtClean="0">
                          <a:latin typeface="Times New Roman" pitchFamily="18" charset="0"/>
                          <a:cs typeface="Times New Roman" pitchFamily="18" charset="0"/>
                        </a:rPr>
                        <a:t>4 683,2</a:t>
                      </a:r>
                    </a:p>
                    <a:p>
                      <a:pPr algn="ctr"/>
                      <a:endParaRPr lang="ru-RU" dirty="0" smtClean="0">
                        <a:latin typeface="Times New Roman" pitchFamily="18" charset="0"/>
                        <a:cs typeface="Times New Roman" pitchFamily="18" charset="0"/>
                      </a:endParaRPr>
                    </a:p>
                    <a:p>
                      <a:pPr algn="ctr"/>
                      <a:r>
                        <a:rPr lang="ru-RU" dirty="0" smtClean="0">
                          <a:latin typeface="Times New Roman" pitchFamily="18" charset="0"/>
                          <a:cs typeface="Times New Roman" pitchFamily="18" charset="0"/>
                        </a:rPr>
                        <a:t>88</a:t>
                      </a:r>
                      <a:r>
                        <a:rPr lang="ru-RU" baseline="0" dirty="0" smtClean="0">
                          <a:latin typeface="Times New Roman" pitchFamily="18" charset="0"/>
                          <a:cs typeface="Times New Roman" pitchFamily="18" charset="0"/>
                        </a:rPr>
                        <a:t> 034,9</a:t>
                      </a:r>
                      <a:endParaRPr lang="ru-RU" dirty="0" smtClean="0">
                        <a:latin typeface="Times New Roman" pitchFamily="18" charset="0"/>
                        <a:cs typeface="Times New Roman" pitchFamily="18" charset="0"/>
                      </a:endParaRPr>
                    </a:p>
                  </a:txBody>
                  <a:tcPr/>
                </a:tc>
                <a:tc>
                  <a:txBody>
                    <a:bodyPr/>
                    <a:lstStyle/>
                    <a:p>
                      <a:pPr algn="ctr"/>
                      <a:r>
                        <a:rPr lang="ru-RU" dirty="0" smtClean="0">
                          <a:latin typeface="Times New Roman" pitchFamily="18" charset="0"/>
                          <a:cs typeface="Times New Roman" pitchFamily="18" charset="0"/>
                        </a:rPr>
                        <a:t>2600,0</a:t>
                      </a:r>
                    </a:p>
                    <a:p>
                      <a:pPr algn="ctr"/>
                      <a:endParaRPr lang="ru-RU" dirty="0" smtClean="0">
                        <a:latin typeface="Times New Roman" pitchFamily="18" charset="0"/>
                        <a:cs typeface="Times New Roman" pitchFamily="18" charset="0"/>
                      </a:endParaRPr>
                    </a:p>
                    <a:p>
                      <a:pPr algn="ctr"/>
                      <a:r>
                        <a:rPr lang="ru-RU" dirty="0" smtClean="0">
                          <a:latin typeface="Times New Roman" pitchFamily="18" charset="0"/>
                          <a:cs typeface="Times New Roman" pitchFamily="18" charset="0"/>
                        </a:rPr>
                        <a:t>5420,8</a:t>
                      </a:r>
                    </a:p>
                    <a:p>
                      <a:pPr algn="ctr"/>
                      <a:endParaRPr lang="ru-RU" dirty="0" smtClean="0">
                        <a:latin typeface="Times New Roman" pitchFamily="18" charset="0"/>
                        <a:cs typeface="Times New Roman" pitchFamily="18" charset="0"/>
                      </a:endParaRPr>
                    </a:p>
                    <a:p>
                      <a:pPr algn="ctr"/>
                      <a:r>
                        <a:rPr lang="ru-RU" dirty="0" smtClean="0">
                          <a:latin typeface="Times New Roman" pitchFamily="18" charset="0"/>
                          <a:cs typeface="Times New Roman" pitchFamily="18" charset="0"/>
                        </a:rPr>
                        <a:t>730,0</a:t>
                      </a:r>
                    </a:p>
                  </a:txBody>
                  <a:tcPr/>
                </a:tc>
                <a:tc>
                  <a:txBody>
                    <a:bodyPr/>
                    <a:lstStyle/>
                    <a:p>
                      <a:pPr algn="ctr"/>
                      <a:endParaRPr lang="ru-RU" dirty="0" smtClean="0">
                        <a:latin typeface="Times New Roman" pitchFamily="18" charset="0"/>
                        <a:cs typeface="Times New Roman" pitchFamily="18" charset="0"/>
                      </a:endParaRPr>
                    </a:p>
                    <a:p>
                      <a:pPr algn="ctr"/>
                      <a:endParaRPr lang="ru-RU" dirty="0" smtClean="0">
                        <a:latin typeface="Times New Roman" pitchFamily="18" charset="0"/>
                        <a:cs typeface="Times New Roman" pitchFamily="18" charset="0"/>
                      </a:endParaRPr>
                    </a:p>
                    <a:p>
                      <a:pPr algn="ctr"/>
                      <a:r>
                        <a:rPr lang="ru-RU" dirty="0" smtClean="0">
                          <a:latin typeface="Times New Roman" pitchFamily="18" charset="0"/>
                          <a:cs typeface="Times New Roman" pitchFamily="18" charset="0"/>
                        </a:rPr>
                        <a:t>3</a:t>
                      </a:r>
                      <a:r>
                        <a:rPr lang="ru-RU" baseline="0" dirty="0" smtClean="0">
                          <a:latin typeface="Times New Roman" pitchFamily="18" charset="0"/>
                          <a:cs typeface="Times New Roman" pitchFamily="18" charset="0"/>
                        </a:rPr>
                        <a:t> 490,3</a:t>
                      </a:r>
                      <a:endParaRPr lang="ru-RU" dirty="0" smtClean="0">
                        <a:latin typeface="Times New Roman" pitchFamily="18" charset="0"/>
                        <a:cs typeface="Times New Roman" pitchFamily="18" charset="0"/>
                      </a:endParaRPr>
                    </a:p>
                  </a:txBody>
                  <a:tcPr/>
                </a:tc>
                <a:tc>
                  <a:txBody>
                    <a:bodyPr/>
                    <a:lstStyle/>
                    <a:p>
                      <a:pPr algn="ctr"/>
                      <a:r>
                        <a:rPr lang="kk-KZ" dirty="0" smtClean="0">
                          <a:latin typeface="Times New Roman" pitchFamily="18" charset="0"/>
                          <a:cs typeface="Times New Roman" pitchFamily="18" charset="0"/>
                        </a:rPr>
                        <a:t>164,276</a:t>
                      </a:r>
                    </a:p>
                    <a:p>
                      <a:pPr algn="ctr"/>
                      <a:endParaRPr lang="kk-KZ" dirty="0" smtClean="0">
                        <a:latin typeface="Times New Roman" pitchFamily="18" charset="0"/>
                        <a:cs typeface="Times New Roman" pitchFamily="18" charset="0"/>
                      </a:endParaRPr>
                    </a:p>
                    <a:p>
                      <a:pPr algn="ctr"/>
                      <a:r>
                        <a:rPr lang="kk-KZ" dirty="0" smtClean="0">
                          <a:latin typeface="Times New Roman" pitchFamily="18" charset="0"/>
                          <a:cs typeface="Times New Roman" pitchFamily="18" charset="0"/>
                        </a:rPr>
                        <a:t>23 613,9</a:t>
                      </a:r>
                      <a:endParaRPr lang="ru-RU" dirty="0" smtClean="0">
                        <a:latin typeface="Times New Roman" pitchFamily="18" charset="0"/>
                        <a:cs typeface="Times New Roman" pitchFamily="18" charset="0"/>
                      </a:endParaRPr>
                    </a:p>
                  </a:txBody>
                  <a:tcPr/>
                </a:tc>
                <a:tc>
                  <a:txBody>
                    <a:bodyPr/>
                    <a:lstStyle/>
                    <a:p>
                      <a:pPr algn="ctr"/>
                      <a:endParaRPr lang="kk-KZ" dirty="0" smtClean="0">
                        <a:latin typeface="Times New Roman" pitchFamily="18" charset="0"/>
                        <a:cs typeface="Times New Roman" pitchFamily="18" charset="0"/>
                      </a:endParaRPr>
                    </a:p>
                    <a:p>
                      <a:pPr algn="ctr"/>
                      <a:endParaRPr lang="kk-KZ" dirty="0" smtClean="0">
                        <a:latin typeface="Times New Roman" pitchFamily="18" charset="0"/>
                        <a:cs typeface="Times New Roman" pitchFamily="18" charset="0"/>
                      </a:endParaRPr>
                    </a:p>
                    <a:p>
                      <a:pPr algn="ctr"/>
                      <a:r>
                        <a:rPr lang="kk-KZ" dirty="0" smtClean="0">
                          <a:latin typeface="Times New Roman" pitchFamily="18" charset="0"/>
                          <a:cs typeface="Times New Roman" pitchFamily="18" charset="0"/>
                        </a:rPr>
                        <a:t>991,633</a:t>
                      </a:r>
                      <a:endParaRPr lang="ru-RU" dirty="0" smtClean="0">
                        <a:latin typeface="Times New Roman" pitchFamily="18" charset="0"/>
                        <a:cs typeface="Times New Roman" pitchFamily="18" charset="0"/>
                      </a:endParaRPr>
                    </a:p>
                  </a:txBody>
                  <a:tcPr/>
                </a:tc>
              </a:tr>
              <a:tr h="648073">
                <a:tc>
                  <a:txBody>
                    <a:bodyPr/>
                    <a:lstStyle/>
                    <a:p>
                      <a:r>
                        <a:rPr lang="kk-KZ" dirty="0" smtClean="0"/>
                        <a:t>БАРЛЫҒЫ</a:t>
                      </a:r>
                      <a:endParaRPr lang="ru-RU" b="0" dirty="0">
                        <a:latin typeface="Times New Roman" pitchFamily="18" charset="0"/>
                        <a:cs typeface="Times New Roman" pitchFamily="18" charset="0"/>
                      </a:endParaRPr>
                    </a:p>
                  </a:txBody>
                  <a:tcPr/>
                </a:tc>
                <a:tc>
                  <a:txBody>
                    <a:bodyPr/>
                    <a:lstStyle/>
                    <a:p>
                      <a:pPr algn="ctr"/>
                      <a:r>
                        <a:rPr lang="ru-RU" b="1" dirty="0" smtClean="0">
                          <a:latin typeface="Times New Roman" pitchFamily="18" charset="0"/>
                          <a:cs typeface="Times New Roman" pitchFamily="18" charset="0"/>
                        </a:rPr>
                        <a:t>93</a:t>
                      </a:r>
                      <a:r>
                        <a:rPr lang="ru-RU" b="1" baseline="0" dirty="0" smtClean="0">
                          <a:latin typeface="Times New Roman" pitchFamily="18" charset="0"/>
                          <a:cs typeface="Times New Roman" pitchFamily="18" charset="0"/>
                        </a:rPr>
                        <a:t> 600,0</a:t>
                      </a:r>
                      <a:endParaRPr lang="ru-RU" b="1" dirty="0">
                        <a:latin typeface="Times New Roman" pitchFamily="18" charset="0"/>
                        <a:cs typeface="Times New Roman" pitchFamily="18" charset="0"/>
                      </a:endParaRPr>
                    </a:p>
                  </a:txBody>
                  <a:tcPr/>
                </a:tc>
                <a:tc>
                  <a:txBody>
                    <a:bodyPr/>
                    <a:lstStyle/>
                    <a:p>
                      <a:pPr algn="ctr"/>
                      <a:r>
                        <a:rPr lang="ru-RU" b="1" dirty="0" smtClean="0">
                          <a:latin typeface="Times New Roman" pitchFamily="18" charset="0"/>
                          <a:cs typeface="Times New Roman" pitchFamily="18" charset="0"/>
                        </a:rPr>
                        <a:t>10</a:t>
                      </a:r>
                      <a:r>
                        <a:rPr lang="ru-RU" b="1" baseline="0" dirty="0" smtClean="0">
                          <a:latin typeface="Times New Roman" pitchFamily="18" charset="0"/>
                          <a:cs typeface="Times New Roman" pitchFamily="18" charset="0"/>
                        </a:rPr>
                        <a:t> 250, 844</a:t>
                      </a:r>
                      <a:endParaRPr lang="ru-RU" b="1" dirty="0">
                        <a:latin typeface="Times New Roman" pitchFamily="18" charset="0"/>
                        <a:cs typeface="Times New Roman" pitchFamily="18" charset="0"/>
                      </a:endParaRPr>
                    </a:p>
                  </a:txBody>
                  <a:tcPr/>
                </a:tc>
                <a:tc>
                  <a:txBody>
                    <a:bodyPr/>
                    <a:lstStyle/>
                    <a:p>
                      <a:pPr algn="ctr"/>
                      <a:r>
                        <a:rPr lang="ru-RU" b="1" dirty="0" smtClean="0">
                          <a:latin typeface="Times New Roman" pitchFamily="18" charset="0"/>
                          <a:cs typeface="Times New Roman" pitchFamily="18" charset="0"/>
                        </a:rPr>
                        <a:t>3</a:t>
                      </a:r>
                      <a:r>
                        <a:rPr lang="ru-RU" b="1" baseline="0" dirty="0" smtClean="0">
                          <a:latin typeface="Times New Roman" pitchFamily="18" charset="0"/>
                          <a:cs typeface="Times New Roman" pitchFamily="18" charset="0"/>
                        </a:rPr>
                        <a:t> 851,0</a:t>
                      </a:r>
                      <a:endParaRPr lang="ru-RU" b="1" dirty="0">
                        <a:latin typeface="Times New Roman" pitchFamily="18" charset="0"/>
                        <a:cs typeface="Times New Roman" pitchFamily="18" charset="0"/>
                      </a:endParaRPr>
                    </a:p>
                  </a:txBody>
                  <a:tcPr/>
                </a:tc>
                <a:tc>
                  <a:txBody>
                    <a:bodyPr/>
                    <a:lstStyle/>
                    <a:p>
                      <a:pPr algn="ctr"/>
                      <a:r>
                        <a:rPr lang="kk-KZ" b="1" dirty="0" smtClean="0">
                          <a:latin typeface="Times New Roman" pitchFamily="18" charset="0"/>
                          <a:cs typeface="Times New Roman" pitchFamily="18" charset="0"/>
                        </a:rPr>
                        <a:t>24 084,39</a:t>
                      </a:r>
                      <a:endParaRPr lang="ru-RU" b="1" dirty="0">
                        <a:latin typeface="Times New Roman" pitchFamily="18" charset="0"/>
                        <a:cs typeface="Times New Roman" pitchFamily="18" charset="0"/>
                      </a:endParaRPr>
                    </a:p>
                  </a:txBody>
                  <a:tcPr/>
                </a:tc>
                <a:tc>
                  <a:txBody>
                    <a:bodyPr/>
                    <a:lstStyle/>
                    <a:p>
                      <a:pPr algn="ctr"/>
                      <a:r>
                        <a:rPr lang="kk-KZ" b="1" dirty="0" smtClean="0">
                          <a:latin typeface="Times New Roman" pitchFamily="18" charset="0"/>
                          <a:cs typeface="Times New Roman" pitchFamily="18" charset="0"/>
                        </a:rPr>
                        <a:t>991,633</a:t>
                      </a:r>
                      <a:endParaRPr lang="ru-RU" b="1" dirty="0">
                        <a:latin typeface="Times New Roman" pitchFamily="18" charset="0"/>
                        <a:cs typeface="Times New Roman" pitchFamily="18" charset="0"/>
                      </a:endParaRPr>
                    </a:p>
                  </a:txBody>
                  <a:tcPr/>
                </a:tc>
              </a:tr>
            </a:tbl>
          </a:graphicData>
        </a:graphic>
      </p:graphicFrame>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a:xfrm>
            <a:off x="755576" y="214313"/>
            <a:ext cx="8064895" cy="910431"/>
          </a:xfrm>
        </p:spPr>
        <p:txBody>
          <a:bodyPr>
            <a:normAutofit fontScale="90000"/>
          </a:bodyPr>
          <a:lstStyle/>
          <a:p>
            <a:pPr algn="ctr"/>
            <a:r>
              <a:rPr lang="kk-KZ" sz="3200" b="1" dirty="0" smtClean="0">
                <a:solidFill>
                  <a:srgbClr val="FF0000"/>
                </a:solidFill>
              </a:rPr>
              <a:t>Ақылы қызметтер туралы есеп (ш.есеп) </a:t>
            </a:r>
            <a:r>
              <a:rPr lang="ru-RU" sz="3200" b="1" dirty="0" smtClean="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	</a:t>
            </a:r>
            <a:r>
              <a:rPr lang="ru-RU"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endParaRPr lang="ru-RU"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457200" y="836713"/>
          <a:ext cx="8186766" cy="5574547"/>
        </p:xfrm>
        <a:graphic>
          <a:graphicData uri="http://schemas.openxmlformats.org/drawingml/2006/table">
            <a:tbl>
              <a:tblPr firstRow="1" bandRow="1">
                <a:tableStyleId>{8799B23B-EC83-4686-B30A-512413B5E67A}</a:tableStyleId>
              </a:tblPr>
              <a:tblGrid>
                <a:gridCol w="2201079"/>
                <a:gridCol w="1995229"/>
                <a:gridCol w="1934716"/>
                <a:gridCol w="2055742"/>
              </a:tblGrid>
              <a:tr h="1344512">
                <a:tc>
                  <a:txBody>
                    <a:bodyPr/>
                    <a:lstStyle/>
                    <a:p>
                      <a:r>
                        <a:rPr lang="kk-KZ" sz="1600" dirty="0" smtClean="0"/>
                        <a:t>Шығындардың ерекшеліктерінің атауы</a:t>
                      </a:r>
                      <a:endParaRPr lang="ru-RU" sz="1600" dirty="0">
                        <a:solidFill>
                          <a:schemeClr val="tx1"/>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dirty="0" smtClean="0">
                          <a:solidFill>
                            <a:schemeClr val="tx1"/>
                          </a:solidFill>
                          <a:latin typeface="Times New Roman" pitchFamily="18" charset="0"/>
                          <a:cs typeface="Times New Roman" pitchFamily="18" charset="0"/>
                        </a:rPr>
                        <a:t> </a:t>
                      </a:r>
                      <a:r>
                        <a:rPr lang="ru-RU" sz="1600" baseline="0" dirty="0" smtClean="0">
                          <a:solidFill>
                            <a:schemeClr val="tx1"/>
                          </a:solidFill>
                          <a:latin typeface="Times New Roman" pitchFamily="18" charset="0"/>
                          <a:cs typeface="Times New Roman" pitchFamily="18" charset="0"/>
                        </a:rPr>
                        <a:t>2020 </a:t>
                      </a:r>
                      <a:r>
                        <a:rPr lang="ru-RU" sz="1600" baseline="0" dirty="0" err="1" smtClean="0">
                          <a:solidFill>
                            <a:schemeClr val="tx1"/>
                          </a:solidFill>
                          <a:latin typeface="Times New Roman" pitchFamily="18" charset="0"/>
                          <a:cs typeface="Times New Roman" pitchFamily="18" charset="0"/>
                        </a:rPr>
                        <a:t>жыл</a:t>
                      </a:r>
                      <a:endParaRPr lang="ru-RU" sz="1600" dirty="0" smtClean="0">
                        <a:solidFill>
                          <a:schemeClr val="tx1"/>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dirty="0" smtClean="0">
                          <a:solidFill>
                            <a:schemeClr val="tx1"/>
                          </a:solidFill>
                          <a:latin typeface="Times New Roman" pitchFamily="18" charset="0"/>
                          <a:cs typeface="Times New Roman" pitchFamily="18" charset="0"/>
                        </a:rPr>
                        <a:t> </a:t>
                      </a:r>
                      <a:r>
                        <a:rPr lang="ru-RU" sz="1600" baseline="0" dirty="0" smtClean="0">
                          <a:solidFill>
                            <a:schemeClr val="tx1"/>
                          </a:solidFill>
                          <a:latin typeface="Times New Roman" pitchFamily="18" charset="0"/>
                          <a:cs typeface="Times New Roman" pitchFamily="18" charset="0"/>
                        </a:rPr>
                        <a:t>2021 </a:t>
                      </a:r>
                      <a:r>
                        <a:rPr lang="ru-RU" sz="1600" baseline="0" dirty="0" err="1" smtClean="0">
                          <a:solidFill>
                            <a:schemeClr val="tx1"/>
                          </a:solidFill>
                          <a:latin typeface="Times New Roman" pitchFamily="18" charset="0"/>
                          <a:cs typeface="Times New Roman" pitchFamily="18" charset="0"/>
                        </a:rPr>
                        <a:t>жыл</a:t>
                      </a:r>
                      <a:endParaRPr lang="ru-RU" sz="1600" dirty="0" smtClean="0">
                        <a:solidFill>
                          <a:schemeClr val="tx1"/>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dirty="0" smtClean="0">
                          <a:solidFill>
                            <a:schemeClr val="tx1"/>
                          </a:solidFill>
                          <a:latin typeface="Times New Roman" pitchFamily="18" charset="0"/>
                          <a:cs typeface="Times New Roman" pitchFamily="18" charset="0"/>
                        </a:rPr>
                        <a:t> </a:t>
                      </a:r>
                      <a:r>
                        <a:rPr lang="ru-RU" sz="1600" baseline="0" dirty="0" smtClean="0">
                          <a:solidFill>
                            <a:schemeClr val="tx1"/>
                          </a:solidFill>
                          <a:latin typeface="Times New Roman" pitchFamily="18" charset="0"/>
                          <a:cs typeface="Times New Roman" pitchFamily="18" charset="0"/>
                        </a:rPr>
                        <a:t>2022 </a:t>
                      </a:r>
                      <a:r>
                        <a:rPr lang="ru-RU" sz="1600" baseline="0" dirty="0" err="1" smtClean="0">
                          <a:solidFill>
                            <a:schemeClr val="tx1"/>
                          </a:solidFill>
                          <a:latin typeface="Times New Roman" pitchFamily="18" charset="0"/>
                          <a:cs typeface="Times New Roman" pitchFamily="18" charset="0"/>
                        </a:rPr>
                        <a:t>жыл</a:t>
                      </a:r>
                      <a:endParaRPr lang="ru-RU" sz="1600" dirty="0" smtClean="0">
                        <a:solidFill>
                          <a:schemeClr val="tx1"/>
                        </a:solidFill>
                        <a:latin typeface="Times New Roman" pitchFamily="18" charset="0"/>
                        <a:cs typeface="Times New Roman" pitchFamily="18" charset="0"/>
                      </a:endParaRPr>
                    </a:p>
                    <a:p>
                      <a:endParaRPr lang="ru-RU" sz="1600" dirty="0">
                        <a:solidFill>
                          <a:schemeClr val="tx1"/>
                        </a:solidFill>
                        <a:latin typeface="Times New Roman" pitchFamily="18" charset="0"/>
                        <a:cs typeface="Times New Roman" pitchFamily="18" charset="0"/>
                      </a:endParaRPr>
                    </a:p>
                  </a:txBody>
                  <a:tcPr/>
                </a:tc>
              </a:tr>
              <a:tr h="803027">
                <a:tc>
                  <a:txBody>
                    <a:bodyPr/>
                    <a:lstStyle/>
                    <a:p>
                      <a:r>
                        <a:rPr lang="kk-KZ" sz="1600" dirty="0" smtClean="0"/>
                        <a:t>Шаруашылық есеп жүргізу бойынша ақылы қызметтерден алынған кірістер</a:t>
                      </a:r>
                      <a:endParaRPr lang="ru-RU" sz="1600" dirty="0">
                        <a:solidFill>
                          <a:schemeClr val="tx1"/>
                        </a:solidFill>
                        <a:latin typeface="Times New Roman" pitchFamily="18" charset="0"/>
                        <a:cs typeface="Times New Roman" pitchFamily="18" charset="0"/>
                      </a:endParaRPr>
                    </a:p>
                  </a:txBody>
                  <a:tcPr/>
                </a:tc>
                <a:tc>
                  <a:txBody>
                    <a:bodyPr/>
                    <a:lstStyle/>
                    <a:p>
                      <a:pPr marL="0" algn="ctr" rtl="0" eaLnBrk="1" fontAlgn="ctr" latinLnBrk="0" hangingPunct="1"/>
                      <a:r>
                        <a:rPr kumimoji="0" lang="ru-RU" sz="1600" b="1" kern="1200" dirty="0" smtClean="0">
                          <a:solidFill>
                            <a:schemeClr val="tx1"/>
                          </a:solidFill>
                          <a:latin typeface="Times New Roman" pitchFamily="18" charset="0"/>
                          <a:ea typeface="+mn-ea"/>
                          <a:cs typeface="Times New Roman" pitchFamily="18" charset="0"/>
                        </a:rPr>
                        <a:t>48605,735</a:t>
                      </a:r>
                    </a:p>
                  </a:txBody>
                  <a:tcPr marL="9525" marR="9525" marT="9525" marB="0" anchor="ctr"/>
                </a:tc>
                <a:tc>
                  <a:txBody>
                    <a:bodyPr/>
                    <a:lstStyle/>
                    <a:p>
                      <a:pPr marL="0" algn="ctr" rtl="0" eaLnBrk="1" fontAlgn="ctr" latinLnBrk="0" hangingPunct="1"/>
                      <a:r>
                        <a:rPr kumimoji="0" lang="ru-RU" sz="1600" b="1" kern="1200" dirty="0" smtClean="0">
                          <a:solidFill>
                            <a:schemeClr val="tx1"/>
                          </a:solidFill>
                          <a:latin typeface="Times New Roman" pitchFamily="18" charset="0"/>
                          <a:ea typeface="+mn-ea"/>
                          <a:cs typeface="Times New Roman" pitchFamily="18" charset="0"/>
                        </a:rPr>
                        <a:t>38 122,4</a:t>
                      </a:r>
                    </a:p>
                  </a:txBody>
                  <a:tcPr marL="9525" marR="9525" marT="9525" marB="0" anchor="ctr"/>
                </a:tc>
                <a:tc>
                  <a:txBody>
                    <a:bodyPr/>
                    <a:lstStyle/>
                    <a:p>
                      <a:pPr marL="0" algn="ctr" rtl="0" eaLnBrk="1" fontAlgn="ctr" latinLnBrk="0" hangingPunct="1"/>
                      <a:r>
                        <a:rPr kumimoji="0" lang="kk-KZ" sz="1600" b="1" kern="1200" dirty="0" smtClean="0">
                          <a:solidFill>
                            <a:schemeClr val="tx1"/>
                          </a:solidFill>
                          <a:latin typeface="Times New Roman" pitchFamily="18" charset="0"/>
                          <a:ea typeface="+mn-ea"/>
                          <a:cs typeface="Times New Roman" pitchFamily="18" charset="0"/>
                        </a:rPr>
                        <a:t>40 000,0</a:t>
                      </a:r>
                      <a:endParaRPr kumimoji="0" lang="ru-RU" sz="1600" b="1" kern="1200" dirty="0" smtClean="0">
                        <a:solidFill>
                          <a:schemeClr val="tx1"/>
                        </a:solidFill>
                        <a:latin typeface="Times New Roman" pitchFamily="18" charset="0"/>
                        <a:ea typeface="+mn-ea"/>
                        <a:cs typeface="Times New Roman" pitchFamily="18" charset="0"/>
                      </a:endParaRPr>
                    </a:p>
                  </a:txBody>
                  <a:tcPr marL="9525" marR="9525" marT="9525" marB="0" anchor="ctr"/>
                </a:tc>
              </a:tr>
              <a:tr h="966793">
                <a:tc>
                  <a:txBody>
                    <a:bodyPr/>
                    <a:lstStyle/>
                    <a:p>
                      <a:r>
                        <a:rPr lang="kk-KZ" sz="1600" dirty="0" smtClean="0"/>
                        <a:t>Жалақы және салықтар</a:t>
                      </a:r>
                      <a:endParaRPr lang="ru-RU" sz="1600" dirty="0">
                        <a:solidFill>
                          <a:schemeClr val="tx1"/>
                        </a:solidFill>
                        <a:latin typeface="Times New Roman" pitchFamily="18" charset="0"/>
                        <a:cs typeface="Times New Roman" pitchFamily="18" charset="0"/>
                      </a:endParaRPr>
                    </a:p>
                  </a:txBody>
                  <a:tcPr/>
                </a:tc>
                <a:tc>
                  <a:txBody>
                    <a:bodyPr/>
                    <a:lstStyle/>
                    <a:p>
                      <a:pPr algn="ctr"/>
                      <a:endParaRPr lang="ru-RU" sz="1600" dirty="0" smtClean="0">
                        <a:latin typeface="Times New Roman" pitchFamily="18" charset="0"/>
                        <a:cs typeface="Times New Roman" pitchFamily="18" charset="0"/>
                      </a:endParaRPr>
                    </a:p>
                    <a:p>
                      <a:pPr algn="ctr"/>
                      <a:r>
                        <a:rPr lang="ru-RU" sz="1600" dirty="0" smtClean="0">
                          <a:latin typeface="Times New Roman" pitchFamily="18" charset="0"/>
                          <a:cs typeface="Times New Roman" pitchFamily="18" charset="0"/>
                        </a:rPr>
                        <a:t>24</a:t>
                      </a:r>
                      <a:r>
                        <a:rPr lang="ru-RU" sz="1600" baseline="0" dirty="0" smtClean="0">
                          <a:latin typeface="Times New Roman" pitchFamily="18" charset="0"/>
                          <a:cs typeface="Times New Roman" pitchFamily="18" charset="0"/>
                        </a:rPr>
                        <a:t> 158,5</a:t>
                      </a:r>
                      <a:endParaRPr lang="ru-RU" sz="1600" dirty="0">
                        <a:latin typeface="Times New Roman" pitchFamily="18" charset="0"/>
                        <a:cs typeface="Times New Roman" pitchFamily="18" charset="0"/>
                      </a:endParaRPr>
                    </a:p>
                  </a:txBody>
                  <a:tcPr/>
                </a:tc>
                <a:tc>
                  <a:txBody>
                    <a:bodyPr/>
                    <a:lstStyle/>
                    <a:p>
                      <a:pPr algn="ctr"/>
                      <a:endParaRPr lang="ru-RU" sz="1600" dirty="0" smtClean="0">
                        <a:latin typeface="Times New Roman" pitchFamily="18" charset="0"/>
                        <a:cs typeface="Times New Roman" pitchFamily="18" charset="0"/>
                      </a:endParaRPr>
                    </a:p>
                    <a:p>
                      <a:pPr algn="ctr"/>
                      <a:r>
                        <a:rPr lang="ru-RU" sz="1600" dirty="0" smtClean="0">
                          <a:latin typeface="Times New Roman" pitchFamily="18" charset="0"/>
                          <a:cs typeface="Times New Roman" pitchFamily="18" charset="0"/>
                        </a:rPr>
                        <a:t>15 085,5</a:t>
                      </a:r>
                      <a:endParaRPr lang="ru-RU" sz="1600"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kk-KZ" sz="1600" kern="1200" dirty="0" smtClean="0">
                        <a:solidFill>
                          <a:schemeClr val="tx1"/>
                        </a:solidFill>
                        <a:latin typeface="Times New Roman" pitchFamily="18" charset="0"/>
                        <a:ea typeface="+mn-ea"/>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kk-KZ" sz="1600" kern="1200" dirty="0" smtClean="0">
                          <a:solidFill>
                            <a:schemeClr val="tx1"/>
                          </a:solidFill>
                          <a:latin typeface="Times New Roman" pitchFamily="18" charset="0"/>
                          <a:ea typeface="+mn-ea"/>
                          <a:cs typeface="Times New Roman" pitchFamily="18" charset="0"/>
                        </a:rPr>
                        <a:t>17 620,0</a:t>
                      </a:r>
                      <a:endParaRPr kumimoji="0" lang="ru-RU" sz="1600" kern="1200" dirty="0" smtClean="0">
                        <a:solidFill>
                          <a:schemeClr val="tx1"/>
                        </a:solidFill>
                        <a:latin typeface="Times New Roman" pitchFamily="18" charset="0"/>
                        <a:ea typeface="+mn-ea"/>
                        <a:cs typeface="Times New Roman" pitchFamily="18" charset="0"/>
                      </a:endParaRPr>
                    </a:p>
                    <a:p>
                      <a:pPr algn="ctr"/>
                      <a:endParaRPr lang="ru-RU" sz="1600" dirty="0">
                        <a:latin typeface="Times New Roman" pitchFamily="18" charset="0"/>
                        <a:cs typeface="Times New Roman" pitchFamily="18" charset="0"/>
                      </a:endParaRPr>
                    </a:p>
                  </a:txBody>
                  <a:tcPr/>
                </a:tc>
              </a:tr>
              <a:tr h="1265432">
                <a:tc>
                  <a:txBody>
                    <a:bodyPr/>
                    <a:lstStyle/>
                    <a:p>
                      <a:r>
                        <a:rPr lang="kk-KZ" sz="1600" dirty="0" smtClean="0"/>
                        <a:t>Дәрілік заттарды және басқа тауарларды, жанар-жағармай материалдарын сатып алу</a:t>
                      </a:r>
                      <a:endParaRPr lang="ru-RU" sz="1600" dirty="0">
                        <a:solidFill>
                          <a:schemeClr val="tx1"/>
                        </a:solidFill>
                        <a:latin typeface="Times New Roman" pitchFamily="18" charset="0"/>
                        <a:cs typeface="Times New Roman" pitchFamily="18" charset="0"/>
                      </a:endParaRPr>
                    </a:p>
                  </a:txBody>
                  <a:tcPr/>
                </a:tc>
                <a:tc>
                  <a:txBody>
                    <a:bodyPr/>
                    <a:lstStyle/>
                    <a:p>
                      <a:pPr algn="ctr"/>
                      <a:endParaRPr lang="ru-RU" sz="1600" dirty="0" smtClean="0">
                        <a:latin typeface="Times New Roman" pitchFamily="18" charset="0"/>
                        <a:cs typeface="Times New Roman" pitchFamily="18" charset="0"/>
                      </a:endParaRPr>
                    </a:p>
                    <a:p>
                      <a:pPr algn="ctr"/>
                      <a:r>
                        <a:rPr lang="ru-RU" sz="1600" dirty="0" smtClean="0">
                          <a:latin typeface="Times New Roman" pitchFamily="18" charset="0"/>
                          <a:cs typeface="Times New Roman" pitchFamily="18" charset="0"/>
                        </a:rPr>
                        <a:t>11</a:t>
                      </a:r>
                      <a:r>
                        <a:rPr lang="ru-RU" sz="1600" baseline="0" dirty="0" smtClean="0">
                          <a:latin typeface="Times New Roman" pitchFamily="18" charset="0"/>
                          <a:cs typeface="Times New Roman" pitchFamily="18" charset="0"/>
                        </a:rPr>
                        <a:t> 982,0</a:t>
                      </a:r>
                      <a:endParaRPr lang="ru-RU" sz="1600" dirty="0">
                        <a:latin typeface="Times New Roman" pitchFamily="18" charset="0"/>
                        <a:cs typeface="Times New Roman" pitchFamily="18" charset="0"/>
                      </a:endParaRPr>
                    </a:p>
                  </a:txBody>
                  <a:tcPr/>
                </a:tc>
                <a:tc>
                  <a:txBody>
                    <a:bodyPr/>
                    <a:lstStyle/>
                    <a:p>
                      <a:pPr algn="ctr"/>
                      <a:endParaRPr lang="ru-RU" sz="1600" dirty="0">
                        <a:latin typeface="Times New Roman" pitchFamily="18" charset="0"/>
                        <a:cs typeface="Times New Roman" pitchFamily="18" charset="0"/>
                      </a:endParaRPr>
                    </a:p>
                  </a:txBody>
                  <a:tcPr/>
                </a:tc>
                <a:tc>
                  <a:txBody>
                    <a:bodyPr/>
                    <a:lstStyle/>
                    <a:p>
                      <a:pPr algn="ctr"/>
                      <a:r>
                        <a:rPr lang="kk-KZ" sz="1600" dirty="0" smtClean="0">
                          <a:latin typeface="Times New Roman" pitchFamily="18" charset="0"/>
                          <a:cs typeface="Times New Roman" pitchFamily="18" charset="0"/>
                        </a:rPr>
                        <a:t> </a:t>
                      </a:r>
                    </a:p>
                    <a:p>
                      <a:pPr algn="ctr"/>
                      <a:r>
                        <a:rPr lang="kk-KZ" sz="1600" dirty="0" smtClean="0">
                          <a:latin typeface="Times New Roman" pitchFamily="18" charset="0"/>
                          <a:cs typeface="Times New Roman" pitchFamily="18" charset="0"/>
                        </a:rPr>
                        <a:t>4 185,0</a:t>
                      </a:r>
                      <a:endParaRPr lang="ru-RU" sz="1600" dirty="0">
                        <a:latin typeface="Times New Roman" pitchFamily="18" charset="0"/>
                        <a:cs typeface="Times New Roman" pitchFamily="18" charset="0"/>
                      </a:endParaRPr>
                    </a:p>
                  </a:txBody>
                  <a:tcPr/>
                </a:tc>
              </a:tr>
              <a:tr h="885802">
                <a:tc>
                  <a:txBody>
                    <a:bodyPr/>
                    <a:lstStyle/>
                    <a:p>
                      <a:r>
                        <a:rPr lang="kk-KZ" sz="1600" dirty="0" smtClean="0"/>
                        <a:t>Коммуналдық қызметтер және басқа сатып алулар</a:t>
                      </a:r>
                      <a:endParaRPr lang="ru-RU" sz="1600" dirty="0">
                        <a:solidFill>
                          <a:schemeClr val="tx1"/>
                        </a:solidFill>
                        <a:latin typeface="Times New Roman" pitchFamily="18" charset="0"/>
                        <a:cs typeface="Times New Roman" pitchFamily="18" charset="0"/>
                      </a:endParaRPr>
                    </a:p>
                  </a:txBody>
                  <a:tcPr/>
                </a:tc>
                <a:tc>
                  <a:txBody>
                    <a:bodyPr/>
                    <a:lstStyle/>
                    <a:p>
                      <a:pPr algn="ctr"/>
                      <a:r>
                        <a:rPr lang="ru-RU" sz="1600" dirty="0" smtClean="0">
                          <a:latin typeface="Times New Roman" pitchFamily="18" charset="0"/>
                          <a:cs typeface="Times New Roman" pitchFamily="18" charset="0"/>
                        </a:rPr>
                        <a:t>12 465,2</a:t>
                      </a:r>
                      <a:endParaRPr lang="ru-RU" sz="1600" dirty="0">
                        <a:latin typeface="Times New Roman" pitchFamily="18" charset="0"/>
                        <a:cs typeface="Times New Roman" pitchFamily="18" charset="0"/>
                      </a:endParaRPr>
                    </a:p>
                  </a:txBody>
                  <a:tcPr/>
                </a:tc>
                <a:tc>
                  <a:txBody>
                    <a:bodyPr/>
                    <a:lstStyle/>
                    <a:p>
                      <a:pPr algn="ctr"/>
                      <a:r>
                        <a:rPr lang="ru-RU" sz="1600" dirty="0" smtClean="0">
                          <a:latin typeface="Times New Roman" pitchFamily="18" charset="0"/>
                          <a:cs typeface="Times New Roman" pitchFamily="18" charset="0"/>
                        </a:rPr>
                        <a:t>23</a:t>
                      </a:r>
                      <a:r>
                        <a:rPr lang="ru-RU" sz="1600" baseline="0" dirty="0" smtClean="0">
                          <a:latin typeface="Times New Roman" pitchFamily="18" charset="0"/>
                          <a:cs typeface="Times New Roman" pitchFamily="18" charset="0"/>
                        </a:rPr>
                        <a:t> 036,9</a:t>
                      </a:r>
                      <a:endParaRPr lang="ru-RU" sz="1600" dirty="0">
                        <a:latin typeface="Times New Roman" pitchFamily="18" charset="0"/>
                        <a:cs typeface="Times New Roman" pitchFamily="18" charset="0"/>
                      </a:endParaRPr>
                    </a:p>
                  </a:txBody>
                  <a:tcPr/>
                </a:tc>
                <a:tc>
                  <a:txBody>
                    <a:bodyPr/>
                    <a:lstStyle/>
                    <a:p>
                      <a:pPr algn="ctr"/>
                      <a:r>
                        <a:rPr lang="kk-KZ" sz="1600" dirty="0" smtClean="0">
                          <a:latin typeface="Times New Roman" pitchFamily="18" charset="0"/>
                          <a:cs typeface="Times New Roman" pitchFamily="18" charset="0"/>
                        </a:rPr>
                        <a:t>18 194</a:t>
                      </a:r>
                      <a:endParaRPr lang="ru-RU" sz="1600" dirty="0">
                        <a:latin typeface="Times New Roman" pitchFamily="18" charset="0"/>
                        <a:cs typeface="Times New Roman" pitchFamily="18" charset="0"/>
                      </a:endParaRPr>
                    </a:p>
                  </a:txBody>
                  <a:tcPr/>
                </a:tc>
              </a:tr>
            </a:tbl>
          </a:graphicData>
        </a:graphic>
      </p:graphicFrame>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57166"/>
            <a:ext cx="8964488" cy="642942"/>
          </a:xfrm>
        </p:spPr>
        <p:txBody>
          <a:bodyPr>
            <a:noAutofit/>
          </a:bodyPr>
          <a:lstStyle/>
          <a:p>
            <a:pPr algn="ctr"/>
            <a:r>
              <a:rPr lang="kk-KZ" sz="3200" b="1" dirty="0" smtClean="0">
                <a:solidFill>
                  <a:srgbClr val="C00000"/>
                </a:solidFill>
              </a:rPr>
              <a:t>Негізгі медициналық-экономикалық көрсеткіштер</a:t>
            </a:r>
            <a:endParaRPr lang="ru-RU" sz="3200" b="1" dirty="0">
              <a:ln w="10541" cmpd="sng">
                <a:solidFill>
                  <a:schemeClr val="accent1">
                    <a:shade val="88000"/>
                    <a:satMod val="110000"/>
                  </a:schemeClr>
                </a:solidFill>
                <a:prstDash val="solid"/>
              </a:ln>
              <a:solidFill>
                <a:srgbClr val="C00000"/>
              </a:solidFill>
              <a:latin typeface="Times New Roman" pitchFamily="18" charset="0"/>
              <a:cs typeface="Times New Roman" pitchFamily="18" charset="0"/>
            </a:endParaRPr>
          </a:p>
        </p:txBody>
      </p:sp>
      <p:graphicFrame>
        <p:nvGraphicFramePr>
          <p:cNvPr id="4" name="Объект 3"/>
          <p:cNvGraphicFramePr>
            <a:graphicFrameLocks noGrp="1"/>
          </p:cNvGraphicFramePr>
          <p:nvPr>
            <p:ph idx="1"/>
            <p:extLst>
              <p:ext uri="{D42A27DB-BD31-4B8C-83A1-F6EECF244321}">
                <p14:modId xmlns="" xmlns:p14="http://schemas.microsoft.com/office/powerpoint/2010/main" val="128358481"/>
              </p:ext>
            </p:extLst>
          </p:nvPr>
        </p:nvGraphicFramePr>
        <p:xfrm>
          <a:off x="83126" y="1052736"/>
          <a:ext cx="8666814" cy="5477118"/>
        </p:xfrm>
        <a:graphic>
          <a:graphicData uri="http://schemas.openxmlformats.org/drawingml/2006/table">
            <a:tbl>
              <a:tblPr firstRow="1" bandRow="1">
                <a:tableStyleId>{8799B23B-EC83-4686-B30A-512413B5E67A}</a:tableStyleId>
              </a:tblPr>
              <a:tblGrid>
                <a:gridCol w="3552770"/>
                <a:gridCol w="2507740"/>
                <a:gridCol w="2606304"/>
              </a:tblGrid>
              <a:tr h="11226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600" b="1" i="0" u="none" strike="noStrike" cap="none" normalizeH="0" baseline="0" dirty="0" smtClean="0">
                          <a:ln>
                            <a:noFill/>
                          </a:ln>
                          <a:solidFill>
                            <a:schemeClr val="tx1"/>
                          </a:solidFill>
                          <a:effectLst/>
                          <a:latin typeface="Times New Roman" pitchFamily="18" charset="0"/>
                          <a:cs typeface="Times New Roman" pitchFamily="18" charset="0"/>
                        </a:rPr>
                        <a:t>Атауы</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algn="ctr"/>
                      <a:r>
                        <a:rPr lang="ru-RU" sz="1600" dirty="0" smtClean="0">
                          <a:solidFill>
                            <a:schemeClr val="tx1"/>
                          </a:solidFill>
                          <a:latin typeface="Times New Roman" pitchFamily="18" charset="0"/>
                          <a:cs typeface="Times New Roman" pitchFamily="18" charset="0"/>
                        </a:rPr>
                        <a:t>20</a:t>
                      </a:r>
                      <a:r>
                        <a:rPr lang="en-US" sz="1600" dirty="0" smtClean="0">
                          <a:solidFill>
                            <a:schemeClr val="tx1"/>
                          </a:solidFill>
                          <a:latin typeface="Times New Roman" pitchFamily="18" charset="0"/>
                          <a:cs typeface="Times New Roman" pitchFamily="18" charset="0"/>
                        </a:rPr>
                        <a:t>21</a:t>
                      </a:r>
                      <a:r>
                        <a:rPr lang="kk-KZ" sz="1600" dirty="0" smtClean="0">
                          <a:solidFill>
                            <a:schemeClr val="tx1"/>
                          </a:solidFill>
                          <a:latin typeface="Times New Roman" pitchFamily="18" charset="0"/>
                          <a:cs typeface="Times New Roman" pitchFamily="18" charset="0"/>
                        </a:rPr>
                        <a:t> жыл</a:t>
                      </a:r>
                      <a:endParaRPr lang="ru-RU" sz="1600" b="1" dirty="0">
                        <a:solidFill>
                          <a:schemeClr val="tx1"/>
                        </a:solidFill>
                        <a:latin typeface="Times New Roman" pitchFamily="18" charset="0"/>
                        <a:cs typeface="Times New Roman" pitchFamily="18" charset="0"/>
                      </a:endParaRPr>
                    </a:p>
                  </a:txBody>
                  <a:tcPr anchor="ctr"/>
                </a:tc>
                <a:tc>
                  <a:txBody>
                    <a:bodyPr/>
                    <a:lstStyle/>
                    <a:p>
                      <a:pPr algn="ctr"/>
                      <a:endParaRPr lang="kk-KZ" sz="1600" dirty="0" smtClean="0">
                        <a:solidFill>
                          <a:schemeClr val="tx1"/>
                        </a:solidFill>
                        <a:latin typeface="Times New Roman" pitchFamily="18" charset="0"/>
                        <a:cs typeface="Times New Roman" pitchFamily="18" charset="0"/>
                      </a:endParaRPr>
                    </a:p>
                    <a:p>
                      <a:pPr algn="ctr"/>
                      <a:r>
                        <a:rPr lang="ru-RU" sz="1600" dirty="0" smtClean="0">
                          <a:solidFill>
                            <a:schemeClr val="tx1"/>
                          </a:solidFill>
                          <a:latin typeface="Times New Roman" pitchFamily="18" charset="0"/>
                          <a:cs typeface="Times New Roman" pitchFamily="18" charset="0"/>
                        </a:rPr>
                        <a:t>20</a:t>
                      </a:r>
                      <a:r>
                        <a:rPr lang="en-US" sz="1600" dirty="0" smtClean="0">
                          <a:solidFill>
                            <a:schemeClr val="tx1"/>
                          </a:solidFill>
                          <a:latin typeface="Times New Roman" pitchFamily="18" charset="0"/>
                          <a:cs typeface="Times New Roman" pitchFamily="18" charset="0"/>
                        </a:rPr>
                        <a:t>22</a:t>
                      </a:r>
                      <a:r>
                        <a:rPr lang="ru-RU" sz="1600" baseline="0" dirty="0" smtClean="0">
                          <a:solidFill>
                            <a:schemeClr val="tx1"/>
                          </a:solidFill>
                          <a:latin typeface="Times New Roman" pitchFamily="18" charset="0"/>
                          <a:cs typeface="Times New Roman" pitchFamily="18" charset="0"/>
                        </a:rPr>
                        <a:t> </a:t>
                      </a:r>
                      <a:r>
                        <a:rPr lang="ru-RU" sz="1600" baseline="0" dirty="0" err="1" smtClean="0">
                          <a:solidFill>
                            <a:schemeClr val="tx1"/>
                          </a:solidFill>
                          <a:latin typeface="Times New Roman" pitchFamily="18" charset="0"/>
                          <a:cs typeface="Times New Roman" pitchFamily="18" charset="0"/>
                        </a:rPr>
                        <a:t>жыл</a:t>
                      </a:r>
                      <a:endParaRPr lang="ru-RU" sz="1600" b="1" dirty="0" smtClean="0">
                        <a:solidFill>
                          <a:schemeClr val="tx1"/>
                        </a:solidFill>
                        <a:latin typeface="Times New Roman" pitchFamily="18" charset="0"/>
                        <a:cs typeface="Times New Roman" pitchFamily="18" charset="0"/>
                      </a:endParaRPr>
                    </a:p>
                    <a:p>
                      <a:pPr algn="ctr"/>
                      <a:endParaRPr lang="ru-RU" sz="1600" b="1" dirty="0">
                        <a:solidFill>
                          <a:schemeClr val="tx1"/>
                        </a:solidFill>
                        <a:latin typeface="Times New Roman" pitchFamily="18" charset="0"/>
                        <a:cs typeface="Times New Roman" pitchFamily="18" charset="0"/>
                      </a:endParaRPr>
                    </a:p>
                  </a:txBody>
                  <a:tcPr anchor="ctr"/>
                </a:tc>
              </a:tr>
              <a:tr h="86860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u="none" strike="noStrike" cap="none" normalizeH="0" baseline="0" dirty="0" err="1" smtClean="0">
                          <a:ln>
                            <a:noFill/>
                          </a:ln>
                          <a:solidFill>
                            <a:schemeClr val="tx1"/>
                          </a:solidFill>
                          <a:effectLst/>
                          <a:latin typeface="Times New Roman" pitchFamily="18" charset="0"/>
                          <a:cs typeface="Times New Roman" pitchFamily="18" charset="0"/>
                        </a:rPr>
                        <a:t>Емделіп</a:t>
                      </a:r>
                      <a:r>
                        <a:rPr kumimoji="0" lang="ru-RU" sz="160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600" u="none" strike="noStrike" cap="none" normalizeH="0" baseline="0" dirty="0" err="1" smtClean="0">
                          <a:ln>
                            <a:noFill/>
                          </a:ln>
                          <a:solidFill>
                            <a:schemeClr val="tx1"/>
                          </a:solidFill>
                          <a:effectLst/>
                          <a:latin typeface="Times New Roman" pitchFamily="18" charset="0"/>
                          <a:cs typeface="Times New Roman" pitchFamily="18" charset="0"/>
                        </a:rPr>
                        <a:t>шыққандар </a:t>
                      </a:r>
                      <a:r>
                        <a:rPr kumimoji="0" lang="ru-RU" sz="1600" u="none" strike="noStrike" cap="none" normalizeH="0" baseline="0" dirty="0" smtClean="0">
                          <a:ln>
                            <a:noFill/>
                          </a:ln>
                          <a:solidFill>
                            <a:schemeClr val="tx1"/>
                          </a:solidFill>
                          <a:effectLst/>
                          <a:latin typeface="Times New Roman" pitchFamily="18" charset="0"/>
                          <a:cs typeface="Times New Roman" pitchFamily="18" charset="0"/>
                        </a:rPr>
                        <a:t>саны</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solidFill>
                      <a:srgbClr val="FFFF00"/>
                    </a:solidFill>
                  </a:tcPr>
                </a:tc>
                <a:tc>
                  <a:txBody>
                    <a:bodyPr/>
                    <a:lstStyle/>
                    <a:p>
                      <a:pPr algn="ctr"/>
                      <a:r>
                        <a:rPr lang="en-US" sz="1600" b="0" dirty="0" smtClean="0">
                          <a:solidFill>
                            <a:schemeClr val="tx1"/>
                          </a:solidFill>
                          <a:latin typeface="Times New Roman" pitchFamily="18" charset="0"/>
                          <a:cs typeface="Times New Roman" pitchFamily="18" charset="0"/>
                        </a:rPr>
                        <a:t>3168</a:t>
                      </a:r>
                      <a:endParaRPr lang="ru-RU" sz="1600" b="0" dirty="0">
                        <a:solidFill>
                          <a:schemeClr val="tx1"/>
                        </a:solidFill>
                        <a:latin typeface="Times New Roman" pitchFamily="18" charset="0"/>
                        <a:cs typeface="Times New Roman" pitchFamily="18" charset="0"/>
                      </a:endParaRPr>
                    </a:p>
                  </a:txBody>
                  <a:tcPr anchor="ctr">
                    <a:solidFill>
                      <a:srgbClr val="FFFF00"/>
                    </a:solidFill>
                  </a:tcPr>
                </a:tc>
                <a:tc>
                  <a:txBody>
                    <a:bodyPr/>
                    <a:lstStyle/>
                    <a:p>
                      <a:pPr algn="ctr"/>
                      <a:r>
                        <a:rPr lang="en-US" sz="1400" b="0" dirty="0" smtClean="0">
                          <a:solidFill>
                            <a:schemeClr val="tx1"/>
                          </a:solidFill>
                          <a:latin typeface="Times New Roman" pitchFamily="18" charset="0"/>
                          <a:cs typeface="Times New Roman" pitchFamily="18" charset="0"/>
                        </a:rPr>
                        <a:t>3102</a:t>
                      </a:r>
                      <a:endParaRPr lang="ru-RU" sz="1400" b="0" dirty="0">
                        <a:solidFill>
                          <a:schemeClr val="tx1"/>
                        </a:solidFill>
                        <a:latin typeface="Times New Roman" pitchFamily="18" charset="0"/>
                        <a:cs typeface="Times New Roman" pitchFamily="18" charset="0"/>
                      </a:endParaRPr>
                    </a:p>
                  </a:txBody>
                  <a:tcPr anchor="ctr">
                    <a:solidFill>
                      <a:srgbClr val="FFFF00"/>
                    </a:solidFill>
                  </a:tcPr>
                </a:tc>
              </a:tr>
              <a:tr h="86860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k-KZ" sz="1600" b="0" i="0" u="none" strike="noStrike" cap="none" normalizeH="0" baseline="0" dirty="0" smtClean="0">
                          <a:ln>
                            <a:noFill/>
                          </a:ln>
                          <a:solidFill>
                            <a:schemeClr val="tx1"/>
                          </a:solidFill>
                          <a:effectLst/>
                          <a:latin typeface="Times New Roman" pitchFamily="18" charset="0"/>
                          <a:cs typeface="Times New Roman" pitchFamily="18" charset="0"/>
                        </a:rPr>
                        <a:t>Күндік төсек-орын орындалуы</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solidFill>
                      <a:srgbClr val="FFFF00"/>
                    </a:solidFill>
                  </a:tcPr>
                </a:tc>
                <a:tc>
                  <a:txBody>
                    <a:bodyPr/>
                    <a:lstStyle/>
                    <a:p>
                      <a:pPr algn="ctr"/>
                      <a:r>
                        <a:rPr lang="en-US" sz="1600" b="0" dirty="0" smtClean="0">
                          <a:solidFill>
                            <a:schemeClr val="tx1"/>
                          </a:solidFill>
                          <a:latin typeface="Times New Roman" pitchFamily="18" charset="0"/>
                          <a:cs typeface="Times New Roman" pitchFamily="18" charset="0"/>
                        </a:rPr>
                        <a:t>92.0</a:t>
                      </a:r>
                      <a:endParaRPr lang="ru-RU" sz="1600" b="0" dirty="0">
                        <a:solidFill>
                          <a:schemeClr val="tx1"/>
                        </a:solidFill>
                        <a:latin typeface="Times New Roman" pitchFamily="18" charset="0"/>
                        <a:cs typeface="Times New Roman" pitchFamily="18" charset="0"/>
                      </a:endParaRPr>
                    </a:p>
                  </a:txBody>
                  <a:tcPr anchor="ctr">
                    <a:solidFill>
                      <a:srgbClr val="FFFF00"/>
                    </a:solidFill>
                  </a:tcPr>
                </a:tc>
                <a:tc>
                  <a:txBody>
                    <a:bodyPr/>
                    <a:lstStyle/>
                    <a:p>
                      <a:pPr algn="ctr"/>
                      <a:r>
                        <a:rPr lang="en-US" sz="1600" b="0" dirty="0" smtClean="0">
                          <a:solidFill>
                            <a:schemeClr val="tx1"/>
                          </a:solidFill>
                          <a:latin typeface="Times New Roman" pitchFamily="18" charset="0"/>
                          <a:cs typeface="Times New Roman" pitchFamily="18" charset="0"/>
                        </a:rPr>
                        <a:t>94.4</a:t>
                      </a:r>
                      <a:endParaRPr lang="ru-RU" sz="1600" b="0" dirty="0">
                        <a:solidFill>
                          <a:schemeClr val="tx1"/>
                        </a:solidFill>
                        <a:latin typeface="Times New Roman" pitchFamily="18" charset="0"/>
                        <a:cs typeface="Times New Roman" pitchFamily="18" charset="0"/>
                      </a:endParaRPr>
                    </a:p>
                  </a:txBody>
                  <a:tcPr anchor="ctr">
                    <a:solidFill>
                      <a:srgbClr val="FFFF00"/>
                    </a:solidFill>
                  </a:tcPr>
                </a:tc>
              </a:tr>
              <a:tr h="503241">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60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kk-KZ" sz="1600" u="none" strike="noStrike" cap="none" normalizeH="0" baseline="0" dirty="0" smtClean="0">
                          <a:ln>
                            <a:noFill/>
                          </a:ln>
                          <a:solidFill>
                            <a:schemeClr val="tx1"/>
                          </a:solidFill>
                          <a:effectLst/>
                          <a:latin typeface="Times New Roman" pitchFamily="18" charset="0"/>
                          <a:cs typeface="Times New Roman" pitchFamily="18" charset="0"/>
                        </a:rPr>
                        <a:t>Төсек-орын айналымы</a:t>
                      </a:r>
                      <a:endParaRPr kumimoji="0" lang="ru-RU" sz="160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solidFill>
                      <a:srgbClr val="FFFF00"/>
                    </a:solidFill>
                  </a:tcPr>
                </a:tc>
                <a:tc>
                  <a:txBody>
                    <a:bodyPr/>
                    <a:lstStyle/>
                    <a:p>
                      <a:pPr algn="ctr"/>
                      <a:r>
                        <a:rPr lang="en-US" sz="1600" b="0" dirty="0" smtClean="0">
                          <a:solidFill>
                            <a:schemeClr val="tx1"/>
                          </a:solidFill>
                          <a:latin typeface="Times New Roman" pitchFamily="18" charset="0"/>
                          <a:cs typeface="Times New Roman" pitchFamily="18" charset="0"/>
                        </a:rPr>
                        <a:t>10.8</a:t>
                      </a:r>
                      <a:endParaRPr lang="ru-RU" sz="1600" b="0" dirty="0">
                        <a:solidFill>
                          <a:schemeClr val="tx1"/>
                        </a:solidFill>
                        <a:latin typeface="Times New Roman" pitchFamily="18" charset="0"/>
                        <a:cs typeface="Times New Roman" pitchFamily="18" charset="0"/>
                      </a:endParaRPr>
                    </a:p>
                  </a:txBody>
                  <a:tcPr anchor="ctr">
                    <a:solidFill>
                      <a:srgbClr val="FFFF00"/>
                    </a:solidFill>
                  </a:tcPr>
                </a:tc>
                <a:tc>
                  <a:txBody>
                    <a:bodyPr/>
                    <a:lstStyle/>
                    <a:p>
                      <a:pPr algn="ctr"/>
                      <a:r>
                        <a:rPr lang="en-US" sz="1600" b="0" dirty="0" smtClean="0">
                          <a:solidFill>
                            <a:schemeClr val="tx1"/>
                          </a:solidFill>
                          <a:latin typeface="Times New Roman" pitchFamily="18" charset="0"/>
                          <a:cs typeface="Times New Roman" pitchFamily="18" charset="0"/>
                        </a:rPr>
                        <a:t>10.6</a:t>
                      </a:r>
                      <a:endParaRPr lang="ru-RU" sz="1600" b="0" dirty="0">
                        <a:solidFill>
                          <a:schemeClr val="tx1"/>
                        </a:solidFill>
                        <a:latin typeface="Times New Roman" pitchFamily="18" charset="0"/>
                        <a:cs typeface="Times New Roman" pitchFamily="18" charset="0"/>
                      </a:endParaRPr>
                    </a:p>
                  </a:txBody>
                  <a:tcPr anchor="ctr">
                    <a:solidFill>
                      <a:srgbClr val="FFFF00"/>
                    </a:solidFill>
                  </a:tcPr>
                </a:tc>
              </a:tr>
              <a:tr h="92565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k-KZ" sz="1600" b="0" i="0" u="none" strike="noStrike" cap="none" normalizeH="0" baseline="0" dirty="0" smtClean="0">
                          <a:ln>
                            <a:noFill/>
                          </a:ln>
                          <a:solidFill>
                            <a:schemeClr val="tx1"/>
                          </a:solidFill>
                          <a:effectLst/>
                          <a:latin typeface="Times New Roman" pitchFamily="18" charset="0"/>
                          <a:cs typeface="Times New Roman" pitchFamily="18" charset="0"/>
                        </a:rPr>
                        <a:t>Орташа төсек-орын күні</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solidFill>
                      <a:srgbClr val="FFFF00"/>
                    </a:solidFill>
                  </a:tcPr>
                </a:tc>
                <a:tc>
                  <a:txBody>
                    <a:bodyPr/>
                    <a:lstStyle/>
                    <a:p>
                      <a:pPr algn="ctr"/>
                      <a:r>
                        <a:rPr lang="en-US" sz="1600" b="0" dirty="0" smtClean="0">
                          <a:solidFill>
                            <a:schemeClr val="tx1"/>
                          </a:solidFill>
                          <a:latin typeface="Times New Roman" pitchFamily="18" charset="0"/>
                          <a:cs typeface="Times New Roman" pitchFamily="18" charset="0"/>
                        </a:rPr>
                        <a:t>7.0</a:t>
                      </a:r>
                      <a:endParaRPr lang="ru-RU" sz="1600" b="0" dirty="0">
                        <a:solidFill>
                          <a:schemeClr val="tx1"/>
                        </a:solidFill>
                        <a:latin typeface="Times New Roman" pitchFamily="18" charset="0"/>
                        <a:cs typeface="Times New Roman" pitchFamily="18" charset="0"/>
                      </a:endParaRPr>
                    </a:p>
                  </a:txBody>
                  <a:tcPr anchor="ctr">
                    <a:solidFill>
                      <a:srgbClr val="FFFF00"/>
                    </a:solidFill>
                  </a:tcPr>
                </a:tc>
                <a:tc>
                  <a:txBody>
                    <a:bodyPr/>
                    <a:lstStyle/>
                    <a:p>
                      <a:pPr algn="ctr"/>
                      <a:r>
                        <a:rPr lang="en-US" sz="1600" b="0" dirty="0" smtClean="0">
                          <a:solidFill>
                            <a:schemeClr val="tx1"/>
                          </a:solidFill>
                          <a:latin typeface="Times New Roman" pitchFamily="18" charset="0"/>
                          <a:cs typeface="Times New Roman" pitchFamily="18" charset="0"/>
                        </a:rPr>
                        <a:t>7.4</a:t>
                      </a:r>
                      <a:endParaRPr lang="ru-RU" sz="1600" b="0" dirty="0">
                        <a:solidFill>
                          <a:schemeClr val="tx1"/>
                        </a:solidFill>
                        <a:latin typeface="Times New Roman" pitchFamily="18" charset="0"/>
                        <a:cs typeface="Times New Roman" pitchFamily="18" charset="0"/>
                      </a:endParaRPr>
                    </a:p>
                  </a:txBody>
                  <a:tcPr anchor="ctr">
                    <a:solidFill>
                      <a:srgbClr val="FFFF00"/>
                    </a:solidFill>
                  </a:tcPr>
                </a:tc>
              </a:tr>
              <a:tr h="86860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k-KZ" sz="1600" b="0" i="0" u="none" strike="noStrike" cap="none" normalizeH="0" baseline="0" dirty="0" smtClean="0">
                          <a:ln>
                            <a:noFill/>
                          </a:ln>
                          <a:solidFill>
                            <a:schemeClr val="tx1"/>
                          </a:solidFill>
                          <a:effectLst/>
                          <a:latin typeface="Times New Roman" pitchFamily="18" charset="0"/>
                          <a:cs typeface="Times New Roman" pitchFamily="18" charset="0"/>
                        </a:rPr>
                        <a:t>Төсек-орын толуы</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solidFill>
                      <a:srgbClr val="FFFF00"/>
                    </a:solidFill>
                  </a:tcPr>
                </a:tc>
                <a:tc>
                  <a:txBody>
                    <a:bodyPr/>
                    <a:lstStyle/>
                    <a:p>
                      <a:pPr algn="ctr"/>
                      <a:r>
                        <a:rPr lang="en-US" sz="1600" b="0" dirty="0" smtClean="0">
                          <a:solidFill>
                            <a:schemeClr val="tx1"/>
                          </a:solidFill>
                          <a:latin typeface="Times New Roman" pitchFamily="18" charset="0"/>
                          <a:cs typeface="Times New Roman" pitchFamily="18" charset="0"/>
                        </a:rPr>
                        <a:t>78.2</a:t>
                      </a:r>
                      <a:endParaRPr lang="ru-RU" sz="1600" b="0" dirty="0">
                        <a:solidFill>
                          <a:schemeClr val="tx1"/>
                        </a:solidFill>
                        <a:latin typeface="Times New Roman" pitchFamily="18" charset="0"/>
                        <a:cs typeface="Times New Roman" pitchFamily="18" charset="0"/>
                      </a:endParaRPr>
                    </a:p>
                  </a:txBody>
                  <a:tcPr anchor="ctr">
                    <a:solidFill>
                      <a:srgbClr val="FFFF00"/>
                    </a:solidFill>
                  </a:tcPr>
                </a:tc>
                <a:tc>
                  <a:txBody>
                    <a:bodyPr/>
                    <a:lstStyle/>
                    <a:p>
                      <a:pPr algn="ctr"/>
                      <a:r>
                        <a:rPr lang="en-US" sz="1600" b="0" dirty="0" smtClean="0">
                          <a:solidFill>
                            <a:schemeClr val="tx1"/>
                          </a:solidFill>
                          <a:latin typeface="Times New Roman" pitchFamily="18" charset="0"/>
                          <a:cs typeface="Times New Roman" pitchFamily="18" charset="0"/>
                        </a:rPr>
                        <a:t>80.3</a:t>
                      </a:r>
                      <a:endParaRPr lang="ru-RU" sz="1600" b="0" dirty="0">
                        <a:solidFill>
                          <a:schemeClr val="tx1"/>
                        </a:solidFill>
                        <a:latin typeface="Times New Roman" pitchFamily="18" charset="0"/>
                        <a:cs typeface="Times New Roman" pitchFamily="18" charset="0"/>
                      </a:endParaRPr>
                    </a:p>
                  </a:txBody>
                  <a:tcPr anchor="ctr">
                    <a:solidFill>
                      <a:srgbClr val="FFFF00"/>
                    </a:solidFill>
                  </a:tcPr>
                </a:tc>
              </a:tr>
            </a:tbl>
          </a:graphicData>
        </a:graphic>
      </p:graphicFrame>
    </p:spTree>
    <p:extLst>
      <p:ext uri="{BB962C8B-B14F-4D97-AF65-F5344CB8AC3E}">
        <p14:creationId xmlns="" xmlns:p14="http://schemas.microsoft.com/office/powerpoint/2010/main" val="295920560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2"/>
          <p:cNvSpPr>
            <a:spLocks noGrp="1"/>
          </p:cNvSpPr>
          <p:nvPr>
            <p:ph type="title"/>
          </p:nvPr>
        </p:nvSpPr>
        <p:spPr>
          <a:xfrm>
            <a:off x="428596" y="0"/>
            <a:ext cx="8229600" cy="404664"/>
          </a:xfrm>
          <a:ln>
            <a:noFill/>
          </a:ln>
        </p:spPr>
        <p:txBody>
          <a:bodyPr>
            <a:noAutofit/>
          </a:bodyPr>
          <a:lstStyle/>
          <a:p>
            <a:pPr algn="ctr"/>
            <a:r>
              <a:rPr lang="ru-RU" sz="2800" b="1" dirty="0" err="1" smtClean="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Сапалық көрсеткіштер</a:t>
            </a:r>
            <a:r>
              <a:rPr lang="ru-RU" sz="2800" b="1" dirty="0" smtClean="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 </a:t>
            </a:r>
            <a:endParaRPr lang="ru-RU" sz="2800" b="1" dirty="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endParaRPr>
          </a:p>
        </p:txBody>
      </p:sp>
      <p:graphicFrame>
        <p:nvGraphicFramePr>
          <p:cNvPr id="5" name="Содержимое 3"/>
          <p:cNvGraphicFramePr>
            <a:graphicFrameLocks noGrp="1"/>
          </p:cNvGraphicFramePr>
          <p:nvPr>
            <p:ph idx="1"/>
          </p:nvPr>
        </p:nvGraphicFramePr>
        <p:xfrm>
          <a:off x="214283" y="410675"/>
          <a:ext cx="8750206" cy="6494619"/>
        </p:xfrm>
        <a:graphic>
          <a:graphicData uri="http://schemas.openxmlformats.org/drawingml/2006/table">
            <a:tbl>
              <a:tblPr firstRow="1" bandRow="1">
                <a:tableStyleId>{8799B23B-EC83-4686-B30A-512413B5E67A}</a:tableStyleId>
              </a:tblPr>
              <a:tblGrid>
                <a:gridCol w="232718"/>
                <a:gridCol w="1990694"/>
                <a:gridCol w="502061"/>
                <a:gridCol w="645507"/>
                <a:gridCol w="554689"/>
                <a:gridCol w="736325"/>
                <a:gridCol w="932399"/>
                <a:gridCol w="573784"/>
                <a:gridCol w="717230"/>
                <a:gridCol w="717230"/>
                <a:gridCol w="645507"/>
                <a:gridCol w="502062"/>
              </a:tblGrid>
              <a:tr h="666755">
                <a:tc rowSpan="2">
                  <a:txBody>
                    <a:bodyPr/>
                    <a:lstStyle/>
                    <a:p>
                      <a:pPr algn="ctr" fontAlgn="t"/>
                      <a:r>
                        <a:rPr lang="ru-RU" sz="1300" u="none" strike="noStrike" dirty="0">
                          <a:latin typeface="Times New Roman" pitchFamily="18" charset="0"/>
                          <a:cs typeface="Times New Roman" pitchFamily="18" charset="0"/>
                        </a:rPr>
                        <a:t>№ </a:t>
                      </a:r>
                      <a:r>
                        <a:rPr lang="ru-RU" sz="1300" u="none" strike="noStrike" dirty="0" err="1">
                          <a:latin typeface="Times New Roman" pitchFamily="18" charset="0"/>
                          <a:cs typeface="Times New Roman" pitchFamily="18" charset="0"/>
                        </a:rPr>
                        <a:t>п</a:t>
                      </a:r>
                      <a:r>
                        <a:rPr lang="ru-RU" sz="1300" u="none" strike="noStrike" dirty="0">
                          <a:latin typeface="Times New Roman" pitchFamily="18" charset="0"/>
                          <a:cs typeface="Times New Roman" pitchFamily="18" charset="0"/>
                        </a:rPr>
                        <a:t>/</a:t>
                      </a:r>
                      <a:r>
                        <a:rPr lang="ru-RU" sz="1300" u="none" strike="noStrike" dirty="0" err="1">
                          <a:latin typeface="Times New Roman" pitchFamily="18" charset="0"/>
                          <a:cs typeface="Times New Roman" pitchFamily="18" charset="0"/>
                        </a:rPr>
                        <a:t>п</a:t>
                      </a:r>
                      <a:endParaRPr lang="ru-RU" sz="1300" b="1" i="0" u="none" strike="noStrike" dirty="0">
                        <a:solidFill>
                          <a:schemeClr val="tx1"/>
                        </a:solidFill>
                        <a:latin typeface="Times New Roman" pitchFamily="18" charset="0"/>
                        <a:cs typeface="Times New Roman" pitchFamily="18" charset="0"/>
                      </a:endParaRPr>
                    </a:p>
                  </a:txBody>
                  <a:tcPr marL="9525" marR="9525" marT="9525" marB="0">
                    <a:solidFill>
                      <a:srgbClr val="FB8DF3"/>
                    </a:solidFill>
                  </a:tcPr>
                </a:tc>
                <a:tc rowSpan="2">
                  <a:txBody>
                    <a:bodyPr/>
                    <a:lstStyle/>
                    <a:p>
                      <a:pPr algn="ctr" fontAlgn="b"/>
                      <a:r>
                        <a:rPr lang="kk-KZ" sz="1400" dirty="0" smtClean="0"/>
                        <a:t>Құрылымдық бөлімдер және төсек профилі</a:t>
                      </a:r>
                      <a:endParaRPr lang="ru-RU" sz="1400" b="1" i="0" u="none" strike="noStrike" dirty="0">
                        <a:solidFill>
                          <a:srgbClr val="000000"/>
                        </a:solidFill>
                        <a:latin typeface="Times New Roman"/>
                      </a:endParaRPr>
                    </a:p>
                  </a:txBody>
                  <a:tcPr marL="9525" marR="9525" marT="9525" marB="0" anchor="ctr">
                    <a:solidFill>
                      <a:srgbClr val="FB8DF3"/>
                    </a:solidFill>
                  </a:tcPr>
                </a:tc>
                <a:tc gridSpan="2">
                  <a:txBody>
                    <a:bodyPr/>
                    <a:lstStyle/>
                    <a:p>
                      <a:pPr algn="ctr" fontAlgn="b"/>
                      <a:r>
                        <a:rPr lang="ru-RU" sz="1400" b="1" i="0" u="none" strike="noStrike" dirty="0" err="1" smtClean="0">
                          <a:solidFill>
                            <a:srgbClr val="000000"/>
                          </a:solidFill>
                          <a:latin typeface="Times New Roman"/>
                        </a:rPr>
                        <a:t>Түскен науқастар</a:t>
                      </a:r>
                      <a:endParaRPr lang="ru-RU" sz="1400" b="1" i="0" u="none" strike="noStrike" dirty="0">
                        <a:solidFill>
                          <a:srgbClr val="000000"/>
                        </a:solidFill>
                        <a:latin typeface="Times New Roman"/>
                      </a:endParaRPr>
                    </a:p>
                  </a:txBody>
                  <a:tcPr marL="9525" marR="9525" marT="9525" marB="0" anchor="ctr">
                    <a:solidFill>
                      <a:srgbClr val="FB8DF3"/>
                    </a:solidFill>
                  </a:tcPr>
                </a:tc>
                <a:tc hMerge="1">
                  <a:txBody>
                    <a:bodyPr/>
                    <a:lstStyle/>
                    <a:p>
                      <a:endParaRPr lang="ru-RU"/>
                    </a:p>
                  </a:txBody>
                  <a:tcPr/>
                </a:tc>
                <a:tc gridSpan="2">
                  <a:txBody>
                    <a:bodyPr/>
                    <a:lstStyle/>
                    <a:p>
                      <a:pPr algn="ctr" fontAlgn="b"/>
                      <a:r>
                        <a:rPr lang="kk-KZ" sz="1400" b="1" i="0" u="none" strike="noStrike" dirty="0" smtClean="0">
                          <a:solidFill>
                            <a:srgbClr val="000000"/>
                          </a:solidFill>
                          <a:latin typeface="Times New Roman"/>
                        </a:rPr>
                        <a:t>Емделіп шыққандар</a:t>
                      </a:r>
                      <a:endParaRPr lang="ru-RU" sz="1400" b="1" i="0" u="none" strike="noStrike" dirty="0">
                        <a:solidFill>
                          <a:srgbClr val="000000"/>
                        </a:solidFill>
                        <a:latin typeface="Times New Roman"/>
                      </a:endParaRPr>
                    </a:p>
                  </a:txBody>
                  <a:tcPr marL="9525" marR="9525" marT="9525" marB="0" anchor="ctr">
                    <a:solidFill>
                      <a:srgbClr val="FB8DF3"/>
                    </a:solidFill>
                  </a:tcPr>
                </a:tc>
                <a:tc hMerge="1">
                  <a:txBody>
                    <a:bodyPr/>
                    <a:lstStyle/>
                    <a:p>
                      <a:endParaRPr lang="ru-RU"/>
                    </a:p>
                  </a:txBody>
                  <a:tcPr/>
                </a:tc>
                <a:tc gridSpan="2">
                  <a:txBody>
                    <a:bodyPr/>
                    <a:lstStyle/>
                    <a:p>
                      <a:pPr algn="ctr" fontAlgn="b"/>
                      <a:r>
                        <a:rPr lang="kk-KZ" sz="1400" b="1" i="0" u="none" strike="noStrike" dirty="0" smtClean="0">
                          <a:solidFill>
                            <a:srgbClr val="000000"/>
                          </a:solidFill>
                          <a:latin typeface="Times New Roman"/>
                        </a:rPr>
                        <a:t>Қайтыс болғандар</a:t>
                      </a:r>
                      <a:endParaRPr lang="ru-RU" sz="1400" b="1" i="0" u="none" strike="noStrike" dirty="0">
                        <a:solidFill>
                          <a:srgbClr val="000000"/>
                        </a:solidFill>
                        <a:latin typeface="Times New Roman"/>
                      </a:endParaRPr>
                    </a:p>
                  </a:txBody>
                  <a:tcPr marL="9525" marR="9525" marT="9525" marB="0" anchor="ctr">
                    <a:solidFill>
                      <a:srgbClr val="FB8DF3"/>
                    </a:solidFill>
                  </a:tcPr>
                </a:tc>
                <a:tc hMerge="1">
                  <a:txBody>
                    <a:bodyPr/>
                    <a:lstStyle/>
                    <a:p>
                      <a:endParaRPr lang="ru-RU"/>
                    </a:p>
                  </a:txBody>
                  <a:tcPr/>
                </a:tc>
                <a:tc gridSpan="2">
                  <a:txBody>
                    <a:bodyPr/>
                    <a:lstStyle/>
                    <a:p>
                      <a:pPr algn="ctr" fontAlgn="b"/>
                      <a:r>
                        <a:rPr lang="ru-RU" sz="1400" b="1" i="0" u="none" strike="noStrike" dirty="0" err="1" smtClean="0">
                          <a:solidFill>
                            <a:srgbClr val="000000"/>
                          </a:solidFill>
                          <a:latin typeface="Times New Roman"/>
                        </a:rPr>
                        <a:t>Өткізілген төсек-күндер</a:t>
                      </a:r>
                      <a:endParaRPr lang="ru-RU" sz="1400" b="1" i="0" u="none" strike="noStrike" dirty="0">
                        <a:solidFill>
                          <a:srgbClr val="000000"/>
                        </a:solidFill>
                        <a:latin typeface="Times New Roman"/>
                      </a:endParaRPr>
                    </a:p>
                  </a:txBody>
                  <a:tcPr marL="9525" marR="9525" marT="9525" marB="0" anchor="ctr">
                    <a:solidFill>
                      <a:srgbClr val="FB8DF3"/>
                    </a:solidFill>
                  </a:tcPr>
                </a:tc>
                <a:tc hMerge="1">
                  <a:txBody>
                    <a:bodyPr/>
                    <a:lstStyle/>
                    <a:p>
                      <a:endParaRPr lang="ru-RU"/>
                    </a:p>
                  </a:txBody>
                  <a:tcPr/>
                </a:tc>
                <a:tc gridSpan="2">
                  <a:txBody>
                    <a:bodyPr/>
                    <a:lstStyle/>
                    <a:p>
                      <a:pPr algn="ctr" fontAlgn="b"/>
                      <a:r>
                        <a:rPr lang="ru-RU" sz="1400" b="1" i="0" u="none" strike="noStrike" dirty="0" err="1" smtClean="0">
                          <a:solidFill>
                            <a:srgbClr val="000000"/>
                          </a:solidFill>
                          <a:latin typeface="Times New Roman"/>
                        </a:rPr>
                        <a:t>Төсек-күндерінің орындалу%</a:t>
                      </a:r>
                      <a:endParaRPr lang="ru-RU" sz="1400" b="1" i="0" u="none" strike="noStrike" dirty="0">
                        <a:solidFill>
                          <a:srgbClr val="000000"/>
                        </a:solidFill>
                        <a:latin typeface="Times New Roman"/>
                      </a:endParaRPr>
                    </a:p>
                  </a:txBody>
                  <a:tcPr marL="9525" marR="9525" marT="9525" marB="0">
                    <a:solidFill>
                      <a:srgbClr val="FB8DF3"/>
                    </a:solidFill>
                  </a:tcPr>
                </a:tc>
                <a:tc hMerge="1">
                  <a:txBody>
                    <a:bodyPr/>
                    <a:lstStyle/>
                    <a:p>
                      <a:endParaRPr lang="ru-RU"/>
                    </a:p>
                  </a:txBody>
                  <a:tcPr/>
                </a:tc>
              </a:tr>
              <a:tr h="239924">
                <a:tc vMerge="1">
                  <a:txBody>
                    <a:bodyPr/>
                    <a:lstStyle/>
                    <a:p>
                      <a:pPr algn="l" fontAlgn="t"/>
                      <a:endParaRPr lang="ru-RU" sz="1300" b="0" i="0" u="none" strike="noStrike" dirty="0">
                        <a:solidFill>
                          <a:schemeClr val="tx1"/>
                        </a:solidFill>
                        <a:latin typeface="Times New Roman" pitchFamily="18" charset="0"/>
                        <a:cs typeface="Times New Roman" pitchFamily="18" charset="0"/>
                      </a:endParaRPr>
                    </a:p>
                  </a:txBody>
                  <a:tcPr marL="9525" marR="9525" marT="9525" marB="0"/>
                </a:tc>
                <a:tc vMerge="1">
                  <a:txBody>
                    <a:bodyPr/>
                    <a:lstStyle/>
                    <a:p>
                      <a:pPr algn="just" fontAlgn="t"/>
                      <a:endParaRPr lang="ru-RU" sz="1300" b="0"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b"/>
                      <a:r>
                        <a:rPr lang="ru-RU" sz="1400" b="1" i="0" u="none" strike="noStrike" dirty="0" smtClean="0">
                          <a:solidFill>
                            <a:srgbClr val="000000"/>
                          </a:solidFill>
                          <a:latin typeface="Times New Roman"/>
                        </a:rPr>
                        <a:t>20</a:t>
                      </a:r>
                      <a:r>
                        <a:rPr lang="en-US" sz="1400" b="1" i="0" u="none" strike="noStrike" dirty="0" smtClean="0">
                          <a:solidFill>
                            <a:srgbClr val="000000"/>
                          </a:solidFill>
                          <a:latin typeface="Times New Roman"/>
                        </a:rPr>
                        <a:t>21</a:t>
                      </a:r>
                      <a:endParaRPr lang="ru-RU" sz="14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400" b="1" i="0" u="none" strike="noStrike" dirty="0" smtClean="0">
                          <a:solidFill>
                            <a:srgbClr val="000000"/>
                          </a:solidFill>
                          <a:latin typeface="Times New Roman"/>
                        </a:rPr>
                        <a:t>20</a:t>
                      </a:r>
                      <a:r>
                        <a:rPr lang="en-US" sz="1400" b="1" i="0" u="none" strike="noStrike" dirty="0" smtClean="0">
                          <a:solidFill>
                            <a:srgbClr val="000000"/>
                          </a:solidFill>
                          <a:latin typeface="Times New Roman"/>
                        </a:rPr>
                        <a:t>22</a:t>
                      </a:r>
                      <a:endParaRPr lang="ru-RU" sz="14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400" b="1" i="0" u="none" strike="noStrike" dirty="0" smtClean="0">
                          <a:solidFill>
                            <a:srgbClr val="000000"/>
                          </a:solidFill>
                          <a:latin typeface="Times New Roman"/>
                        </a:rPr>
                        <a:t>20</a:t>
                      </a:r>
                      <a:r>
                        <a:rPr lang="en-US" sz="1400" b="1" i="0" u="none" strike="noStrike" dirty="0" smtClean="0">
                          <a:solidFill>
                            <a:srgbClr val="000000"/>
                          </a:solidFill>
                          <a:latin typeface="Times New Roman"/>
                        </a:rPr>
                        <a:t>2</a:t>
                      </a:r>
                      <a:r>
                        <a:rPr lang="kk-KZ" sz="1400" b="1" i="0" u="none" strike="noStrike" dirty="0" smtClean="0">
                          <a:solidFill>
                            <a:srgbClr val="000000"/>
                          </a:solidFill>
                          <a:latin typeface="Times New Roman"/>
                        </a:rPr>
                        <a:t>1</a:t>
                      </a:r>
                      <a:endParaRPr lang="ru-RU" sz="14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400" b="1" i="0" u="none" strike="noStrike" dirty="0" smtClean="0">
                          <a:solidFill>
                            <a:srgbClr val="000000"/>
                          </a:solidFill>
                          <a:latin typeface="Times New Roman"/>
                        </a:rPr>
                        <a:t>20</a:t>
                      </a:r>
                      <a:r>
                        <a:rPr lang="en-US" sz="1400" b="1" i="0" u="none" strike="noStrike" dirty="0" smtClean="0">
                          <a:solidFill>
                            <a:srgbClr val="000000"/>
                          </a:solidFill>
                          <a:latin typeface="Times New Roman"/>
                        </a:rPr>
                        <a:t>2</a:t>
                      </a:r>
                      <a:r>
                        <a:rPr lang="kk-KZ" sz="1400" b="1" i="0" u="none" strike="noStrike" dirty="0" smtClean="0">
                          <a:solidFill>
                            <a:srgbClr val="000000"/>
                          </a:solidFill>
                          <a:latin typeface="Times New Roman"/>
                        </a:rPr>
                        <a:t>2</a:t>
                      </a:r>
                      <a:endParaRPr lang="ru-RU" sz="14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400" b="1" i="0" u="none" strike="noStrike" dirty="0" smtClean="0">
                          <a:solidFill>
                            <a:srgbClr val="000000"/>
                          </a:solidFill>
                          <a:latin typeface="Times New Roman"/>
                        </a:rPr>
                        <a:t>20</a:t>
                      </a:r>
                      <a:r>
                        <a:rPr lang="en-US" sz="1400" b="1" i="0" u="none" strike="noStrike" dirty="0" smtClean="0">
                          <a:solidFill>
                            <a:srgbClr val="000000"/>
                          </a:solidFill>
                          <a:latin typeface="Times New Roman"/>
                        </a:rPr>
                        <a:t>2</a:t>
                      </a:r>
                      <a:r>
                        <a:rPr lang="kk-KZ" sz="1400" b="1" i="0" u="none" strike="noStrike" dirty="0" smtClean="0">
                          <a:solidFill>
                            <a:srgbClr val="000000"/>
                          </a:solidFill>
                          <a:latin typeface="Times New Roman"/>
                        </a:rPr>
                        <a:t>1</a:t>
                      </a:r>
                      <a:endParaRPr lang="ru-RU" sz="14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400" b="1" i="0" u="none" strike="noStrike" dirty="0" smtClean="0">
                          <a:solidFill>
                            <a:srgbClr val="000000"/>
                          </a:solidFill>
                          <a:latin typeface="Times New Roman"/>
                        </a:rPr>
                        <a:t>20</a:t>
                      </a:r>
                      <a:r>
                        <a:rPr lang="en-US" sz="1400" b="1" i="0" u="none" strike="noStrike" dirty="0" smtClean="0">
                          <a:solidFill>
                            <a:srgbClr val="000000"/>
                          </a:solidFill>
                          <a:latin typeface="Times New Roman"/>
                        </a:rPr>
                        <a:t>2</a:t>
                      </a:r>
                      <a:r>
                        <a:rPr lang="kk-KZ" sz="1400" b="1" i="0" u="none" strike="noStrike" dirty="0" smtClean="0">
                          <a:solidFill>
                            <a:srgbClr val="000000"/>
                          </a:solidFill>
                          <a:latin typeface="Times New Roman"/>
                        </a:rPr>
                        <a:t>2</a:t>
                      </a:r>
                      <a:endParaRPr lang="ru-RU" sz="14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400" b="1" i="0" u="none" strike="noStrike" dirty="0" smtClean="0">
                          <a:solidFill>
                            <a:srgbClr val="000000"/>
                          </a:solidFill>
                          <a:latin typeface="Times New Roman"/>
                        </a:rPr>
                        <a:t>20</a:t>
                      </a:r>
                      <a:r>
                        <a:rPr lang="en-US" sz="1400" b="1" i="0" u="none" strike="noStrike" dirty="0" smtClean="0">
                          <a:solidFill>
                            <a:srgbClr val="000000"/>
                          </a:solidFill>
                          <a:latin typeface="Times New Roman"/>
                        </a:rPr>
                        <a:t>2</a:t>
                      </a:r>
                      <a:r>
                        <a:rPr lang="kk-KZ" sz="1400" b="1" i="0" u="none" strike="noStrike" dirty="0" smtClean="0">
                          <a:solidFill>
                            <a:srgbClr val="000000"/>
                          </a:solidFill>
                          <a:latin typeface="Times New Roman"/>
                        </a:rPr>
                        <a:t>1</a:t>
                      </a:r>
                      <a:endParaRPr lang="ru-RU" sz="14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400" b="1" i="0" u="none" strike="noStrike" dirty="0" smtClean="0">
                          <a:solidFill>
                            <a:srgbClr val="000000"/>
                          </a:solidFill>
                          <a:latin typeface="Times New Roman"/>
                        </a:rPr>
                        <a:t>20</a:t>
                      </a:r>
                      <a:r>
                        <a:rPr lang="en-US" sz="1400" b="1" i="0" u="none" strike="noStrike" dirty="0" smtClean="0">
                          <a:solidFill>
                            <a:srgbClr val="000000"/>
                          </a:solidFill>
                          <a:latin typeface="Times New Roman"/>
                        </a:rPr>
                        <a:t>2</a:t>
                      </a:r>
                      <a:r>
                        <a:rPr lang="kk-KZ" sz="1400" b="1" i="0" u="none" strike="noStrike" dirty="0" smtClean="0">
                          <a:solidFill>
                            <a:srgbClr val="000000"/>
                          </a:solidFill>
                          <a:latin typeface="Times New Roman"/>
                        </a:rPr>
                        <a:t>2</a:t>
                      </a:r>
                      <a:endParaRPr lang="ru-RU" sz="14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400" b="1" i="0" u="none" strike="noStrike" dirty="0" smtClean="0">
                          <a:solidFill>
                            <a:srgbClr val="000000"/>
                          </a:solidFill>
                          <a:latin typeface="Times New Roman"/>
                        </a:rPr>
                        <a:t>20</a:t>
                      </a:r>
                      <a:r>
                        <a:rPr lang="en-US" sz="1400" b="1" i="0" u="none" strike="noStrike" dirty="0" smtClean="0">
                          <a:solidFill>
                            <a:srgbClr val="000000"/>
                          </a:solidFill>
                          <a:latin typeface="Times New Roman"/>
                        </a:rPr>
                        <a:t>2</a:t>
                      </a:r>
                      <a:r>
                        <a:rPr lang="kk-KZ" sz="1400" b="1" i="0" u="none" strike="noStrike" dirty="0" smtClean="0">
                          <a:solidFill>
                            <a:srgbClr val="000000"/>
                          </a:solidFill>
                          <a:latin typeface="Times New Roman"/>
                        </a:rPr>
                        <a:t>1</a:t>
                      </a:r>
                      <a:endParaRPr lang="ru-RU" sz="14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400" b="1" i="0" u="none" strike="noStrike" dirty="0" smtClean="0">
                          <a:solidFill>
                            <a:srgbClr val="000000"/>
                          </a:solidFill>
                          <a:latin typeface="Times New Roman"/>
                        </a:rPr>
                        <a:t>2022</a:t>
                      </a:r>
                      <a:endParaRPr lang="ru-RU" sz="1400" b="1" i="0" u="none" strike="noStrike" dirty="0">
                        <a:solidFill>
                          <a:srgbClr val="000000"/>
                        </a:solidFill>
                        <a:latin typeface="Times New Roman"/>
                      </a:endParaRPr>
                    </a:p>
                  </a:txBody>
                  <a:tcPr marL="9525" marR="9525" marT="9525" marB="0" anchor="b">
                    <a:solidFill>
                      <a:srgbClr val="FFFF00"/>
                    </a:solidFill>
                  </a:tcPr>
                </a:tc>
              </a:tr>
              <a:tr h="259036">
                <a:tc>
                  <a:txBody>
                    <a:bodyPr/>
                    <a:lstStyle/>
                    <a:p>
                      <a:pPr algn="l" fontAlgn="t"/>
                      <a:r>
                        <a:rPr lang="ru-RU" sz="1200" b="1" i="0" u="none" strike="noStrike" dirty="0" smtClean="0">
                          <a:solidFill>
                            <a:schemeClr val="tx1"/>
                          </a:solidFill>
                          <a:latin typeface="Times New Roman" pitchFamily="18" charset="0"/>
                          <a:cs typeface="Times New Roman" pitchFamily="18" charset="0"/>
                        </a:rPr>
                        <a:t>1</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ru-RU" sz="1500" b="0" i="0" u="none" strike="noStrike" dirty="0" err="1" smtClean="0">
                          <a:solidFill>
                            <a:srgbClr val="FF0000"/>
                          </a:solidFill>
                          <a:latin typeface="Times New Roman"/>
                        </a:rPr>
                        <a:t>Терапиялық</a:t>
                      </a:r>
                      <a:endParaRPr lang="ru-RU" sz="1500" b="0" i="0" u="none" strike="noStrike" dirty="0">
                        <a:solidFill>
                          <a:srgbClr val="FF0000"/>
                        </a:solidFill>
                        <a:latin typeface="Times New Roman"/>
                      </a:endParaRPr>
                    </a:p>
                  </a:txBody>
                  <a:tcPr marL="9525" marR="9525" marT="9525" marB="0" anchor="ctr"/>
                </a:tc>
                <a:tc>
                  <a:txBody>
                    <a:bodyPr/>
                    <a:lstStyle/>
                    <a:p>
                      <a:pPr algn="ctr" fontAlgn="b"/>
                      <a:r>
                        <a:rPr lang="en-US" sz="1000" b="0" i="0" u="none" strike="noStrike" dirty="0" smtClean="0">
                          <a:solidFill>
                            <a:srgbClr val="000000"/>
                          </a:solidFill>
                          <a:latin typeface="Times New Roman"/>
                        </a:rPr>
                        <a:t>256</a:t>
                      </a:r>
                      <a:endParaRPr lang="ru-RU" sz="10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188</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277</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210</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4</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6</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2191</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1687</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151,6</a:t>
                      </a:r>
                    </a:p>
                  </a:txBody>
                  <a:tcPr marL="9525" marR="9525" marT="9525" marB="0" anchor="b">
                    <a:solidFill>
                      <a:srgbClr val="FFFF00"/>
                    </a:solidFill>
                  </a:tcPr>
                </a:tc>
                <a:tc>
                  <a:txBody>
                    <a:bodyPr/>
                    <a:lstStyle/>
                    <a:p>
                      <a:pPr algn="ctr" fontAlgn="b"/>
                      <a:r>
                        <a:rPr lang="ru-RU" sz="800" b="0" i="0" u="none" strike="noStrike">
                          <a:solidFill>
                            <a:srgbClr val="000000"/>
                          </a:solidFill>
                          <a:latin typeface="Times New Roman"/>
                        </a:rPr>
                        <a:t>99,2</a:t>
                      </a:r>
                    </a:p>
                  </a:txBody>
                  <a:tcPr marL="9525" marR="9525" marT="9525" marB="0" anchor="b">
                    <a:solidFill>
                      <a:srgbClr val="FFFF00"/>
                    </a:solidFill>
                  </a:tcPr>
                </a:tc>
              </a:tr>
              <a:tr h="256329">
                <a:tc>
                  <a:txBody>
                    <a:bodyPr/>
                    <a:lstStyle/>
                    <a:p>
                      <a:pPr algn="l" fontAlgn="t"/>
                      <a:r>
                        <a:rPr lang="ru-RU" sz="1200" b="1" i="0" u="none" strike="noStrike" dirty="0" smtClean="0">
                          <a:solidFill>
                            <a:schemeClr val="tx1"/>
                          </a:solidFill>
                          <a:latin typeface="Times New Roman" pitchFamily="18" charset="0"/>
                          <a:cs typeface="Times New Roman" pitchFamily="18" charset="0"/>
                        </a:rPr>
                        <a:t>2</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ru-RU" sz="1500" b="0" i="0" u="none" strike="noStrike" dirty="0" err="1" smtClean="0">
                          <a:solidFill>
                            <a:srgbClr val="FF0000"/>
                          </a:solidFill>
                          <a:latin typeface="Times New Roman"/>
                        </a:rPr>
                        <a:t>Кардиологиялық</a:t>
                      </a:r>
                      <a:endParaRPr lang="ru-RU" sz="1500" b="0" i="0" u="none" strike="noStrike" dirty="0">
                        <a:solidFill>
                          <a:srgbClr val="FF0000"/>
                        </a:solidFill>
                        <a:latin typeface="Times New Roman"/>
                      </a:endParaRPr>
                    </a:p>
                  </a:txBody>
                  <a:tcPr marL="9525" marR="9525" marT="9525" marB="0" anchor="ctr"/>
                </a:tc>
                <a:tc>
                  <a:txBody>
                    <a:bodyPr/>
                    <a:lstStyle/>
                    <a:p>
                      <a:pPr algn="ctr" fontAlgn="b"/>
                      <a:r>
                        <a:rPr lang="en-US" sz="1000" b="0" i="0" u="none" strike="noStrike" dirty="0" smtClean="0">
                          <a:solidFill>
                            <a:srgbClr val="000000"/>
                          </a:solidFill>
                          <a:latin typeface="Times New Roman"/>
                        </a:rPr>
                        <a:t>190</a:t>
                      </a:r>
                      <a:endParaRPr lang="ru-RU" sz="10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153</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288</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188</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3</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4</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1681</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1368</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152,1</a:t>
                      </a:r>
                    </a:p>
                  </a:txBody>
                  <a:tcPr marL="9525" marR="9525" marT="9525" marB="0" anchor="b">
                    <a:solidFill>
                      <a:srgbClr val="FFFF00"/>
                    </a:solidFill>
                  </a:tcPr>
                </a:tc>
                <a:tc>
                  <a:txBody>
                    <a:bodyPr/>
                    <a:lstStyle/>
                    <a:p>
                      <a:pPr algn="ctr" fontAlgn="b"/>
                      <a:r>
                        <a:rPr lang="ru-RU" sz="800" b="0" i="0" u="none" strike="noStrike">
                          <a:solidFill>
                            <a:srgbClr val="000000"/>
                          </a:solidFill>
                          <a:latin typeface="Times New Roman"/>
                        </a:rPr>
                        <a:t>123,8</a:t>
                      </a:r>
                    </a:p>
                  </a:txBody>
                  <a:tcPr marL="9525" marR="9525" marT="9525" marB="0" anchor="b">
                    <a:solidFill>
                      <a:srgbClr val="FFFF00"/>
                    </a:solidFill>
                  </a:tcPr>
                </a:tc>
              </a:tr>
              <a:tr h="256329">
                <a:tc>
                  <a:txBody>
                    <a:bodyPr/>
                    <a:lstStyle/>
                    <a:p>
                      <a:pPr algn="l" fontAlgn="t"/>
                      <a:r>
                        <a:rPr lang="ru-RU" sz="1200" b="1" i="0" u="none" strike="noStrike" dirty="0" smtClean="0">
                          <a:solidFill>
                            <a:schemeClr val="tx1"/>
                          </a:solidFill>
                          <a:latin typeface="Times New Roman" pitchFamily="18" charset="0"/>
                          <a:cs typeface="Times New Roman" pitchFamily="18" charset="0"/>
                        </a:rPr>
                        <a:t>3</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ru-RU" sz="1500" b="0" i="0" u="none" strike="noStrike" dirty="0" err="1" smtClean="0">
                          <a:solidFill>
                            <a:srgbClr val="FF0000"/>
                          </a:solidFill>
                          <a:latin typeface="Times New Roman"/>
                        </a:rPr>
                        <a:t>Эндокринологиялық</a:t>
                      </a:r>
                      <a:endParaRPr lang="ru-RU" sz="1500" b="0" i="0" u="none" strike="noStrike" dirty="0">
                        <a:solidFill>
                          <a:srgbClr val="FF0000"/>
                        </a:solidFill>
                        <a:latin typeface="Times New Roman"/>
                      </a:endParaRPr>
                    </a:p>
                  </a:txBody>
                  <a:tcPr marL="9525" marR="9525" marT="9525" marB="0" anchor="ctr"/>
                </a:tc>
                <a:tc>
                  <a:txBody>
                    <a:bodyPr/>
                    <a:lstStyle/>
                    <a:p>
                      <a:pPr algn="ctr" fontAlgn="b"/>
                      <a:r>
                        <a:rPr lang="en-US" sz="900" b="0" i="0" u="none" strike="noStrike" dirty="0" smtClean="0">
                          <a:solidFill>
                            <a:srgbClr val="000000"/>
                          </a:solidFill>
                          <a:latin typeface="Times New Roman"/>
                        </a:rPr>
                        <a:t>27</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23</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16</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 </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 </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181</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126</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71,0</a:t>
                      </a:r>
                    </a:p>
                  </a:txBody>
                  <a:tcPr marL="9525" marR="9525" marT="9525" marB="0" anchor="b">
                    <a:solidFill>
                      <a:srgbClr val="FFFF00"/>
                    </a:solidFill>
                  </a:tcPr>
                </a:tc>
                <a:tc>
                  <a:txBody>
                    <a:bodyPr/>
                    <a:lstStyle/>
                    <a:p>
                      <a:pPr algn="ctr" fontAlgn="b"/>
                      <a:r>
                        <a:rPr lang="ru-RU" sz="800" b="0" i="0" u="none" strike="noStrike">
                          <a:solidFill>
                            <a:srgbClr val="000000"/>
                          </a:solidFill>
                          <a:latin typeface="Times New Roman"/>
                        </a:rPr>
                        <a:t>49,4</a:t>
                      </a:r>
                    </a:p>
                  </a:txBody>
                  <a:tcPr marL="9525" marR="9525" marT="9525" marB="0" anchor="b">
                    <a:solidFill>
                      <a:srgbClr val="FFFF00"/>
                    </a:solidFill>
                  </a:tcPr>
                </a:tc>
              </a:tr>
              <a:tr h="256329">
                <a:tc>
                  <a:txBody>
                    <a:bodyPr/>
                    <a:lstStyle/>
                    <a:p>
                      <a:pPr algn="l" fontAlgn="t"/>
                      <a:r>
                        <a:rPr lang="ru-RU" sz="1200" b="1" i="0" u="none" strike="noStrike" dirty="0" smtClean="0">
                          <a:solidFill>
                            <a:schemeClr val="tx1"/>
                          </a:solidFill>
                          <a:latin typeface="Times New Roman" pitchFamily="18" charset="0"/>
                          <a:cs typeface="Times New Roman" pitchFamily="18" charset="0"/>
                        </a:rPr>
                        <a:t>4</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ru-RU" sz="1500" b="0" i="0" u="none" strike="noStrike" dirty="0" smtClean="0">
                          <a:solidFill>
                            <a:srgbClr val="FF0000"/>
                          </a:solidFill>
                          <a:latin typeface="Times New Roman"/>
                        </a:rPr>
                        <a:t>Хирургия</a:t>
                      </a:r>
                      <a:r>
                        <a:rPr lang="ru-RU" sz="1500" b="0" i="0" u="none" strike="noStrike" baseline="0" dirty="0" smtClean="0">
                          <a:solidFill>
                            <a:srgbClr val="FF0000"/>
                          </a:solidFill>
                          <a:latin typeface="Times New Roman"/>
                        </a:rPr>
                        <a:t> </a:t>
                      </a:r>
                      <a:r>
                        <a:rPr lang="ru-RU" sz="1500" b="0" i="0" u="none" strike="noStrike" baseline="0" dirty="0" err="1" smtClean="0">
                          <a:solidFill>
                            <a:srgbClr val="FF0000"/>
                          </a:solidFill>
                          <a:latin typeface="Times New Roman"/>
                        </a:rPr>
                        <a:t>ересектер</a:t>
                      </a:r>
                      <a:endParaRPr lang="ru-RU" sz="1500" b="0" i="0" u="none" strike="noStrike" dirty="0">
                        <a:solidFill>
                          <a:srgbClr val="FF0000"/>
                        </a:solidFill>
                        <a:latin typeface="Times New Roman"/>
                      </a:endParaRPr>
                    </a:p>
                  </a:txBody>
                  <a:tcPr marL="9525" marR="9525" marT="9525" marB="0" anchor="ctr"/>
                </a:tc>
                <a:tc>
                  <a:txBody>
                    <a:bodyPr/>
                    <a:lstStyle/>
                    <a:p>
                      <a:pPr algn="ctr" fontAlgn="b"/>
                      <a:r>
                        <a:rPr lang="en-US" sz="1000" b="0" i="0" u="none" strike="noStrike" dirty="0" smtClean="0">
                          <a:solidFill>
                            <a:srgbClr val="000000"/>
                          </a:solidFill>
                          <a:latin typeface="Times New Roman"/>
                        </a:rPr>
                        <a:t>210</a:t>
                      </a:r>
                      <a:endParaRPr lang="ru-RU" sz="10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210</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24</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217</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 </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3</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1423</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1529</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83,7</a:t>
                      </a:r>
                    </a:p>
                  </a:txBody>
                  <a:tcPr marL="9525" marR="9525" marT="9525" marB="0" anchor="b">
                    <a:solidFill>
                      <a:srgbClr val="FFFF00"/>
                    </a:solidFill>
                  </a:tcPr>
                </a:tc>
                <a:tc>
                  <a:txBody>
                    <a:bodyPr/>
                    <a:lstStyle/>
                    <a:p>
                      <a:pPr algn="ctr" fontAlgn="b"/>
                      <a:r>
                        <a:rPr lang="ru-RU" sz="800" b="0" i="0" u="none" strike="noStrike">
                          <a:solidFill>
                            <a:srgbClr val="000000"/>
                          </a:solidFill>
                          <a:latin typeface="Times New Roman"/>
                        </a:rPr>
                        <a:t>89,9</a:t>
                      </a:r>
                    </a:p>
                  </a:txBody>
                  <a:tcPr marL="9525" marR="9525" marT="9525" marB="0" anchor="b">
                    <a:solidFill>
                      <a:srgbClr val="FFFF00"/>
                    </a:solidFill>
                  </a:tcPr>
                </a:tc>
              </a:tr>
              <a:tr h="256329">
                <a:tc>
                  <a:txBody>
                    <a:bodyPr/>
                    <a:lstStyle/>
                    <a:p>
                      <a:pPr algn="l" fontAlgn="t"/>
                      <a:r>
                        <a:rPr lang="ru-RU" sz="1200" b="1" i="0" u="none" strike="noStrike" dirty="0" smtClean="0">
                          <a:solidFill>
                            <a:schemeClr val="tx1"/>
                          </a:solidFill>
                          <a:latin typeface="Times New Roman" pitchFamily="18" charset="0"/>
                          <a:cs typeface="Times New Roman" pitchFamily="18" charset="0"/>
                        </a:rPr>
                        <a:t>5</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ru-RU" sz="1500" b="0" i="0" u="none" strike="noStrike" dirty="0" smtClean="0">
                          <a:solidFill>
                            <a:srgbClr val="FF0000"/>
                          </a:solidFill>
                          <a:latin typeface="Times New Roman"/>
                        </a:rPr>
                        <a:t>Хирургия</a:t>
                      </a:r>
                      <a:r>
                        <a:rPr lang="ru-RU" sz="1500" b="0" i="0" u="none" strike="noStrike" baseline="0" dirty="0" smtClean="0">
                          <a:solidFill>
                            <a:srgbClr val="FF0000"/>
                          </a:solidFill>
                          <a:latin typeface="Times New Roman"/>
                        </a:rPr>
                        <a:t> </a:t>
                      </a:r>
                      <a:r>
                        <a:rPr lang="ru-RU" sz="1500" b="0" i="0" u="none" strike="noStrike" baseline="0" dirty="0" err="1" smtClean="0">
                          <a:solidFill>
                            <a:srgbClr val="FF0000"/>
                          </a:solidFill>
                          <a:latin typeface="Times New Roman"/>
                        </a:rPr>
                        <a:t>балалар</a:t>
                      </a:r>
                      <a:endParaRPr lang="ru-RU" sz="1500" b="0" i="0" u="none" strike="noStrike" dirty="0">
                        <a:solidFill>
                          <a:srgbClr val="FF0000"/>
                        </a:solidFill>
                        <a:latin typeface="Times New Roman"/>
                      </a:endParaRPr>
                    </a:p>
                  </a:txBody>
                  <a:tcPr marL="9525" marR="9525" marT="9525" marB="0" anchor="ctr"/>
                </a:tc>
                <a:tc>
                  <a:txBody>
                    <a:bodyPr/>
                    <a:lstStyle/>
                    <a:p>
                      <a:pPr algn="ctr" fontAlgn="b"/>
                      <a:r>
                        <a:rPr lang="en-US" sz="1000" b="0" i="0" u="none" strike="noStrike" dirty="0" smtClean="0">
                          <a:solidFill>
                            <a:srgbClr val="000000"/>
                          </a:solidFill>
                          <a:latin typeface="Times New Roman"/>
                        </a:rPr>
                        <a:t>38</a:t>
                      </a:r>
                      <a:endParaRPr lang="ru-RU" sz="10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54</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2</a:t>
                      </a:r>
                      <a:r>
                        <a:rPr lang="ru-RU" sz="900" b="0" i="0" u="none" strike="noStrike" dirty="0" smtClean="0">
                          <a:solidFill>
                            <a:srgbClr val="000000"/>
                          </a:solidFill>
                          <a:latin typeface="Times New Roman"/>
                        </a:rPr>
                        <a:t>1</a:t>
                      </a:r>
                      <a:r>
                        <a:rPr lang="en-US" sz="900" b="0" i="0" u="none" strike="noStrike" dirty="0" smtClean="0">
                          <a:solidFill>
                            <a:srgbClr val="000000"/>
                          </a:solidFill>
                          <a:latin typeface="Times New Roman"/>
                        </a:rPr>
                        <a:t>2</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58</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 </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 </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228</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305</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53,6</a:t>
                      </a:r>
                    </a:p>
                  </a:txBody>
                  <a:tcPr marL="9525" marR="9525" marT="9525" marB="0" anchor="b">
                    <a:solidFill>
                      <a:srgbClr val="FFFF00"/>
                    </a:solidFill>
                  </a:tcPr>
                </a:tc>
                <a:tc>
                  <a:txBody>
                    <a:bodyPr/>
                    <a:lstStyle/>
                    <a:p>
                      <a:pPr algn="ctr" fontAlgn="b"/>
                      <a:r>
                        <a:rPr lang="ru-RU" sz="800" b="0" i="0" u="none" strike="noStrike">
                          <a:solidFill>
                            <a:srgbClr val="000000"/>
                          </a:solidFill>
                          <a:latin typeface="Times New Roman"/>
                        </a:rPr>
                        <a:t>71,8</a:t>
                      </a:r>
                    </a:p>
                  </a:txBody>
                  <a:tcPr marL="9525" marR="9525" marT="9525" marB="0" anchor="b">
                    <a:solidFill>
                      <a:srgbClr val="FFFF00"/>
                    </a:solidFill>
                  </a:tcPr>
                </a:tc>
              </a:tr>
              <a:tr h="479047">
                <a:tc>
                  <a:txBody>
                    <a:bodyPr/>
                    <a:lstStyle/>
                    <a:p>
                      <a:pPr algn="l" fontAlgn="t"/>
                      <a:r>
                        <a:rPr lang="ru-RU" sz="1200" b="1" i="0" u="none" strike="noStrike" dirty="0" smtClean="0">
                          <a:solidFill>
                            <a:schemeClr val="tx1"/>
                          </a:solidFill>
                          <a:latin typeface="Times New Roman" pitchFamily="18" charset="0"/>
                          <a:cs typeface="Times New Roman" pitchFamily="18" charset="0"/>
                        </a:rPr>
                        <a:t>6</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kk-KZ" sz="1500" b="0" i="0" u="none" strike="noStrike" dirty="0" smtClean="0">
                          <a:solidFill>
                            <a:srgbClr val="FF0000"/>
                          </a:solidFill>
                          <a:latin typeface="Times New Roman"/>
                        </a:rPr>
                        <a:t>Сынық-сырқат ересектер</a:t>
                      </a:r>
                      <a:endParaRPr lang="ru-RU" sz="1500" b="0" i="0" u="none" strike="noStrike" dirty="0">
                        <a:solidFill>
                          <a:srgbClr val="FF0000"/>
                        </a:solidFill>
                        <a:latin typeface="Times New Roman"/>
                      </a:endParaRPr>
                    </a:p>
                  </a:txBody>
                  <a:tcPr marL="9525" marR="9525" marT="9525" marB="0" anchor="ctr"/>
                </a:tc>
                <a:tc>
                  <a:txBody>
                    <a:bodyPr/>
                    <a:lstStyle/>
                    <a:p>
                      <a:pPr algn="ctr" fontAlgn="b"/>
                      <a:r>
                        <a:rPr lang="en-US" sz="1000" b="0" i="0" u="none" strike="noStrike" dirty="0" smtClean="0">
                          <a:solidFill>
                            <a:srgbClr val="000000"/>
                          </a:solidFill>
                          <a:latin typeface="Times New Roman"/>
                        </a:rPr>
                        <a:t>161</a:t>
                      </a:r>
                      <a:endParaRPr lang="ru-RU" sz="10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134</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164</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143</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2</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 </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1226</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1183</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68,7</a:t>
                      </a:r>
                    </a:p>
                  </a:txBody>
                  <a:tcPr marL="9525" marR="9525" marT="9525" marB="0" anchor="b">
                    <a:solidFill>
                      <a:srgbClr val="FFFF00"/>
                    </a:solidFill>
                  </a:tcPr>
                </a:tc>
                <a:tc>
                  <a:txBody>
                    <a:bodyPr/>
                    <a:lstStyle/>
                    <a:p>
                      <a:pPr algn="ctr" fontAlgn="b"/>
                      <a:r>
                        <a:rPr lang="ru-RU" sz="800" b="0" i="0" u="none" strike="noStrike">
                          <a:solidFill>
                            <a:srgbClr val="000000"/>
                          </a:solidFill>
                          <a:latin typeface="Times New Roman"/>
                        </a:rPr>
                        <a:t>81,9</a:t>
                      </a:r>
                    </a:p>
                  </a:txBody>
                  <a:tcPr marL="9525" marR="9525" marT="9525" marB="0" anchor="b">
                    <a:solidFill>
                      <a:srgbClr val="FFFF00"/>
                    </a:solidFill>
                  </a:tcPr>
                </a:tc>
              </a:tr>
              <a:tr h="348247">
                <a:tc>
                  <a:txBody>
                    <a:bodyPr/>
                    <a:lstStyle/>
                    <a:p>
                      <a:pPr algn="l" fontAlgn="t"/>
                      <a:r>
                        <a:rPr lang="ru-RU" sz="1200" b="1" i="0" u="none" strike="noStrike" dirty="0" smtClean="0">
                          <a:solidFill>
                            <a:schemeClr val="tx1"/>
                          </a:solidFill>
                          <a:latin typeface="Times New Roman" pitchFamily="18" charset="0"/>
                          <a:cs typeface="Times New Roman" pitchFamily="18" charset="0"/>
                        </a:rPr>
                        <a:t>7</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kk-KZ" sz="1500" b="0" i="0" u="none" strike="noStrike" dirty="0" smtClean="0">
                          <a:solidFill>
                            <a:srgbClr val="FF0000"/>
                          </a:solidFill>
                          <a:latin typeface="Times New Roman"/>
                        </a:rPr>
                        <a:t>Сынық-сырқат балалар</a:t>
                      </a:r>
                      <a:endParaRPr lang="ru-RU" sz="1500" b="0" i="0" u="none" strike="noStrike" dirty="0">
                        <a:solidFill>
                          <a:srgbClr val="FF0000"/>
                        </a:solidFill>
                        <a:latin typeface="Times New Roman"/>
                      </a:endParaRPr>
                    </a:p>
                  </a:txBody>
                  <a:tcPr marL="9525" marR="9525" marT="9525" marB="0" anchor="ctr"/>
                </a:tc>
                <a:tc>
                  <a:txBody>
                    <a:bodyPr/>
                    <a:lstStyle/>
                    <a:p>
                      <a:pPr algn="ctr" fontAlgn="b"/>
                      <a:r>
                        <a:rPr lang="en-US" sz="1000" b="0" i="0" u="none" strike="noStrike" dirty="0" smtClean="0">
                          <a:solidFill>
                            <a:srgbClr val="000000"/>
                          </a:solidFill>
                          <a:latin typeface="Times New Roman"/>
                        </a:rPr>
                        <a:t>38</a:t>
                      </a:r>
                      <a:endParaRPr lang="ru-RU" sz="10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49</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49</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45</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 </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1</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330</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307</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129,4</a:t>
                      </a:r>
                    </a:p>
                  </a:txBody>
                  <a:tcPr marL="9525" marR="9525" marT="9525" marB="0" anchor="b">
                    <a:solidFill>
                      <a:srgbClr val="FFFF00"/>
                    </a:solidFill>
                  </a:tcPr>
                </a:tc>
                <a:tc>
                  <a:txBody>
                    <a:bodyPr/>
                    <a:lstStyle/>
                    <a:p>
                      <a:pPr algn="ctr" fontAlgn="b"/>
                      <a:r>
                        <a:rPr lang="ru-RU" sz="800" b="0" i="0" u="none" strike="noStrike">
                          <a:solidFill>
                            <a:srgbClr val="000000"/>
                          </a:solidFill>
                          <a:latin typeface="Times New Roman"/>
                        </a:rPr>
                        <a:t>120,4</a:t>
                      </a:r>
                    </a:p>
                  </a:txBody>
                  <a:tcPr marL="9525" marR="9525" marT="9525" marB="0" anchor="b">
                    <a:solidFill>
                      <a:srgbClr val="FFFF00"/>
                    </a:solidFill>
                  </a:tcPr>
                </a:tc>
              </a:tr>
              <a:tr h="256329">
                <a:tc>
                  <a:txBody>
                    <a:bodyPr/>
                    <a:lstStyle/>
                    <a:p>
                      <a:pPr algn="l" fontAlgn="t"/>
                      <a:r>
                        <a:rPr lang="ru-RU" sz="1200" b="1" i="0" u="none" strike="noStrike" dirty="0" smtClean="0">
                          <a:solidFill>
                            <a:schemeClr val="tx1"/>
                          </a:solidFill>
                          <a:latin typeface="Times New Roman" pitchFamily="18" charset="0"/>
                          <a:cs typeface="Times New Roman" pitchFamily="18" charset="0"/>
                        </a:rPr>
                        <a:t>8</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ru-RU" sz="1500" b="0" i="0" u="none" strike="noStrike" dirty="0" err="1" smtClean="0">
                          <a:solidFill>
                            <a:srgbClr val="FF0000"/>
                          </a:solidFill>
                          <a:latin typeface="Times New Roman"/>
                        </a:rPr>
                        <a:t>Урологиялық</a:t>
                      </a:r>
                      <a:r>
                        <a:rPr lang="ru-RU" sz="1500" b="0" i="0" u="none" strike="noStrike" baseline="0" dirty="0" err="1" smtClean="0">
                          <a:solidFill>
                            <a:srgbClr val="FF0000"/>
                          </a:solidFill>
                          <a:latin typeface="Times New Roman"/>
                        </a:rPr>
                        <a:t> ересектер</a:t>
                      </a:r>
                      <a:endParaRPr lang="ru-RU" sz="1500" b="0" i="0" u="none" strike="noStrike" dirty="0">
                        <a:solidFill>
                          <a:srgbClr val="FF0000"/>
                        </a:solidFill>
                        <a:latin typeface="Times New Roman"/>
                      </a:endParaRPr>
                    </a:p>
                  </a:txBody>
                  <a:tcPr marL="9525" marR="9525" marT="9525" marB="0" anchor="ctr"/>
                </a:tc>
                <a:tc>
                  <a:txBody>
                    <a:bodyPr/>
                    <a:lstStyle/>
                    <a:p>
                      <a:pPr algn="ctr" fontAlgn="b"/>
                      <a:r>
                        <a:rPr lang="en-US" sz="1000" b="0" i="0" u="none" strike="noStrike" dirty="0" smtClean="0">
                          <a:solidFill>
                            <a:srgbClr val="000000"/>
                          </a:solidFill>
                          <a:latin typeface="Times New Roman"/>
                        </a:rPr>
                        <a:t>101</a:t>
                      </a:r>
                      <a:endParaRPr lang="ru-RU" sz="10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91</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100</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88</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 </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 </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738</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628</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144,7</a:t>
                      </a:r>
                    </a:p>
                  </a:txBody>
                  <a:tcPr marL="9525" marR="9525" marT="9525" marB="0" anchor="b">
                    <a:solidFill>
                      <a:srgbClr val="FFFF00"/>
                    </a:solidFill>
                  </a:tcPr>
                </a:tc>
                <a:tc>
                  <a:txBody>
                    <a:bodyPr/>
                    <a:lstStyle/>
                    <a:p>
                      <a:pPr algn="ctr" fontAlgn="b"/>
                      <a:r>
                        <a:rPr lang="ru-RU" sz="800" b="0" i="0" u="none" strike="noStrike">
                          <a:solidFill>
                            <a:srgbClr val="000000"/>
                          </a:solidFill>
                          <a:latin typeface="Times New Roman"/>
                        </a:rPr>
                        <a:t>123,1</a:t>
                      </a:r>
                    </a:p>
                  </a:txBody>
                  <a:tcPr marL="9525" marR="9525" marT="9525" marB="0" anchor="b">
                    <a:solidFill>
                      <a:srgbClr val="FFFF00"/>
                    </a:solidFill>
                  </a:tcPr>
                </a:tc>
              </a:tr>
              <a:tr h="256329">
                <a:tc>
                  <a:txBody>
                    <a:bodyPr/>
                    <a:lstStyle/>
                    <a:p>
                      <a:pPr algn="l" fontAlgn="t"/>
                      <a:r>
                        <a:rPr lang="ru-RU" sz="1200" b="1" i="0" u="none" strike="noStrike" dirty="0" smtClean="0">
                          <a:solidFill>
                            <a:schemeClr val="tx1"/>
                          </a:solidFill>
                          <a:latin typeface="Times New Roman" pitchFamily="18" charset="0"/>
                          <a:cs typeface="Times New Roman" pitchFamily="18" charset="0"/>
                        </a:rPr>
                        <a:t>9</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ru-RU" sz="1500" b="0" i="0" u="none" strike="noStrike" dirty="0" err="1" smtClean="0">
                          <a:solidFill>
                            <a:srgbClr val="FF0000"/>
                          </a:solidFill>
                          <a:latin typeface="Times New Roman"/>
                        </a:rPr>
                        <a:t>Урологиялық</a:t>
                      </a:r>
                      <a:r>
                        <a:rPr lang="ru-RU" sz="1500" b="0" i="0" u="none" strike="noStrike" baseline="0" dirty="0" err="1" smtClean="0">
                          <a:solidFill>
                            <a:srgbClr val="FF0000"/>
                          </a:solidFill>
                          <a:latin typeface="Times New Roman"/>
                        </a:rPr>
                        <a:t> балалар</a:t>
                      </a:r>
                      <a:endParaRPr lang="ru-RU" sz="1500" b="0" i="0" u="none" strike="noStrike" dirty="0">
                        <a:solidFill>
                          <a:srgbClr val="FF0000"/>
                        </a:solidFill>
                        <a:latin typeface="Times New Roman"/>
                      </a:endParaRPr>
                    </a:p>
                  </a:txBody>
                  <a:tcPr marL="9525" marR="9525" marT="9525" marB="0" anchor="ctr"/>
                </a:tc>
                <a:tc>
                  <a:txBody>
                    <a:bodyPr/>
                    <a:lstStyle/>
                    <a:p>
                      <a:pPr algn="ctr" fontAlgn="b"/>
                      <a:r>
                        <a:rPr lang="ru-RU" sz="1000" b="0" i="0" u="none" strike="noStrike" dirty="0" smtClean="0">
                          <a:solidFill>
                            <a:srgbClr val="000000"/>
                          </a:solidFill>
                          <a:latin typeface="Times New Roman"/>
                        </a:rPr>
                        <a:t>5</a:t>
                      </a:r>
                      <a:endParaRPr lang="ru-RU" sz="10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12</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4</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10</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 </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 </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27</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68</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31,8</a:t>
                      </a:r>
                    </a:p>
                  </a:txBody>
                  <a:tcPr marL="9525" marR="9525" marT="9525" marB="0" anchor="b">
                    <a:solidFill>
                      <a:srgbClr val="FFFF00"/>
                    </a:solidFill>
                  </a:tcPr>
                </a:tc>
                <a:tc>
                  <a:txBody>
                    <a:bodyPr/>
                    <a:lstStyle/>
                    <a:p>
                      <a:pPr algn="ctr" fontAlgn="b"/>
                      <a:r>
                        <a:rPr lang="ru-RU" sz="800" b="0" i="0" u="none" strike="noStrike">
                          <a:solidFill>
                            <a:srgbClr val="000000"/>
                          </a:solidFill>
                          <a:latin typeface="Times New Roman"/>
                        </a:rPr>
                        <a:t>80,0</a:t>
                      </a:r>
                    </a:p>
                  </a:txBody>
                  <a:tcPr marL="9525" marR="9525" marT="9525" marB="0" anchor="b">
                    <a:solidFill>
                      <a:srgbClr val="FFFF00"/>
                    </a:solidFill>
                  </a:tcPr>
                </a:tc>
              </a:tr>
              <a:tr h="256329">
                <a:tc>
                  <a:txBody>
                    <a:bodyPr/>
                    <a:lstStyle/>
                    <a:p>
                      <a:pPr algn="l" fontAlgn="t"/>
                      <a:r>
                        <a:rPr lang="ru-RU" sz="1200" b="1" i="0" u="none" strike="noStrike" dirty="0" smtClean="0">
                          <a:solidFill>
                            <a:schemeClr val="tx1"/>
                          </a:solidFill>
                          <a:latin typeface="Times New Roman" pitchFamily="18" charset="0"/>
                          <a:cs typeface="Times New Roman" pitchFamily="18" charset="0"/>
                        </a:rPr>
                        <a:t>10</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kk-KZ" sz="1500" b="0" i="0" u="none" strike="noStrike" dirty="0" smtClean="0">
                          <a:solidFill>
                            <a:srgbClr val="FF0000"/>
                          </a:solidFill>
                          <a:latin typeface="Times New Roman"/>
                        </a:rPr>
                        <a:t>Босану</a:t>
                      </a:r>
                      <a:r>
                        <a:rPr lang="kk-KZ" sz="1500" b="0" i="0" u="none" strike="noStrike" baseline="0" dirty="0" smtClean="0">
                          <a:solidFill>
                            <a:srgbClr val="FF0000"/>
                          </a:solidFill>
                          <a:latin typeface="Times New Roman"/>
                        </a:rPr>
                        <a:t> бөлімі</a:t>
                      </a:r>
                      <a:endParaRPr lang="ru-RU" sz="1500" b="0" i="0" u="none" strike="noStrike" dirty="0">
                        <a:solidFill>
                          <a:srgbClr val="FF0000"/>
                        </a:solidFill>
                        <a:latin typeface="Times New Roman"/>
                      </a:endParaRPr>
                    </a:p>
                  </a:txBody>
                  <a:tcPr marL="9525" marR="9525" marT="9525" marB="0" anchor="ctr"/>
                </a:tc>
                <a:tc>
                  <a:txBody>
                    <a:bodyPr/>
                    <a:lstStyle/>
                    <a:p>
                      <a:pPr algn="ctr" fontAlgn="b"/>
                      <a:r>
                        <a:rPr lang="en-US" sz="1000" b="0" i="0" u="none" strike="noStrike" dirty="0" smtClean="0">
                          <a:solidFill>
                            <a:srgbClr val="000000"/>
                          </a:solidFill>
                          <a:latin typeface="Times New Roman"/>
                        </a:rPr>
                        <a:t>352</a:t>
                      </a:r>
                      <a:endParaRPr lang="ru-RU" sz="10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276</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525</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465</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 </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 </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2244</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1671</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88,0</a:t>
                      </a:r>
                    </a:p>
                  </a:txBody>
                  <a:tcPr marL="9525" marR="9525" marT="9525" marB="0" anchor="b">
                    <a:solidFill>
                      <a:srgbClr val="FFFF00"/>
                    </a:solidFill>
                  </a:tcPr>
                </a:tc>
                <a:tc>
                  <a:txBody>
                    <a:bodyPr/>
                    <a:lstStyle/>
                    <a:p>
                      <a:pPr algn="ctr" fontAlgn="b"/>
                      <a:r>
                        <a:rPr lang="ru-RU" sz="800" b="0" i="0" u="none" strike="noStrike">
                          <a:solidFill>
                            <a:srgbClr val="000000"/>
                          </a:solidFill>
                          <a:latin typeface="Times New Roman"/>
                        </a:rPr>
                        <a:t>65,5</a:t>
                      </a:r>
                    </a:p>
                  </a:txBody>
                  <a:tcPr marL="9525" marR="9525" marT="9525" marB="0" anchor="b">
                    <a:solidFill>
                      <a:srgbClr val="FFFF00"/>
                    </a:solidFill>
                  </a:tcPr>
                </a:tc>
              </a:tr>
              <a:tr h="256329">
                <a:tc>
                  <a:txBody>
                    <a:bodyPr/>
                    <a:lstStyle/>
                    <a:p>
                      <a:pPr algn="l" fontAlgn="t"/>
                      <a:r>
                        <a:rPr lang="ru-RU" sz="1200" b="1" i="0" u="none" strike="noStrike" dirty="0" smtClean="0">
                          <a:solidFill>
                            <a:schemeClr val="tx1"/>
                          </a:solidFill>
                          <a:latin typeface="Times New Roman" pitchFamily="18" charset="0"/>
                          <a:cs typeface="Times New Roman" pitchFamily="18" charset="0"/>
                        </a:rPr>
                        <a:t>11</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ru-RU" sz="1500" b="0" i="0" u="none" strike="noStrike" dirty="0">
                          <a:solidFill>
                            <a:srgbClr val="FF0000"/>
                          </a:solidFill>
                          <a:latin typeface="Times New Roman"/>
                        </a:rPr>
                        <a:t> </a:t>
                      </a:r>
                      <a:r>
                        <a:rPr lang="ru-RU" sz="1500" b="0" i="0" u="none" strike="noStrike" dirty="0" smtClean="0">
                          <a:solidFill>
                            <a:srgbClr val="FF0000"/>
                          </a:solidFill>
                          <a:latin typeface="Times New Roman"/>
                        </a:rPr>
                        <a:t>патология </a:t>
                      </a:r>
                      <a:endParaRPr lang="ru-RU" sz="1500" b="0" i="0" u="none" strike="noStrike" dirty="0">
                        <a:solidFill>
                          <a:srgbClr val="FF0000"/>
                        </a:solidFill>
                        <a:latin typeface="Times New Roman"/>
                      </a:endParaRPr>
                    </a:p>
                  </a:txBody>
                  <a:tcPr marL="9525" marR="9525" marT="9525" marB="0" anchor="ctr"/>
                </a:tc>
                <a:tc>
                  <a:txBody>
                    <a:bodyPr/>
                    <a:lstStyle/>
                    <a:p>
                      <a:pPr algn="ctr" fontAlgn="b"/>
                      <a:r>
                        <a:rPr lang="en-US" sz="1000" b="0" i="0" u="none" strike="noStrike" dirty="0" smtClean="0">
                          <a:solidFill>
                            <a:srgbClr val="000000"/>
                          </a:solidFill>
                          <a:latin typeface="Times New Roman"/>
                        </a:rPr>
                        <a:t>286</a:t>
                      </a:r>
                      <a:endParaRPr lang="ru-RU" sz="10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201</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112</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50</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 </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 </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548</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270</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64,5</a:t>
                      </a:r>
                    </a:p>
                  </a:txBody>
                  <a:tcPr marL="9525" marR="9525" marT="9525" marB="0" anchor="b">
                    <a:solidFill>
                      <a:srgbClr val="FFFF00"/>
                    </a:solidFill>
                  </a:tcPr>
                </a:tc>
                <a:tc>
                  <a:txBody>
                    <a:bodyPr/>
                    <a:lstStyle/>
                    <a:p>
                      <a:pPr algn="ctr" fontAlgn="b"/>
                      <a:r>
                        <a:rPr lang="ru-RU" sz="800" b="0" i="0" u="none" strike="noStrike">
                          <a:solidFill>
                            <a:srgbClr val="000000"/>
                          </a:solidFill>
                          <a:latin typeface="Times New Roman"/>
                        </a:rPr>
                        <a:t>31,8</a:t>
                      </a:r>
                    </a:p>
                  </a:txBody>
                  <a:tcPr marL="9525" marR="9525" marT="9525" marB="0" anchor="b">
                    <a:solidFill>
                      <a:srgbClr val="FFFF00"/>
                    </a:solidFill>
                  </a:tcPr>
                </a:tc>
              </a:tr>
              <a:tr h="256329">
                <a:tc>
                  <a:txBody>
                    <a:bodyPr/>
                    <a:lstStyle/>
                    <a:p>
                      <a:pPr algn="l" fontAlgn="t"/>
                      <a:r>
                        <a:rPr lang="ru-RU" sz="1200" b="1" i="0" u="none" strike="noStrike" dirty="0" smtClean="0">
                          <a:solidFill>
                            <a:schemeClr val="tx1"/>
                          </a:solidFill>
                          <a:latin typeface="Times New Roman" pitchFamily="18" charset="0"/>
                          <a:cs typeface="Times New Roman" pitchFamily="18" charset="0"/>
                        </a:rPr>
                        <a:t>12</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ru-RU" sz="1500" b="0" i="0" u="none" strike="noStrike" dirty="0" smtClean="0">
                          <a:solidFill>
                            <a:srgbClr val="FF0000"/>
                          </a:solidFill>
                          <a:latin typeface="Times New Roman"/>
                        </a:rPr>
                        <a:t>Гинекология</a:t>
                      </a:r>
                      <a:endParaRPr lang="ru-RU" sz="1500" b="0" i="0" u="none" strike="noStrike" dirty="0">
                        <a:solidFill>
                          <a:srgbClr val="FF0000"/>
                        </a:solidFill>
                        <a:latin typeface="Times New Roman"/>
                      </a:endParaRPr>
                    </a:p>
                  </a:txBody>
                  <a:tcPr marL="9525" marR="9525" marT="9525" marB="0" anchor="ctr"/>
                </a:tc>
                <a:tc>
                  <a:txBody>
                    <a:bodyPr/>
                    <a:lstStyle/>
                    <a:p>
                      <a:pPr algn="ctr" fontAlgn="b"/>
                      <a:r>
                        <a:rPr lang="en-US" sz="1000" b="0" i="0" u="none" strike="noStrike" dirty="0" smtClean="0">
                          <a:solidFill>
                            <a:srgbClr val="000000"/>
                          </a:solidFill>
                          <a:latin typeface="Times New Roman"/>
                        </a:rPr>
                        <a:t>196</a:t>
                      </a:r>
                      <a:endParaRPr lang="ru-RU" sz="10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138</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188</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144</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 </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 </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1024</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796</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120,5</a:t>
                      </a:r>
                    </a:p>
                  </a:txBody>
                  <a:tcPr marL="9525" marR="9525" marT="9525" marB="0" anchor="b">
                    <a:solidFill>
                      <a:srgbClr val="FFFF00"/>
                    </a:solidFill>
                  </a:tcPr>
                </a:tc>
                <a:tc>
                  <a:txBody>
                    <a:bodyPr/>
                    <a:lstStyle/>
                    <a:p>
                      <a:pPr algn="ctr" fontAlgn="b"/>
                      <a:r>
                        <a:rPr lang="ru-RU" sz="800" b="0" i="0" u="none" strike="noStrike">
                          <a:solidFill>
                            <a:srgbClr val="000000"/>
                          </a:solidFill>
                          <a:latin typeface="Times New Roman"/>
                        </a:rPr>
                        <a:t>93,6</a:t>
                      </a:r>
                    </a:p>
                  </a:txBody>
                  <a:tcPr marL="9525" marR="9525" marT="9525" marB="0" anchor="b">
                    <a:solidFill>
                      <a:srgbClr val="FFFF00"/>
                    </a:solidFill>
                  </a:tcPr>
                </a:tc>
              </a:tr>
              <a:tr h="256329">
                <a:tc>
                  <a:txBody>
                    <a:bodyPr/>
                    <a:lstStyle/>
                    <a:p>
                      <a:pPr algn="l" fontAlgn="t"/>
                      <a:r>
                        <a:rPr lang="ru-RU" sz="1200" b="1" i="0" u="none" strike="noStrike" dirty="0" smtClean="0">
                          <a:solidFill>
                            <a:schemeClr val="tx1"/>
                          </a:solidFill>
                          <a:latin typeface="Times New Roman" pitchFamily="18" charset="0"/>
                          <a:cs typeface="Times New Roman" pitchFamily="18" charset="0"/>
                        </a:rPr>
                        <a:t>13</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ru-RU" sz="1500" b="0" i="0" u="none" strike="noStrike" dirty="0" err="1" smtClean="0">
                          <a:solidFill>
                            <a:srgbClr val="FF0000"/>
                          </a:solidFill>
                          <a:latin typeface="Times New Roman"/>
                        </a:rPr>
                        <a:t>Невралогия</a:t>
                      </a:r>
                      <a:endParaRPr lang="ru-RU" sz="1500" b="0" i="0" u="none" strike="noStrike" dirty="0">
                        <a:solidFill>
                          <a:srgbClr val="FF0000"/>
                        </a:solidFill>
                        <a:latin typeface="Times New Roman"/>
                      </a:endParaRPr>
                    </a:p>
                  </a:txBody>
                  <a:tcPr marL="9525" marR="9525" marT="9525" marB="0" anchor="ctr"/>
                </a:tc>
                <a:tc>
                  <a:txBody>
                    <a:bodyPr/>
                    <a:lstStyle/>
                    <a:p>
                      <a:pPr algn="ctr" fontAlgn="b"/>
                      <a:r>
                        <a:rPr lang="en-US" sz="1000" b="0" i="0" u="none" strike="noStrike" dirty="0" smtClean="0">
                          <a:solidFill>
                            <a:srgbClr val="000000"/>
                          </a:solidFill>
                          <a:latin typeface="Times New Roman"/>
                        </a:rPr>
                        <a:t>220</a:t>
                      </a:r>
                      <a:endParaRPr lang="ru-RU" sz="10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267</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221</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283</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4</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1</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1664</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2255</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163,1</a:t>
                      </a:r>
                    </a:p>
                  </a:txBody>
                  <a:tcPr marL="9525" marR="9525" marT="9525" marB="0" anchor="b">
                    <a:solidFill>
                      <a:srgbClr val="FFFF00"/>
                    </a:solidFill>
                  </a:tcPr>
                </a:tc>
                <a:tc>
                  <a:txBody>
                    <a:bodyPr/>
                    <a:lstStyle/>
                    <a:p>
                      <a:pPr algn="ctr" fontAlgn="b"/>
                      <a:r>
                        <a:rPr lang="ru-RU" sz="800" b="0" i="0" u="none" strike="noStrike">
                          <a:solidFill>
                            <a:srgbClr val="000000"/>
                          </a:solidFill>
                          <a:latin typeface="Times New Roman"/>
                        </a:rPr>
                        <a:t>189,5</a:t>
                      </a:r>
                    </a:p>
                  </a:txBody>
                  <a:tcPr marL="9525" marR="9525" marT="9525" marB="0" anchor="b">
                    <a:solidFill>
                      <a:srgbClr val="FFFF00"/>
                    </a:solidFill>
                  </a:tcPr>
                </a:tc>
              </a:tr>
              <a:tr h="256329">
                <a:tc>
                  <a:txBody>
                    <a:bodyPr/>
                    <a:lstStyle/>
                    <a:p>
                      <a:pPr algn="l" fontAlgn="t"/>
                      <a:r>
                        <a:rPr lang="ru-RU" sz="1200" b="1" i="0" u="none" strike="noStrike" dirty="0" smtClean="0">
                          <a:solidFill>
                            <a:schemeClr val="tx1"/>
                          </a:solidFill>
                          <a:latin typeface="Times New Roman" pitchFamily="18" charset="0"/>
                          <a:cs typeface="Times New Roman" pitchFamily="18" charset="0"/>
                        </a:rPr>
                        <a:t>14</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ru-RU" sz="1500" b="0" i="0" u="none" strike="noStrike" dirty="0" err="1" smtClean="0">
                          <a:solidFill>
                            <a:srgbClr val="FF0000"/>
                          </a:solidFill>
                          <a:latin typeface="Times New Roman"/>
                        </a:rPr>
                        <a:t>Отоларинг.ересектер</a:t>
                      </a:r>
                      <a:endParaRPr lang="ru-RU" sz="1500" b="0" i="0" u="none" strike="noStrike" dirty="0">
                        <a:solidFill>
                          <a:srgbClr val="FF0000"/>
                        </a:solidFill>
                        <a:latin typeface="Times New Roman"/>
                      </a:endParaRPr>
                    </a:p>
                  </a:txBody>
                  <a:tcPr marL="9525" marR="9525" marT="9525" marB="0" anchor="ctr"/>
                </a:tc>
                <a:tc>
                  <a:txBody>
                    <a:bodyPr/>
                    <a:lstStyle/>
                    <a:p>
                      <a:pPr algn="ctr" fontAlgn="b"/>
                      <a:r>
                        <a:rPr lang="en-US" sz="1000" b="0" i="0" u="none" strike="noStrike" dirty="0" smtClean="0">
                          <a:solidFill>
                            <a:srgbClr val="000000"/>
                          </a:solidFill>
                          <a:latin typeface="Times New Roman"/>
                        </a:rPr>
                        <a:t>4</a:t>
                      </a:r>
                      <a:endParaRPr lang="ru-RU" sz="10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11</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4</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8</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 </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 </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33</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59</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38,8</a:t>
                      </a:r>
                    </a:p>
                  </a:txBody>
                  <a:tcPr marL="9525" marR="9525" marT="9525" marB="0" anchor="b">
                    <a:solidFill>
                      <a:srgbClr val="FFFF00"/>
                    </a:solidFill>
                  </a:tcPr>
                </a:tc>
                <a:tc>
                  <a:txBody>
                    <a:bodyPr/>
                    <a:lstStyle/>
                    <a:p>
                      <a:pPr algn="ctr" fontAlgn="b"/>
                      <a:r>
                        <a:rPr lang="ru-RU" sz="800" b="0" i="0" u="none" strike="noStrike">
                          <a:solidFill>
                            <a:srgbClr val="000000"/>
                          </a:solidFill>
                          <a:latin typeface="Times New Roman"/>
                        </a:rPr>
                        <a:t>69,4</a:t>
                      </a:r>
                    </a:p>
                  </a:txBody>
                  <a:tcPr marL="9525" marR="9525" marT="9525" marB="0" anchor="b">
                    <a:solidFill>
                      <a:srgbClr val="FFFF00"/>
                    </a:solidFill>
                  </a:tcPr>
                </a:tc>
              </a:tr>
              <a:tr h="256329">
                <a:tc>
                  <a:txBody>
                    <a:bodyPr/>
                    <a:lstStyle/>
                    <a:p>
                      <a:pPr algn="l" fontAlgn="t"/>
                      <a:r>
                        <a:rPr lang="ru-RU" sz="1200" b="1" i="0" u="none" strike="noStrike" dirty="0" smtClean="0">
                          <a:solidFill>
                            <a:schemeClr val="tx1"/>
                          </a:solidFill>
                          <a:latin typeface="Times New Roman" pitchFamily="18" charset="0"/>
                          <a:cs typeface="Times New Roman" pitchFamily="18" charset="0"/>
                        </a:rPr>
                        <a:t>15</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ru-RU" sz="1500" b="0" i="0" u="none" strike="noStrike" dirty="0" err="1" smtClean="0">
                          <a:solidFill>
                            <a:srgbClr val="FF0000"/>
                          </a:solidFill>
                          <a:latin typeface="Times New Roman"/>
                        </a:rPr>
                        <a:t>Отоларинголог.балалар</a:t>
                      </a:r>
                      <a:endParaRPr lang="ru-RU" sz="1500" b="0" i="0" u="none" strike="noStrike" dirty="0">
                        <a:solidFill>
                          <a:srgbClr val="FF0000"/>
                        </a:solidFill>
                        <a:latin typeface="Times New Roman"/>
                      </a:endParaRPr>
                    </a:p>
                  </a:txBody>
                  <a:tcPr marL="9525" marR="9525" marT="9525" marB="0" anchor="ctr"/>
                </a:tc>
                <a:tc>
                  <a:txBody>
                    <a:bodyPr/>
                    <a:lstStyle/>
                    <a:p>
                      <a:pPr algn="ctr" fontAlgn="b"/>
                      <a:endParaRPr lang="ru-RU" sz="10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1</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1</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 </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 </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 </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9</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 </a:t>
                      </a:r>
                    </a:p>
                  </a:txBody>
                  <a:tcPr marL="9525" marR="9525" marT="9525" marB="0" anchor="b">
                    <a:solidFill>
                      <a:srgbClr val="FFFF00"/>
                    </a:solidFill>
                  </a:tcPr>
                </a:tc>
                <a:tc>
                  <a:txBody>
                    <a:bodyPr/>
                    <a:lstStyle/>
                    <a:p>
                      <a:pPr algn="ctr" fontAlgn="b"/>
                      <a:r>
                        <a:rPr lang="ru-RU" sz="800" b="0" i="0" u="none" strike="noStrike">
                          <a:solidFill>
                            <a:srgbClr val="000000"/>
                          </a:solidFill>
                          <a:latin typeface="Times New Roman"/>
                        </a:rPr>
                        <a:t>10,6</a:t>
                      </a:r>
                    </a:p>
                  </a:txBody>
                  <a:tcPr marL="9525" marR="9525" marT="9525" marB="0" anchor="b">
                    <a:solidFill>
                      <a:srgbClr val="FFFF00"/>
                    </a:solidFill>
                  </a:tcPr>
                </a:tc>
              </a:tr>
              <a:tr h="256329">
                <a:tc>
                  <a:txBody>
                    <a:bodyPr/>
                    <a:lstStyle/>
                    <a:p>
                      <a:pPr algn="l" fontAlgn="t"/>
                      <a:r>
                        <a:rPr lang="ru-RU" sz="1200" b="1" i="0" u="none" strike="noStrike" dirty="0" smtClean="0">
                          <a:solidFill>
                            <a:schemeClr val="tx1"/>
                          </a:solidFill>
                          <a:latin typeface="Times New Roman" pitchFamily="18" charset="0"/>
                          <a:cs typeface="Times New Roman" pitchFamily="18" charset="0"/>
                        </a:rPr>
                        <a:t>16</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ru-RU" sz="1500" b="0" i="0" u="none" strike="noStrike" dirty="0" err="1" smtClean="0">
                          <a:solidFill>
                            <a:srgbClr val="FF0000"/>
                          </a:solidFill>
                          <a:latin typeface="Times New Roman"/>
                        </a:rPr>
                        <a:t>педиатриялық</a:t>
                      </a:r>
                      <a:r>
                        <a:rPr lang="ru-RU" sz="1500" b="0" i="0" u="none" strike="noStrike" dirty="0" smtClean="0">
                          <a:solidFill>
                            <a:srgbClr val="FF0000"/>
                          </a:solidFill>
                          <a:latin typeface="Times New Roman"/>
                        </a:rPr>
                        <a:t> </a:t>
                      </a:r>
                      <a:endParaRPr lang="ru-RU" sz="1500" b="0" i="0" u="none" strike="noStrike" dirty="0">
                        <a:solidFill>
                          <a:srgbClr val="FF0000"/>
                        </a:solidFill>
                        <a:latin typeface="Times New Roman"/>
                      </a:endParaRPr>
                    </a:p>
                  </a:txBody>
                  <a:tcPr marL="9525" marR="9525" marT="9525" marB="0" anchor="ctr"/>
                </a:tc>
                <a:tc>
                  <a:txBody>
                    <a:bodyPr/>
                    <a:lstStyle/>
                    <a:p>
                      <a:pPr algn="ctr" fontAlgn="b"/>
                      <a:r>
                        <a:rPr lang="en-US" sz="1000" b="0" i="0" u="none" strike="noStrike" dirty="0" smtClean="0">
                          <a:solidFill>
                            <a:srgbClr val="000000"/>
                          </a:solidFill>
                          <a:latin typeface="Times New Roman"/>
                        </a:rPr>
                        <a:t>327</a:t>
                      </a:r>
                      <a:endParaRPr lang="ru-RU" sz="10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433</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448</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485</a:t>
                      </a: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2</a:t>
                      </a: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3</a:t>
                      </a: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4025</a:t>
                      </a: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4345</a:t>
                      </a: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105,2</a:t>
                      </a:r>
                    </a:p>
                  </a:txBody>
                  <a:tcPr marL="9525" marR="9525" marT="9525" marB="0" anchor="b">
                    <a:solidFill>
                      <a:srgbClr val="FFFF00"/>
                    </a:solidFill>
                  </a:tcPr>
                </a:tc>
                <a:tc>
                  <a:txBody>
                    <a:bodyPr/>
                    <a:lstStyle/>
                    <a:p>
                      <a:pPr algn="ctr" fontAlgn="b"/>
                      <a:r>
                        <a:rPr lang="ru-RU" sz="800" b="0" i="0" u="none" strike="noStrike" dirty="0">
                          <a:solidFill>
                            <a:srgbClr val="000000"/>
                          </a:solidFill>
                          <a:latin typeface="Times New Roman"/>
                        </a:rPr>
                        <a:t>102,2</a:t>
                      </a:r>
                    </a:p>
                  </a:txBody>
                  <a:tcPr marL="9525" marR="9525" marT="9525" marB="0" anchor="b">
                    <a:solidFill>
                      <a:srgbClr val="FFFF00"/>
                    </a:solidFill>
                  </a:tcPr>
                </a:tc>
              </a:tr>
              <a:tr h="256329">
                <a:tc>
                  <a:txBody>
                    <a:bodyPr/>
                    <a:lstStyle/>
                    <a:p>
                      <a:pPr algn="l" fontAlgn="t"/>
                      <a:r>
                        <a:rPr lang="ru-RU" sz="1200" b="1" i="0" u="none" strike="noStrike" dirty="0" smtClean="0">
                          <a:solidFill>
                            <a:schemeClr val="tx1"/>
                          </a:solidFill>
                          <a:latin typeface="Times New Roman" pitchFamily="18" charset="0"/>
                          <a:cs typeface="Times New Roman" pitchFamily="18" charset="0"/>
                        </a:rPr>
                        <a:t>17</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ru-RU" sz="1500" b="0" i="0" u="none" strike="noStrike" dirty="0" err="1">
                          <a:solidFill>
                            <a:srgbClr val="FF0000"/>
                          </a:solidFill>
                          <a:latin typeface="Times New Roman"/>
                        </a:rPr>
                        <a:t>кардио</a:t>
                      </a:r>
                      <a:r>
                        <a:rPr lang="ru-RU" sz="1500" b="0" i="0" u="none" strike="noStrike" dirty="0">
                          <a:solidFill>
                            <a:srgbClr val="FF0000"/>
                          </a:solidFill>
                          <a:latin typeface="Times New Roman"/>
                        </a:rPr>
                        <a:t> </a:t>
                      </a:r>
                      <a:r>
                        <a:rPr lang="ru-RU" sz="1500" b="0" i="0" u="none" strike="noStrike" dirty="0" err="1" smtClean="0">
                          <a:solidFill>
                            <a:srgbClr val="FF0000"/>
                          </a:solidFill>
                          <a:latin typeface="Times New Roman"/>
                        </a:rPr>
                        <a:t>сауықтыру</a:t>
                      </a:r>
                      <a:endParaRPr lang="ru-RU" sz="1500" b="0" i="0" u="none" strike="noStrike" dirty="0">
                        <a:solidFill>
                          <a:srgbClr val="FF0000"/>
                        </a:solidFill>
                        <a:latin typeface="Times New Roman"/>
                      </a:endParaRPr>
                    </a:p>
                  </a:txBody>
                  <a:tcPr marL="9525" marR="9525" marT="9525" marB="0" anchor="ctr"/>
                </a:tc>
                <a:tc>
                  <a:txBody>
                    <a:bodyPr/>
                    <a:lstStyle/>
                    <a:p>
                      <a:pPr algn="ctr" fontAlgn="b"/>
                      <a:r>
                        <a:rPr lang="en-US" sz="1000" b="0" i="0" u="none" strike="noStrike" dirty="0" smtClean="0">
                          <a:solidFill>
                            <a:srgbClr val="000000"/>
                          </a:solidFill>
                          <a:latin typeface="Times New Roman"/>
                        </a:rPr>
                        <a:t>16</a:t>
                      </a:r>
                      <a:endParaRPr lang="ru-RU" sz="10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10</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17</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30</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 </a:t>
                      </a: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 </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160</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86</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94.1</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123.9</a:t>
                      </a:r>
                      <a:endParaRPr lang="ru-RU" sz="900" b="0" i="0" u="none" strike="noStrike" dirty="0">
                        <a:solidFill>
                          <a:srgbClr val="000000"/>
                        </a:solidFill>
                        <a:latin typeface="Times New Roman"/>
                      </a:endParaRPr>
                    </a:p>
                  </a:txBody>
                  <a:tcPr marL="9525" marR="9525" marT="9525" marB="0" anchor="b">
                    <a:solidFill>
                      <a:srgbClr val="FFFF00"/>
                    </a:solidFill>
                  </a:tcPr>
                </a:tc>
              </a:tr>
              <a:tr h="256329">
                <a:tc>
                  <a:txBody>
                    <a:bodyPr/>
                    <a:lstStyle/>
                    <a:p>
                      <a:pPr algn="l" fontAlgn="t"/>
                      <a:r>
                        <a:rPr lang="ru-RU" sz="1200" b="1" i="0" u="none" strike="noStrike" dirty="0" smtClean="0">
                          <a:solidFill>
                            <a:schemeClr val="tx1"/>
                          </a:solidFill>
                          <a:latin typeface="Times New Roman" pitchFamily="18" charset="0"/>
                          <a:cs typeface="Times New Roman" pitchFamily="18" charset="0"/>
                        </a:rPr>
                        <a:t>18</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ru-RU" sz="1500" b="0" i="0" u="none" strike="noStrike" dirty="0" err="1">
                          <a:solidFill>
                            <a:srgbClr val="FF0000"/>
                          </a:solidFill>
                          <a:latin typeface="Times New Roman"/>
                        </a:rPr>
                        <a:t>невро</a:t>
                      </a:r>
                      <a:r>
                        <a:rPr lang="ru-RU" sz="1500" b="0" i="0" u="none" strike="noStrike" dirty="0">
                          <a:solidFill>
                            <a:srgbClr val="FF0000"/>
                          </a:solidFill>
                          <a:latin typeface="Times New Roman"/>
                        </a:rPr>
                        <a:t> </a:t>
                      </a:r>
                      <a:r>
                        <a:rPr lang="ru-RU" sz="1500" b="0" i="0" u="none" strike="noStrike" dirty="0" err="1" smtClean="0">
                          <a:solidFill>
                            <a:srgbClr val="FF0000"/>
                          </a:solidFill>
                          <a:latin typeface="Times New Roman"/>
                        </a:rPr>
                        <a:t>сауықтыру</a:t>
                      </a:r>
                      <a:endParaRPr lang="ru-RU" sz="1500" b="0" i="0" u="none" strike="noStrike" dirty="0">
                        <a:solidFill>
                          <a:srgbClr val="FF0000"/>
                        </a:solidFill>
                        <a:latin typeface="Times New Roman"/>
                      </a:endParaRPr>
                    </a:p>
                  </a:txBody>
                  <a:tcPr marL="9525" marR="9525" marT="9525" marB="0" anchor="ctr"/>
                </a:tc>
                <a:tc>
                  <a:txBody>
                    <a:bodyPr/>
                    <a:lstStyle/>
                    <a:p>
                      <a:pPr algn="ctr" fontAlgn="b"/>
                      <a:r>
                        <a:rPr lang="ru-RU" sz="1000" b="0" i="0" u="none" strike="noStrike" dirty="0">
                          <a:solidFill>
                            <a:srgbClr val="000000"/>
                          </a:solidFill>
                          <a:latin typeface="Times New Roman"/>
                        </a:rPr>
                        <a:t> </a:t>
                      </a:r>
                      <a:r>
                        <a:rPr lang="en-US" sz="1000" b="0" i="0" u="none" strike="noStrike" dirty="0" smtClean="0">
                          <a:solidFill>
                            <a:srgbClr val="000000"/>
                          </a:solidFill>
                          <a:latin typeface="Times New Roman"/>
                        </a:rPr>
                        <a:t>39</a:t>
                      </a:r>
                      <a:endParaRPr lang="ru-RU" sz="10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 </a:t>
                      </a:r>
                      <a:r>
                        <a:rPr lang="en-US" sz="900" b="0" i="0" u="none" strike="noStrike" dirty="0" smtClean="0">
                          <a:solidFill>
                            <a:srgbClr val="000000"/>
                          </a:solidFill>
                          <a:latin typeface="Times New Roman"/>
                        </a:rPr>
                        <a:t>34</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 </a:t>
                      </a:r>
                      <a:r>
                        <a:rPr lang="en-US" sz="900" b="0" i="0" u="none" strike="noStrike" dirty="0" smtClean="0">
                          <a:solidFill>
                            <a:srgbClr val="000000"/>
                          </a:solidFill>
                          <a:latin typeface="Times New Roman"/>
                        </a:rPr>
                        <a:t>42</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 </a:t>
                      </a: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 </a:t>
                      </a: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 </a:t>
                      </a:r>
                      <a:r>
                        <a:rPr lang="en-US" sz="900" b="0" i="0" u="none" strike="noStrike" dirty="0" smtClean="0">
                          <a:solidFill>
                            <a:srgbClr val="000000"/>
                          </a:solidFill>
                          <a:latin typeface="Times New Roman"/>
                        </a:rPr>
                        <a:t>444</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 </a:t>
                      </a:r>
                      <a:r>
                        <a:rPr lang="en-US" sz="900" b="0" i="0" u="none" strike="noStrike" dirty="0" smtClean="0">
                          <a:solidFill>
                            <a:srgbClr val="000000"/>
                          </a:solidFill>
                          <a:latin typeface="Times New Roman"/>
                        </a:rPr>
                        <a:t>316</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170.2</a:t>
                      </a:r>
                      <a:r>
                        <a:rPr lang="ru-RU" sz="900" b="0" i="0" u="none" strike="noStrike" dirty="0">
                          <a:solidFill>
                            <a:srgbClr val="000000"/>
                          </a:solidFill>
                          <a:latin typeface="Times New Roman"/>
                        </a:rPr>
                        <a:t> </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107.1</a:t>
                      </a:r>
                      <a:endParaRPr lang="ru-RU" sz="900" b="0" i="0" u="none" strike="noStrike" dirty="0">
                        <a:solidFill>
                          <a:srgbClr val="000000"/>
                        </a:solidFill>
                        <a:latin typeface="Times New Roman"/>
                      </a:endParaRPr>
                    </a:p>
                  </a:txBody>
                  <a:tcPr marL="9525" marR="9525" marT="9525" marB="0" anchor="b">
                    <a:solidFill>
                      <a:srgbClr val="FFFF00"/>
                    </a:solidFill>
                  </a:tcPr>
                </a:tc>
              </a:tr>
              <a:tr h="256329">
                <a:tc>
                  <a:txBody>
                    <a:bodyPr/>
                    <a:lstStyle/>
                    <a:p>
                      <a:pPr algn="l" fontAlgn="t"/>
                      <a:r>
                        <a:rPr lang="ru-RU" sz="1200" b="1" i="0" u="none" strike="noStrike" dirty="0" smtClean="0">
                          <a:solidFill>
                            <a:schemeClr val="tx1"/>
                          </a:solidFill>
                          <a:latin typeface="Times New Roman" pitchFamily="18" charset="0"/>
                          <a:cs typeface="Times New Roman" pitchFamily="18" charset="0"/>
                        </a:rPr>
                        <a:t>19</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ru-RU" sz="1500" b="0" i="0" u="none" strike="noStrike" dirty="0">
                          <a:solidFill>
                            <a:srgbClr val="FF0000"/>
                          </a:solidFill>
                          <a:latin typeface="Times New Roman"/>
                        </a:rPr>
                        <a:t>трав </a:t>
                      </a:r>
                      <a:r>
                        <a:rPr lang="ru-RU" sz="1500" b="0" i="0" u="none" strike="noStrike" dirty="0" err="1" smtClean="0">
                          <a:solidFill>
                            <a:srgbClr val="FF0000"/>
                          </a:solidFill>
                          <a:latin typeface="Times New Roman"/>
                        </a:rPr>
                        <a:t>сауықтыру</a:t>
                      </a:r>
                      <a:endParaRPr lang="ru-RU" sz="1500" b="0" i="0" u="none" strike="noStrike" dirty="0">
                        <a:solidFill>
                          <a:srgbClr val="FF0000"/>
                        </a:solidFill>
                        <a:latin typeface="Times New Roman"/>
                      </a:endParaRPr>
                    </a:p>
                  </a:txBody>
                  <a:tcPr marL="9525" marR="9525" marT="9525" marB="0" anchor="ctr"/>
                </a:tc>
                <a:tc>
                  <a:txBody>
                    <a:bodyPr/>
                    <a:lstStyle/>
                    <a:p>
                      <a:pPr algn="ctr" fontAlgn="b"/>
                      <a:r>
                        <a:rPr lang="en-US" sz="1000" b="0" i="0" u="none" strike="noStrike" dirty="0" smtClean="0">
                          <a:solidFill>
                            <a:srgbClr val="000000"/>
                          </a:solidFill>
                          <a:latin typeface="Times New Roman"/>
                        </a:rPr>
                        <a:t>7</a:t>
                      </a:r>
                      <a:endParaRPr lang="ru-RU" sz="10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9</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7</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8</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 </a:t>
                      </a: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 </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72</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91</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84.7</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76.7</a:t>
                      </a:r>
                      <a:endParaRPr lang="ru-RU" sz="900" b="0" i="0" u="none" strike="noStrike" dirty="0">
                        <a:solidFill>
                          <a:srgbClr val="000000"/>
                        </a:solidFill>
                        <a:latin typeface="Times New Roman"/>
                      </a:endParaRPr>
                    </a:p>
                  </a:txBody>
                  <a:tcPr marL="9525" marR="9525" marT="9525" marB="0" anchor="b">
                    <a:solidFill>
                      <a:srgbClr val="FFFF00"/>
                    </a:solidFill>
                  </a:tcPr>
                </a:tc>
              </a:tr>
              <a:tr h="400346">
                <a:tc>
                  <a:txBody>
                    <a:bodyPr/>
                    <a:lstStyle/>
                    <a:p>
                      <a:pPr algn="l" fontAlgn="t"/>
                      <a:r>
                        <a:rPr lang="ru-RU" sz="1200" b="1" i="0" u="none" strike="noStrike" dirty="0" smtClean="0">
                          <a:solidFill>
                            <a:schemeClr val="tx1"/>
                          </a:solidFill>
                          <a:latin typeface="Times New Roman" pitchFamily="18" charset="0"/>
                          <a:cs typeface="Times New Roman" pitchFamily="18" charset="0"/>
                        </a:rPr>
                        <a:t>20</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ru-RU" sz="1500" b="0" i="0" u="none" strike="noStrike" dirty="0" smtClean="0">
                          <a:solidFill>
                            <a:srgbClr val="FF0000"/>
                          </a:solidFill>
                          <a:latin typeface="Times New Roman"/>
                        </a:rPr>
                        <a:t>инсульт</a:t>
                      </a:r>
                      <a:endParaRPr lang="ru-RU" sz="1500" b="0" i="0" u="none" strike="noStrike" dirty="0">
                        <a:solidFill>
                          <a:srgbClr val="FF0000"/>
                        </a:solidFill>
                        <a:latin typeface="Times New Roman"/>
                      </a:endParaRPr>
                    </a:p>
                  </a:txBody>
                  <a:tcPr marL="9525" marR="9525" marT="9525" marB="0" anchor="ctr"/>
                </a:tc>
                <a:tc>
                  <a:txBody>
                    <a:bodyPr/>
                    <a:lstStyle/>
                    <a:p>
                      <a:pPr algn="ctr" fontAlgn="b"/>
                      <a:r>
                        <a:rPr lang="en-US" sz="1000" b="0" i="0" u="none" strike="noStrike" dirty="0" smtClean="0">
                          <a:solidFill>
                            <a:srgbClr val="000000"/>
                          </a:solidFill>
                          <a:latin typeface="Times New Roman"/>
                        </a:rPr>
                        <a:t>111</a:t>
                      </a:r>
                      <a:endParaRPr lang="ru-RU" sz="10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109</a:t>
                      </a:r>
                      <a:r>
                        <a:rPr lang="ru-RU" sz="900" b="0" i="0" u="none" strike="noStrike" dirty="0">
                          <a:solidFill>
                            <a:srgbClr val="000000"/>
                          </a:solidFill>
                          <a:latin typeface="Times New Roman"/>
                        </a:rPr>
                        <a:t> </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102</a:t>
                      </a: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 </a:t>
                      </a:r>
                      <a:r>
                        <a:rPr lang="en-US" sz="900" b="0" i="0" u="none" strike="noStrike" dirty="0" smtClean="0">
                          <a:solidFill>
                            <a:srgbClr val="000000"/>
                          </a:solidFill>
                          <a:latin typeface="Times New Roman"/>
                        </a:rPr>
                        <a:t>107</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 </a:t>
                      </a:r>
                      <a:r>
                        <a:rPr lang="en-US" sz="900" b="0" i="0" u="none" strike="noStrike" dirty="0" smtClean="0">
                          <a:solidFill>
                            <a:srgbClr val="000000"/>
                          </a:solidFill>
                          <a:latin typeface="Times New Roman"/>
                        </a:rPr>
                        <a:t>10</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 </a:t>
                      </a:r>
                      <a:r>
                        <a:rPr lang="en-US" sz="900" b="0" i="0" u="none" strike="noStrike" dirty="0" smtClean="0">
                          <a:solidFill>
                            <a:srgbClr val="000000"/>
                          </a:solidFill>
                          <a:latin typeface="Times New Roman"/>
                        </a:rPr>
                        <a:t>12</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1140</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 </a:t>
                      </a:r>
                      <a:r>
                        <a:rPr lang="en-US" sz="900" b="0" i="0" u="none" strike="noStrike" dirty="0" smtClean="0">
                          <a:solidFill>
                            <a:srgbClr val="000000"/>
                          </a:solidFill>
                          <a:latin typeface="Times New Roman"/>
                        </a:rPr>
                        <a:t>1304</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52.1</a:t>
                      </a:r>
                      <a:r>
                        <a:rPr lang="ru-RU" sz="900" b="0" i="0" u="none" strike="noStrike" dirty="0">
                          <a:solidFill>
                            <a:srgbClr val="000000"/>
                          </a:solidFill>
                          <a:latin typeface="Times New Roman"/>
                        </a:rPr>
                        <a:t> </a:t>
                      </a: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 </a:t>
                      </a:r>
                      <a:r>
                        <a:rPr lang="en-US" sz="900" b="0" i="0" u="none" strike="noStrike" dirty="0" smtClean="0">
                          <a:solidFill>
                            <a:srgbClr val="000000"/>
                          </a:solidFill>
                          <a:latin typeface="Times New Roman"/>
                        </a:rPr>
                        <a:t>76.7</a:t>
                      </a:r>
                      <a:endParaRPr lang="ru-RU" sz="900" b="0" i="0" u="none" strike="noStrike" dirty="0">
                        <a:solidFill>
                          <a:srgbClr val="000000"/>
                        </a:solidFill>
                        <a:latin typeface="Times New Roman"/>
                      </a:endParaRPr>
                    </a:p>
                  </a:txBody>
                  <a:tcPr marL="9525" marR="9525" marT="9525" marB="0" anchor="b">
                    <a:solidFill>
                      <a:srgbClr val="FFFF00"/>
                    </a:solid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3"/>
          <p:cNvGraphicFramePr>
            <a:graphicFrameLocks noGrp="1"/>
          </p:cNvGraphicFramePr>
          <p:nvPr>
            <p:ph idx="1"/>
          </p:nvPr>
        </p:nvGraphicFramePr>
        <p:xfrm>
          <a:off x="323528" y="620688"/>
          <a:ext cx="8067365" cy="4277715"/>
        </p:xfrm>
        <a:graphic>
          <a:graphicData uri="http://schemas.openxmlformats.org/drawingml/2006/table">
            <a:tbl>
              <a:tblPr firstRow="1" bandRow="1">
                <a:tableStyleId>{8799B23B-EC83-4686-B30A-512413B5E67A}</a:tableStyleId>
              </a:tblPr>
              <a:tblGrid>
                <a:gridCol w="288032"/>
                <a:gridCol w="1654453"/>
                <a:gridCol w="605757"/>
                <a:gridCol w="605757"/>
                <a:gridCol w="605757"/>
                <a:gridCol w="538451"/>
                <a:gridCol w="681120"/>
                <a:gridCol w="530395"/>
                <a:gridCol w="673064"/>
                <a:gridCol w="673064"/>
                <a:gridCol w="605757"/>
                <a:gridCol w="605758"/>
              </a:tblGrid>
              <a:tr h="1176166">
                <a:tc rowSpan="2">
                  <a:txBody>
                    <a:bodyPr/>
                    <a:lstStyle/>
                    <a:p>
                      <a:pPr algn="ctr" fontAlgn="t"/>
                      <a:r>
                        <a:rPr lang="ru-RU" sz="1300" u="none" strike="noStrike" dirty="0">
                          <a:latin typeface="Times New Roman" pitchFamily="18" charset="0"/>
                          <a:cs typeface="Times New Roman" pitchFamily="18" charset="0"/>
                        </a:rPr>
                        <a:t>№ </a:t>
                      </a:r>
                      <a:r>
                        <a:rPr lang="ru-RU" sz="1300" u="none" strike="noStrike" dirty="0" err="1">
                          <a:latin typeface="Times New Roman" pitchFamily="18" charset="0"/>
                          <a:cs typeface="Times New Roman" pitchFamily="18" charset="0"/>
                        </a:rPr>
                        <a:t>п</a:t>
                      </a:r>
                      <a:r>
                        <a:rPr lang="ru-RU" sz="1300" u="none" strike="noStrike" dirty="0">
                          <a:latin typeface="Times New Roman" pitchFamily="18" charset="0"/>
                          <a:cs typeface="Times New Roman" pitchFamily="18" charset="0"/>
                        </a:rPr>
                        <a:t>/</a:t>
                      </a:r>
                      <a:r>
                        <a:rPr lang="ru-RU" sz="1300" u="none" strike="noStrike" dirty="0" err="1">
                          <a:latin typeface="Times New Roman" pitchFamily="18" charset="0"/>
                          <a:cs typeface="Times New Roman" pitchFamily="18" charset="0"/>
                        </a:rPr>
                        <a:t>п</a:t>
                      </a:r>
                      <a:endParaRPr lang="ru-RU" sz="1300" b="1" i="0" u="none" strike="noStrike" dirty="0">
                        <a:solidFill>
                          <a:schemeClr val="tx1"/>
                        </a:solidFill>
                        <a:latin typeface="Times New Roman" pitchFamily="18" charset="0"/>
                        <a:cs typeface="Times New Roman" pitchFamily="18" charset="0"/>
                      </a:endParaRPr>
                    </a:p>
                  </a:txBody>
                  <a:tcPr marL="9525" marR="9525" marT="9525" marB="0">
                    <a:solidFill>
                      <a:srgbClr val="FB8DF3"/>
                    </a:solidFill>
                  </a:tcPr>
                </a:tc>
                <a:tc rowSpan="2">
                  <a:txBody>
                    <a:bodyPr/>
                    <a:lstStyle/>
                    <a:p>
                      <a:pPr algn="ctr" fontAlgn="b"/>
                      <a:r>
                        <a:rPr lang="kk-KZ" sz="1400" dirty="0" smtClean="0"/>
                        <a:t>Құрылымдық бөлімдер және төсек профилі</a:t>
                      </a:r>
                      <a:endParaRPr lang="ru-RU" sz="1400" b="1" i="0" u="none" strike="noStrike" dirty="0">
                        <a:solidFill>
                          <a:srgbClr val="000000"/>
                        </a:solidFill>
                        <a:latin typeface="+mn-lt"/>
                      </a:endParaRPr>
                    </a:p>
                  </a:txBody>
                  <a:tcPr marL="9525" marR="9525" marT="9525" marB="0" anchor="ctr">
                    <a:solidFill>
                      <a:srgbClr val="FB8DF3"/>
                    </a:solidFill>
                  </a:tcPr>
                </a:tc>
                <a:tc gridSpan="2">
                  <a:txBody>
                    <a:bodyPr/>
                    <a:lstStyle/>
                    <a:p>
                      <a:pPr algn="ctr" fontAlgn="b"/>
                      <a:r>
                        <a:rPr lang="kk-KZ" sz="1400" b="1" i="0" u="none" strike="noStrike" dirty="0" smtClean="0">
                          <a:solidFill>
                            <a:srgbClr val="000000"/>
                          </a:solidFill>
                          <a:latin typeface="Times New Roman"/>
                        </a:rPr>
                        <a:t>Түскені</a:t>
                      </a:r>
                      <a:endParaRPr lang="ru-RU" sz="1400" b="1" i="0" u="none" strike="noStrike" dirty="0">
                        <a:solidFill>
                          <a:srgbClr val="000000"/>
                        </a:solidFill>
                        <a:latin typeface="Times New Roman"/>
                      </a:endParaRPr>
                    </a:p>
                  </a:txBody>
                  <a:tcPr marL="9525" marR="9525" marT="9525" marB="0" anchor="ctr">
                    <a:solidFill>
                      <a:srgbClr val="FB8DF3"/>
                    </a:solidFill>
                  </a:tcPr>
                </a:tc>
                <a:tc hMerge="1">
                  <a:txBody>
                    <a:bodyPr/>
                    <a:lstStyle/>
                    <a:p>
                      <a:endParaRPr lang="ru-RU"/>
                    </a:p>
                  </a:txBody>
                  <a:tcPr/>
                </a:tc>
                <a:tc gridSpan="2">
                  <a:txBody>
                    <a:bodyPr/>
                    <a:lstStyle/>
                    <a:p>
                      <a:pPr algn="ctr" fontAlgn="b"/>
                      <a:r>
                        <a:rPr lang="kk-KZ" sz="1400" b="1" i="0" u="none" strike="noStrike" dirty="0" smtClean="0">
                          <a:solidFill>
                            <a:srgbClr val="000000"/>
                          </a:solidFill>
                          <a:latin typeface="Times New Roman"/>
                        </a:rPr>
                        <a:t>Шыққаны</a:t>
                      </a:r>
                      <a:endParaRPr lang="ru-RU" sz="1400" b="1" i="0" u="none" strike="noStrike" dirty="0">
                        <a:solidFill>
                          <a:srgbClr val="000000"/>
                        </a:solidFill>
                        <a:latin typeface="Times New Roman"/>
                      </a:endParaRPr>
                    </a:p>
                  </a:txBody>
                  <a:tcPr marL="9525" marR="9525" marT="9525" marB="0" anchor="ctr">
                    <a:solidFill>
                      <a:srgbClr val="FB8DF3"/>
                    </a:solidFill>
                  </a:tcPr>
                </a:tc>
                <a:tc hMerge="1">
                  <a:txBody>
                    <a:bodyPr/>
                    <a:lstStyle/>
                    <a:p>
                      <a:endParaRPr lang="ru-RU"/>
                    </a:p>
                  </a:txBody>
                  <a:tcPr/>
                </a:tc>
                <a:tc gridSpan="2">
                  <a:txBody>
                    <a:bodyPr/>
                    <a:lstStyle/>
                    <a:p>
                      <a:pPr algn="ctr" fontAlgn="b"/>
                      <a:r>
                        <a:rPr lang="kk-KZ" sz="1400" b="1" i="0" u="none" strike="noStrike" dirty="0" smtClean="0">
                          <a:solidFill>
                            <a:srgbClr val="000000"/>
                          </a:solidFill>
                          <a:latin typeface="Times New Roman"/>
                        </a:rPr>
                        <a:t>Қайтыс болғаны</a:t>
                      </a:r>
                      <a:endParaRPr lang="ru-RU" sz="1400" b="1" i="0" u="none" strike="noStrike" dirty="0">
                        <a:solidFill>
                          <a:srgbClr val="000000"/>
                        </a:solidFill>
                        <a:latin typeface="Times New Roman"/>
                      </a:endParaRPr>
                    </a:p>
                  </a:txBody>
                  <a:tcPr marL="9525" marR="9525" marT="9525" marB="0" anchor="ctr">
                    <a:solidFill>
                      <a:srgbClr val="FB8DF3"/>
                    </a:solidFill>
                  </a:tcPr>
                </a:tc>
                <a:tc hMerge="1">
                  <a:txBody>
                    <a:bodyPr/>
                    <a:lstStyle/>
                    <a:p>
                      <a:endParaRPr lang="ru-RU"/>
                    </a:p>
                  </a:txBody>
                  <a:tcPr/>
                </a:tc>
                <a:tc gridSpan="2">
                  <a:txBody>
                    <a:bodyPr/>
                    <a:lstStyle/>
                    <a:p>
                      <a:pPr algn="ctr" fontAlgn="b"/>
                      <a:r>
                        <a:rPr lang="ru-RU" sz="1400" b="1" i="0" u="none" strike="noStrike" dirty="0" err="1" smtClean="0">
                          <a:solidFill>
                            <a:srgbClr val="000000"/>
                          </a:solidFill>
                          <a:latin typeface="+mn-lt"/>
                        </a:rPr>
                        <a:t>Өткізілген төсек-күндер</a:t>
                      </a:r>
                      <a:endParaRPr lang="ru-RU" sz="1400" b="1" i="0" u="none" strike="noStrike" dirty="0">
                        <a:solidFill>
                          <a:srgbClr val="000000"/>
                        </a:solidFill>
                        <a:latin typeface="+mn-lt"/>
                      </a:endParaRPr>
                    </a:p>
                  </a:txBody>
                  <a:tcPr marL="9525" marR="9525" marT="9525" marB="0" anchor="ctr">
                    <a:solidFill>
                      <a:srgbClr val="FB8DF3"/>
                    </a:solidFill>
                  </a:tcPr>
                </a:tc>
                <a:tc hMerge="1">
                  <a:txBody>
                    <a:bodyPr/>
                    <a:lstStyle/>
                    <a:p>
                      <a:endParaRPr lang="ru-RU"/>
                    </a:p>
                  </a:txBody>
                  <a:tcPr/>
                </a:tc>
                <a:tc gridSpan="2">
                  <a:txBody>
                    <a:bodyPr/>
                    <a:lstStyle/>
                    <a:p>
                      <a:pPr algn="ctr" fontAlgn="b"/>
                      <a:r>
                        <a:rPr lang="ru-RU" sz="1400" b="1" i="0" u="none" strike="noStrike" dirty="0" err="1" smtClean="0">
                          <a:solidFill>
                            <a:srgbClr val="000000"/>
                          </a:solidFill>
                          <a:latin typeface="+mn-lt"/>
                        </a:rPr>
                        <a:t>Төсек-күндерінің орындалу%</a:t>
                      </a:r>
                      <a:endParaRPr lang="ru-RU" sz="1400" b="1" i="0" u="none" strike="noStrike" dirty="0">
                        <a:solidFill>
                          <a:srgbClr val="000000"/>
                        </a:solidFill>
                        <a:latin typeface="+mn-lt"/>
                      </a:endParaRPr>
                    </a:p>
                  </a:txBody>
                  <a:tcPr marL="9525" marR="9525" marT="9525" marB="0">
                    <a:solidFill>
                      <a:srgbClr val="FB8DF3"/>
                    </a:solidFill>
                  </a:tcPr>
                </a:tc>
                <a:tc hMerge="1">
                  <a:txBody>
                    <a:bodyPr/>
                    <a:lstStyle/>
                    <a:p>
                      <a:endParaRPr lang="ru-RU"/>
                    </a:p>
                  </a:txBody>
                  <a:tcPr/>
                </a:tc>
              </a:tr>
              <a:tr h="330797">
                <a:tc vMerge="1">
                  <a:txBody>
                    <a:bodyPr/>
                    <a:lstStyle/>
                    <a:p>
                      <a:pPr algn="l" fontAlgn="t"/>
                      <a:endParaRPr lang="ru-RU" sz="1300" b="0" i="0" u="none" strike="noStrike" dirty="0">
                        <a:solidFill>
                          <a:schemeClr val="tx1"/>
                        </a:solidFill>
                        <a:latin typeface="Times New Roman" pitchFamily="18" charset="0"/>
                        <a:cs typeface="Times New Roman" pitchFamily="18" charset="0"/>
                      </a:endParaRPr>
                    </a:p>
                  </a:txBody>
                  <a:tcPr marL="9525" marR="9525" marT="9525" marB="0"/>
                </a:tc>
                <a:tc vMerge="1">
                  <a:txBody>
                    <a:bodyPr/>
                    <a:lstStyle/>
                    <a:p>
                      <a:pPr algn="just" fontAlgn="t"/>
                      <a:endParaRPr lang="ru-RU" sz="1300" b="0"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b"/>
                      <a:r>
                        <a:rPr lang="ru-RU" sz="1400" b="1" i="0" u="none" strike="noStrike" dirty="0" smtClean="0">
                          <a:solidFill>
                            <a:srgbClr val="000000"/>
                          </a:solidFill>
                          <a:latin typeface="Times New Roman"/>
                        </a:rPr>
                        <a:t>20</a:t>
                      </a:r>
                      <a:r>
                        <a:rPr lang="en-US" sz="1400" b="1" i="0" u="none" strike="noStrike" dirty="0" smtClean="0">
                          <a:solidFill>
                            <a:srgbClr val="000000"/>
                          </a:solidFill>
                          <a:latin typeface="Times New Roman"/>
                        </a:rPr>
                        <a:t>2</a:t>
                      </a:r>
                      <a:r>
                        <a:rPr lang="kk-KZ" sz="1400" b="1" i="0" u="none" strike="noStrike" dirty="0" smtClean="0">
                          <a:solidFill>
                            <a:srgbClr val="000000"/>
                          </a:solidFill>
                          <a:latin typeface="Times New Roman"/>
                        </a:rPr>
                        <a:t>1</a:t>
                      </a:r>
                      <a:endParaRPr lang="ru-RU" sz="14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400" b="1" i="0" u="none" strike="noStrike" dirty="0" smtClean="0">
                          <a:solidFill>
                            <a:srgbClr val="000000"/>
                          </a:solidFill>
                          <a:latin typeface="Times New Roman"/>
                        </a:rPr>
                        <a:t>20</a:t>
                      </a:r>
                      <a:r>
                        <a:rPr lang="en-US" sz="1400" b="1" i="0" u="none" strike="noStrike" dirty="0" smtClean="0">
                          <a:solidFill>
                            <a:srgbClr val="000000"/>
                          </a:solidFill>
                          <a:latin typeface="Times New Roman"/>
                        </a:rPr>
                        <a:t>2</a:t>
                      </a:r>
                      <a:r>
                        <a:rPr lang="kk-KZ" sz="1400" b="1" i="0" u="none" strike="noStrike" dirty="0" smtClean="0">
                          <a:solidFill>
                            <a:srgbClr val="000000"/>
                          </a:solidFill>
                          <a:latin typeface="Times New Roman"/>
                        </a:rPr>
                        <a:t>2</a:t>
                      </a:r>
                      <a:endParaRPr lang="ru-RU" sz="14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400" b="1" i="0" u="none" strike="noStrike" dirty="0" smtClean="0">
                          <a:solidFill>
                            <a:srgbClr val="000000"/>
                          </a:solidFill>
                          <a:latin typeface="Times New Roman"/>
                        </a:rPr>
                        <a:t>20</a:t>
                      </a:r>
                      <a:r>
                        <a:rPr lang="en-US" sz="1400" b="1" i="0" u="none" strike="noStrike" dirty="0" smtClean="0">
                          <a:solidFill>
                            <a:srgbClr val="000000"/>
                          </a:solidFill>
                          <a:latin typeface="Times New Roman"/>
                        </a:rPr>
                        <a:t>2</a:t>
                      </a:r>
                      <a:r>
                        <a:rPr lang="kk-KZ" sz="1400" b="1" i="0" u="none" strike="noStrike" dirty="0" smtClean="0">
                          <a:solidFill>
                            <a:srgbClr val="000000"/>
                          </a:solidFill>
                          <a:latin typeface="Times New Roman"/>
                        </a:rPr>
                        <a:t>1</a:t>
                      </a:r>
                      <a:endParaRPr lang="ru-RU" sz="14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400" b="1" i="0" u="none" strike="noStrike" dirty="0" smtClean="0">
                          <a:solidFill>
                            <a:srgbClr val="000000"/>
                          </a:solidFill>
                          <a:latin typeface="Times New Roman"/>
                        </a:rPr>
                        <a:t>20</a:t>
                      </a:r>
                      <a:r>
                        <a:rPr lang="en-US" sz="1400" b="1" i="0" u="none" strike="noStrike" dirty="0" smtClean="0">
                          <a:solidFill>
                            <a:srgbClr val="000000"/>
                          </a:solidFill>
                          <a:latin typeface="Times New Roman"/>
                        </a:rPr>
                        <a:t>2</a:t>
                      </a:r>
                      <a:r>
                        <a:rPr lang="kk-KZ" sz="1400" b="1" i="0" u="none" strike="noStrike" dirty="0" smtClean="0">
                          <a:solidFill>
                            <a:srgbClr val="000000"/>
                          </a:solidFill>
                          <a:latin typeface="Times New Roman"/>
                        </a:rPr>
                        <a:t>2</a:t>
                      </a:r>
                      <a:endParaRPr lang="ru-RU" sz="14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400" b="1" i="0" u="none" strike="noStrike" dirty="0" smtClean="0">
                          <a:solidFill>
                            <a:srgbClr val="000000"/>
                          </a:solidFill>
                          <a:latin typeface="Times New Roman"/>
                        </a:rPr>
                        <a:t>20</a:t>
                      </a:r>
                      <a:r>
                        <a:rPr lang="en-US" sz="1400" b="1" i="0" u="none" strike="noStrike" dirty="0" smtClean="0">
                          <a:solidFill>
                            <a:srgbClr val="000000"/>
                          </a:solidFill>
                          <a:latin typeface="Times New Roman"/>
                        </a:rPr>
                        <a:t>2</a:t>
                      </a:r>
                      <a:r>
                        <a:rPr lang="kk-KZ" sz="1400" b="1" i="0" u="none" strike="noStrike" dirty="0" smtClean="0">
                          <a:solidFill>
                            <a:srgbClr val="000000"/>
                          </a:solidFill>
                          <a:latin typeface="Times New Roman"/>
                        </a:rPr>
                        <a:t>1</a:t>
                      </a:r>
                      <a:endParaRPr lang="ru-RU" sz="14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400" b="1" i="0" u="none" strike="noStrike" dirty="0" smtClean="0">
                          <a:solidFill>
                            <a:srgbClr val="000000"/>
                          </a:solidFill>
                          <a:latin typeface="Times New Roman"/>
                        </a:rPr>
                        <a:t>20</a:t>
                      </a:r>
                      <a:r>
                        <a:rPr lang="en-US" sz="1400" b="1" i="0" u="none" strike="noStrike" dirty="0" smtClean="0">
                          <a:solidFill>
                            <a:srgbClr val="000000"/>
                          </a:solidFill>
                          <a:latin typeface="Times New Roman"/>
                        </a:rPr>
                        <a:t>2</a:t>
                      </a:r>
                      <a:r>
                        <a:rPr lang="kk-KZ" sz="1400" b="1" i="0" u="none" strike="noStrike" dirty="0" smtClean="0">
                          <a:solidFill>
                            <a:srgbClr val="000000"/>
                          </a:solidFill>
                          <a:latin typeface="Times New Roman"/>
                        </a:rPr>
                        <a:t>2</a:t>
                      </a:r>
                      <a:endParaRPr lang="ru-RU" sz="14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400" b="1" i="0" u="none" strike="noStrike" dirty="0" smtClean="0">
                          <a:solidFill>
                            <a:srgbClr val="000000"/>
                          </a:solidFill>
                          <a:latin typeface="Times New Roman"/>
                        </a:rPr>
                        <a:t>20</a:t>
                      </a:r>
                      <a:r>
                        <a:rPr lang="en-US" sz="1400" b="1" i="0" u="none" strike="noStrike" dirty="0" smtClean="0">
                          <a:solidFill>
                            <a:srgbClr val="000000"/>
                          </a:solidFill>
                          <a:latin typeface="Times New Roman"/>
                        </a:rPr>
                        <a:t>2</a:t>
                      </a:r>
                      <a:r>
                        <a:rPr lang="kk-KZ" sz="1400" b="1" i="0" u="none" strike="noStrike" dirty="0" smtClean="0">
                          <a:solidFill>
                            <a:srgbClr val="000000"/>
                          </a:solidFill>
                          <a:latin typeface="Times New Roman"/>
                        </a:rPr>
                        <a:t>1</a:t>
                      </a:r>
                      <a:endParaRPr lang="ru-RU" sz="14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400" b="1" i="0" u="none" strike="noStrike" dirty="0" smtClean="0">
                          <a:solidFill>
                            <a:srgbClr val="000000"/>
                          </a:solidFill>
                          <a:latin typeface="Times New Roman"/>
                        </a:rPr>
                        <a:t>20</a:t>
                      </a:r>
                      <a:r>
                        <a:rPr lang="en-US" sz="1400" b="1" i="0" u="none" strike="noStrike" dirty="0" smtClean="0">
                          <a:solidFill>
                            <a:srgbClr val="000000"/>
                          </a:solidFill>
                          <a:latin typeface="Times New Roman"/>
                        </a:rPr>
                        <a:t>2</a:t>
                      </a:r>
                      <a:r>
                        <a:rPr lang="kk-KZ" sz="1400" b="1" i="0" u="none" strike="noStrike" dirty="0" smtClean="0">
                          <a:solidFill>
                            <a:srgbClr val="000000"/>
                          </a:solidFill>
                          <a:latin typeface="Times New Roman"/>
                        </a:rPr>
                        <a:t>2</a:t>
                      </a:r>
                      <a:endParaRPr lang="ru-RU" sz="14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400" b="1" i="0" u="none" strike="noStrike" dirty="0" smtClean="0">
                          <a:solidFill>
                            <a:srgbClr val="000000"/>
                          </a:solidFill>
                          <a:latin typeface="Times New Roman"/>
                        </a:rPr>
                        <a:t>20</a:t>
                      </a:r>
                      <a:r>
                        <a:rPr lang="en-US" sz="1400" b="1" i="0" u="none" strike="noStrike" dirty="0" smtClean="0">
                          <a:solidFill>
                            <a:srgbClr val="000000"/>
                          </a:solidFill>
                          <a:latin typeface="Times New Roman"/>
                        </a:rPr>
                        <a:t>2</a:t>
                      </a:r>
                      <a:r>
                        <a:rPr lang="kk-KZ" sz="1400" b="1" i="0" u="none" strike="noStrike" dirty="0" smtClean="0">
                          <a:solidFill>
                            <a:srgbClr val="000000"/>
                          </a:solidFill>
                          <a:latin typeface="Times New Roman"/>
                        </a:rPr>
                        <a:t>1</a:t>
                      </a:r>
                      <a:endParaRPr lang="ru-RU" sz="14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400" b="1" i="0" u="none" strike="noStrike" dirty="0" smtClean="0">
                          <a:solidFill>
                            <a:srgbClr val="000000"/>
                          </a:solidFill>
                          <a:latin typeface="Times New Roman"/>
                        </a:rPr>
                        <a:t>20</a:t>
                      </a:r>
                      <a:r>
                        <a:rPr lang="en-US" sz="1400" b="1" i="0" u="none" strike="noStrike" dirty="0" smtClean="0">
                          <a:solidFill>
                            <a:srgbClr val="000000"/>
                          </a:solidFill>
                          <a:latin typeface="Times New Roman"/>
                        </a:rPr>
                        <a:t>2</a:t>
                      </a:r>
                      <a:r>
                        <a:rPr lang="kk-KZ" sz="1400" b="1" i="0" u="none" strike="noStrike" dirty="0" smtClean="0">
                          <a:solidFill>
                            <a:srgbClr val="000000"/>
                          </a:solidFill>
                          <a:latin typeface="Times New Roman"/>
                        </a:rPr>
                        <a:t>2</a:t>
                      </a:r>
                      <a:endParaRPr lang="ru-RU" sz="1400" b="1" i="0" u="none" strike="noStrike" dirty="0">
                        <a:solidFill>
                          <a:srgbClr val="000000"/>
                        </a:solidFill>
                        <a:latin typeface="Times New Roman"/>
                      </a:endParaRPr>
                    </a:p>
                  </a:txBody>
                  <a:tcPr marL="9525" marR="9525" marT="9525" marB="0" anchor="b">
                    <a:solidFill>
                      <a:srgbClr val="FFFF00"/>
                    </a:solidFill>
                  </a:tcPr>
                </a:tc>
              </a:tr>
              <a:tr h="497593">
                <a:tc>
                  <a:txBody>
                    <a:bodyPr/>
                    <a:lstStyle/>
                    <a:p>
                      <a:pPr algn="l" fontAlgn="t"/>
                      <a:r>
                        <a:rPr lang="ru-RU" sz="1200" b="1" i="0" u="none" strike="noStrike" dirty="0" smtClean="0">
                          <a:solidFill>
                            <a:schemeClr val="tx1"/>
                          </a:solidFill>
                          <a:latin typeface="Times New Roman" pitchFamily="18" charset="0"/>
                          <a:cs typeface="Times New Roman" pitchFamily="18" charset="0"/>
                        </a:rPr>
                        <a:t>21</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b"/>
                      <a:r>
                        <a:rPr lang="ru-RU" sz="1400" b="0" i="0" u="none" strike="noStrike" dirty="0" err="1" smtClean="0">
                          <a:solidFill>
                            <a:srgbClr val="FF0000"/>
                          </a:solidFill>
                          <a:latin typeface="Times New Roman"/>
                        </a:rPr>
                        <a:t>терапиялық  </a:t>
                      </a:r>
                      <a:r>
                        <a:rPr lang="ru-RU" sz="1400" b="0" i="0" u="none" strike="noStrike" dirty="0" smtClean="0">
                          <a:solidFill>
                            <a:srgbClr val="FF0000"/>
                          </a:solidFill>
                          <a:latin typeface="Times New Roman"/>
                        </a:rPr>
                        <a:t>(</a:t>
                      </a:r>
                      <a:r>
                        <a:rPr lang="ru-RU" sz="1400" b="0" i="0" u="none" strike="noStrike" dirty="0" err="1" smtClean="0">
                          <a:solidFill>
                            <a:srgbClr val="FF0000"/>
                          </a:solidFill>
                          <a:latin typeface="Times New Roman"/>
                        </a:rPr>
                        <a:t>Майдантал</a:t>
                      </a:r>
                      <a:r>
                        <a:rPr lang="ru-RU" sz="1400" b="0" i="0" u="none" strike="noStrike" dirty="0" smtClean="0">
                          <a:solidFill>
                            <a:srgbClr val="FF0000"/>
                          </a:solidFill>
                          <a:latin typeface="Times New Roman"/>
                        </a:rPr>
                        <a:t>)</a:t>
                      </a:r>
                      <a:endParaRPr lang="ru-RU" sz="1400" b="0" i="0" u="none" strike="noStrike" dirty="0">
                        <a:solidFill>
                          <a:srgbClr val="FF0000"/>
                        </a:solidFill>
                        <a:latin typeface="Times New Roman"/>
                      </a:endParaRPr>
                    </a:p>
                  </a:txBody>
                  <a:tcPr marL="9525" marR="9525" marT="9525" marB="0" anchor="b"/>
                </a:tc>
                <a:tc>
                  <a:txBody>
                    <a:bodyPr/>
                    <a:lstStyle/>
                    <a:p>
                      <a:pPr algn="ctr" fontAlgn="b"/>
                      <a:r>
                        <a:rPr lang="ru-RU" sz="900" b="0" i="0" u="none" strike="noStrike">
                          <a:solidFill>
                            <a:srgbClr val="000000"/>
                          </a:solidFill>
                          <a:latin typeface="Times New Roman"/>
                        </a:rPr>
                        <a:t>115</a:t>
                      </a:r>
                    </a:p>
                  </a:txBody>
                  <a:tcPr marL="9525" marR="9525" marT="9525" marB="0" anchor="b">
                    <a:solidFill>
                      <a:srgbClr val="FFFF00"/>
                    </a:solidFill>
                  </a:tcPr>
                </a:tc>
                <a:tc>
                  <a:txBody>
                    <a:bodyPr/>
                    <a:lstStyle/>
                    <a:p>
                      <a:pPr algn="ctr" fontAlgn="b"/>
                      <a:r>
                        <a:rPr lang="ru-RU" sz="800" b="0" i="0" u="none" strike="noStrike">
                          <a:solidFill>
                            <a:srgbClr val="000000"/>
                          </a:solidFill>
                          <a:latin typeface="Times New Roman"/>
                        </a:rPr>
                        <a:t>114</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109</a:t>
                      </a:r>
                    </a:p>
                  </a:txBody>
                  <a:tcPr marL="9525" marR="9525" marT="9525" marB="0" anchor="b">
                    <a:solidFill>
                      <a:srgbClr val="FFFF00"/>
                    </a:solidFill>
                  </a:tcPr>
                </a:tc>
                <a:tc>
                  <a:txBody>
                    <a:bodyPr/>
                    <a:lstStyle/>
                    <a:p>
                      <a:pPr algn="ctr" fontAlgn="b"/>
                      <a:r>
                        <a:rPr lang="ru-RU" sz="800" b="0" i="0" u="none" strike="noStrike">
                          <a:solidFill>
                            <a:srgbClr val="000000"/>
                          </a:solidFill>
                          <a:latin typeface="Times New Roman"/>
                        </a:rPr>
                        <a:t>104</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 </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 </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864</a:t>
                      </a:r>
                    </a:p>
                  </a:txBody>
                  <a:tcPr marL="9525" marR="9525" marT="9525" marB="0" anchor="b">
                    <a:solidFill>
                      <a:srgbClr val="FFFF00"/>
                    </a:solidFill>
                  </a:tcPr>
                </a:tc>
                <a:tc>
                  <a:txBody>
                    <a:bodyPr/>
                    <a:lstStyle/>
                    <a:p>
                      <a:pPr algn="ctr" fontAlgn="b"/>
                      <a:r>
                        <a:rPr lang="ru-RU" sz="800" b="0" i="0" u="none" strike="noStrike">
                          <a:solidFill>
                            <a:srgbClr val="000000"/>
                          </a:solidFill>
                          <a:latin typeface="Times New Roman"/>
                        </a:rPr>
                        <a:t>925</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84,7</a:t>
                      </a:r>
                    </a:p>
                  </a:txBody>
                  <a:tcPr marL="9525" marR="9525" marT="9525" marB="0" anchor="b">
                    <a:solidFill>
                      <a:srgbClr val="FFFF00"/>
                    </a:solidFill>
                  </a:tcPr>
                </a:tc>
                <a:tc>
                  <a:txBody>
                    <a:bodyPr/>
                    <a:lstStyle/>
                    <a:p>
                      <a:pPr algn="ctr" fontAlgn="b"/>
                      <a:r>
                        <a:rPr lang="ru-RU" sz="800" b="0" i="0" u="none" strike="noStrike">
                          <a:solidFill>
                            <a:srgbClr val="000000"/>
                          </a:solidFill>
                          <a:latin typeface="Times New Roman"/>
                        </a:rPr>
                        <a:t>90,7</a:t>
                      </a:r>
                    </a:p>
                  </a:txBody>
                  <a:tcPr marL="9525" marR="9525" marT="9525" marB="0" anchor="b">
                    <a:solidFill>
                      <a:srgbClr val="FFFF00"/>
                    </a:solidFill>
                  </a:tcPr>
                </a:tc>
              </a:tr>
              <a:tr h="647454">
                <a:tc>
                  <a:txBody>
                    <a:bodyPr/>
                    <a:lstStyle/>
                    <a:p>
                      <a:pPr algn="l" fontAlgn="t"/>
                      <a:r>
                        <a:rPr lang="ru-RU" sz="1200" b="1" i="0" u="none" strike="noStrike" dirty="0" smtClean="0">
                          <a:solidFill>
                            <a:schemeClr val="tx1"/>
                          </a:solidFill>
                          <a:latin typeface="Times New Roman" pitchFamily="18" charset="0"/>
                          <a:cs typeface="Times New Roman" pitchFamily="18" charset="0"/>
                        </a:rPr>
                        <a:t>22</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ru-RU" sz="1400" b="0" i="0" u="none" strike="noStrike" dirty="0" err="1" smtClean="0">
                          <a:solidFill>
                            <a:srgbClr val="FF0000"/>
                          </a:solidFill>
                          <a:latin typeface="Times New Roman"/>
                        </a:rPr>
                        <a:t>педиатриялық  </a:t>
                      </a:r>
                      <a:r>
                        <a:rPr lang="ru-RU" sz="1400" b="0" i="0" u="none" strike="noStrike" dirty="0" smtClean="0">
                          <a:solidFill>
                            <a:srgbClr val="FF0000"/>
                          </a:solidFill>
                          <a:latin typeface="+mn-lt"/>
                        </a:rPr>
                        <a:t>(</a:t>
                      </a:r>
                      <a:r>
                        <a:rPr lang="ru-RU" sz="1400" b="0" i="0" u="none" strike="noStrike" dirty="0" err="1" smtClean="0">
                          <a:solidFill>
                            <a:srgbClr val="FF0000"/>
                          </a:solidFill>
                          <a:latin typeface="+mn-lt"/>
                        </a:rPr>
                        <a:t>Майдантал</a:t>
                      </a:r>
                      <a:r>
                        <a:rPr lang="ru-RU" sz="1400" b="0" i="0" u="none" strike="noStrike" dirty="0" smtClean="0">
                          <a:solidFill>
                            <a:srgbClr val="FF0000"/>
                          </a:solidFill>
                          <a:latin typeface="+mn-lt"/>
                        </a:rPr>
                        <a:t>)</a:t>
                      </a:r>
                    </a:p>
                  </a:txBody>
                  <a:tcPr marL="9525" marR="9525" marT="9525" marB="0" anchor="ctr"/>
                </a:tc>
                <a:tc>
                  <a:txBody>
                    <a:bodyPr/>
                    <a:lstStyle/>
                    <a:p>
                      <a:pPr algn="ctr" fontAlgn="b"/>
                      <a:r>
                        <a:rPr lang="ru-RU" sz="900" b="0" i="0" u="none" strike="noStrike">
                          <a:solidFill>
                            <a:srgbClr val="000000"/>
                          </a:solidFill>
                          <a:latin typeface="Times New Roman"/>
                        </a:rPr>
                        <a:t>25</a:t>
                      </a:r>
                    </a:p>
                  </a:txBody>
                  <a:tcPr marL="9525" marR="9525" marT="9525" marB="0" anchor="b">
                    <a:solidFill>
                      <a:srgbClr val="FFFF00"/>
                    </a:solidFill>
                  </a:tcPr>
                </a:tc>
                <a:tc>
                  <a:txBody>
                    <a:bodyPr/>
                    <a:lstStyle/>
                    <a:p>
                      <a:pPr algn="ctr" fontAlgn="b"/>
                      <a:r>
                        <a:rPr lang="ru-RU" sz="800" b="0" i="0" u="none" strike="noStrike">
                          <a:solidFill>
                            <a:srgbClr val="000000"/>
                          </a:solidFill>
                          <a:latin typeface="Times New Roman"/>
                        </a:rPr>
                        <a:t>26</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25</a:t>
                      </a:r>
                    </a:p>
                  </a:txBody>
                  <a:tcPr marL="9525" marR="9525" marT="9525" marB="0" anchor="b">
                    <a:solidFill>
                      <a:srgbClr val="FFFF00"/>
                    </a:solidFill>
                  </a:tcPr>
                </a:tc>
                <a:tc>
                  <a:txBody>
                    <a:bodyPr/>
                    <a:lstStyle/>
                    <a:p>
                      <a:pPr algn="ctr" fontAlgn="b"/>
                      <a:r>
                        <a:rPr lang="ru-RU" sz="800" b="0" i="0" u="none" strike="noStrike">
                          <a:solidFill>
                            <a:srgbClr val="000000"/>
                          </a:solidFill>
                          <a:latin typeface="Times New Roman"/>
                        </a:rPr>
                        <a:t>24</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 </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 </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190</a:t>
                      </a:r>
                    </a:p>
                  </a:txBody>
                  <a:tcPr marL="9525" marR="9525" marT="9525" marB="0" anchor="b">
                    <a:solidFill>
                      <a:srgbClr val="FFFF00"/>
                    </a:solidFill>
                  </a:tcPr>
                </a:tc>
                <a:tc>
                  <a:txBody>
                    <a:bodyPr/>
                    <a:lstStyle/>
                    <a:p>
                      <a:pPr algn="ctr" fontAlgn="b"/>
                      <a:r>
                        <a:rPr lang="ru-RU" sz="800" b="0" i="0" u="none" strike="noStrike">
                          <a:solidFill>
                            <a:srgbClr val="000000"/>
                          </a:solidFill>
                          <a:latin typeface="Times New Roman"/>
                        </a:rPr>
                        <a:t>189</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111,8</a:t>
                      </a:r>
                    </a:p>
                  </a:txBody>
                  <a:tcPr marL="9525" marR="9525" marT="9525" marB="0" anchor="b">
                    <a:solidFill>
                      <a:srgbClr val="FFFF00"/>
                    </a:solidFill>
                  </a:tcPr>
                </a:tc>
                <a:tc>
                  <a:txBody>
                    <a:bodyPr/>
                    <a:lstStyle/>
                    <a:p>
                      <a:pPr algn="ctr" fontAlgn="b"/>
                      <a:r>
                        <a:rPr lang="ru-RU" sz="800" b="0" i="0" u="none" strike="noStrike">
                          <a:solidFill>
                            <a:srgbClr val="000000"/>
                          </a:solidFill>
                          <a:latin typeface="Times New Roman"/>
                        </a:rPr>
                        <a:t>111,2</a:t>
                      </a:r>
                    </a:p>
                  </a:txBody>
                  <a:tcPr marL="9525" marR="9525" marT="9525" marB="0" anchor="b">
                    <a:solidFill>
                      <a:srgbClr val="FFFF00"/>
                    </a:solidFill>
                  </a:tcPr>
                </a:tc>
              </a:tr>
              <a:tr h="647454">
                <a:tc>
                  <a:txBody>
                    <a:bodyPr/>
                    <a:lstStyle/>
                    <a:p>
                      <a:pPr algn="l" fontAlgn="t"/>
                      <a:r>
                        <a:rPr lang="ru-RU" sz="1200" b="1" i="0" u="none" strike="noStrike" dirty="0" smtClean="0">
                          <a:solidFill>
                            <a:schemeClr val="tx1"/>
                          </a:solidFill>
                          <a:latin typeface="Times New Roman" pitchFamily="18" charset="0"/>
                          <a:cs typeface="Times New Roman" pitchFamily="18" charset="0"/>
                        </a:rPr>
                        <a:t>24</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b"/>
                      <a:r>
                        <a:rPr lang="kk-KZ" sz="1400" b="0" i="0" u="none" strike="noStrike" dirty="0" smtClean="0">
                          <a:solidFill>
                            <a:srgbClr val="FF0000"/>
                          </a:solidFill>
                          <a:latin typeface="Times New Roman"/>
                        </a:rPr>
                        <a:t>Жұқпалы</a:t>
                      </a:r>
                      <a:r>
                        <a:rPr lang="kk-KZ" sz="1400" b="0" i="0" u="none" strike="noStrike" baseline="0" dirty="0" smtClean="0">
                          <a:solidFill>
                            <a:srgbClr val="FF0000"/>
                          </a:solidFill>
                          <a:latin typeface="Times New Roman"/>
                        </a:rPr>
                        <a:t> аурулар ересектер</a:t>
                      </a:r>
                      <a:endParaRPr lang="ru-RU" sz="1400" b="0" i="0" u="none" strike="noStrike" dirty="0">
                        <a:solidFill>
                          <a:srgbClr val="FF0000"/>
                        </a:solidFill>
                        <a:latin typeface="Times New Roman"/>
                      </a:endParaRPr>
                    </a:p>
                  </a:txBody>
                  <a:tcPr marL="9525" marR="9525" marT="9525" marB="0" anchor="b"/>
                </a:tc>
                <a:tc>
                  <a:txBody>
                    <a:bodyPr/>
                    <a:lstStyle/>
                    <a:p>
                      <a:pPr algn="ctr" fontAlgn="b"/>
                      <a:r>
                        <a:rPr lang="ru-RU" sz="900" b="0" i="0" u="none" strike="noStrike">
                          <a:solidFill>
                            <a:srgbClr val="000000"/>
                          </a:solidFill>
                          <a:latin typeface="Times New Roman"/>
                        </a:rPr>
                        <a:t>118</a:t>
                      </a:r>
                    </a:p>
                  </a:txBody>
                  <a:tcPr marL="9525" marR="9525" marT="9525" marB="0" anchor="b">
                    <a:solidFill>
                      <a:srgbClr val="FFFF00"/>
                    </a:solidFill>
                  </a:tcPr>
                </a:tc>
                <a:tc>
                  <a:txBody>
                    <a:bodyPr/>
                    <a:lstStyle/>
                    <a:p>
                      <a:pPr algn="ctr" fontAlgn="b"/>
                      <a:r>
                        <a:rPr lang="ru-RU" sz="800" b="0" i="0" u="none" strike="noStrike">
                          <a:solidFill>
                            <a:srgbClr val="000000"/>
                          </a:solidFill>
                          <a:latin typeface="Times New Roman"/>
                        </a:rPr>
                        <a:t>233</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103</a:t>
                      </a:r>
                    </a:p>
                  </a:txBody>
                  <a:tcPr marL="9525" marR="9525" marT="9525" marB="0" anchor="b">
                    <a:solidFill>
                      <a:srgbClr val="FFFF00"/>
                    </a:solidFill>
                  </a:tcPr>
                </a:tc>
                <a:tc>
                  <a:txBody>
                    <a:bodyPr/>
                    <a:lstStyle/>
                    <a:p>
                      <a:pPr algn="ctr" fontAlgn="b"/>
                      <a:r>
                        <a:rPr lang="ru-RU" sz="800" b="0" i="0" u="none" strike="noStrike">
                          <a:solidFill>
                            <a:srgbClr val="000000"/>
                          </a:solidFill>
                          <a:latin typeface="Times New Roman"/>
                        </a:rPr>
                        <a:t>230</a:t>
                      </a: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 </a:t>
                      </a: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 </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800</a:t>
                      </a:r>
                    </a:p>
                  </a:txBody>
                  <a:tcPr marL="9525" marR="9525" marT="9525" marB="0" anchor="b">
                    <a:solidFill>
                      <a:srgbClr val="FFFF00"/>
                    </a:solidFill>
                  </a:tcPr>
                </a:tc>
                <a:tc>
                  <a:txBody>
                    <a:bodyPr/>
                    <a:lstStyle/>
                    <a:p>
                      <a:pPr algn="ctr" fontAlgn="b"/>
                      <a:r>
                        <a:rPr lang="ru-RU" sz="800" b="0" i="0" u="none" strike="noStrike">
                          <a:solidFill>
                            <a:srgbClr val="000000"/>
                          </a:solidFill>
                          <a:latin typeface="Times New Roman"/>
                        </a:rPr>
                        <a:t>1868</a:t>
                      </a:r>
                    </a:p>
                  </a:txBody>
                  <a:tcPr marL="9525" marR="9525" marT="9525" marB="0" anchor="b">
                    <a:solidFill>
                      <a:srgbClr val="FFFF00"/>
                    </a:solidFill>
                  </a:tcPr>
                </a:tc>
                <a:tc>
                  <a:txBody>
                    <a:bodyPr/>
                    <a:lstStyle/>
                    <a:p>
                      <a:pPr algn="ctr" fontAlgn="b"/>
                      <a:r>
                        <a:rPr lang="ru-RU" sz="800" b="0" i="0" u="none" strike="noStrike">
                          <a:solidFill>
                            <a:srgbClr val="000000"/>
                          </a:solidFill>
                          <a:latin typeface="Times New Roman"/>
                        </a:rPr>
                        <a:t>62,7</a:t>
                      </a:r>
                    </a:p>
                  </a:txBody>
                  <a:tcPr marL="9525" marR="9525" marT="9525" marB="0" anchor="b">
                    <a:solidFill>
                      <a:srgbClr val="FFFF00"/>
                    </a:solidFill>
                  </a:tcPr>
                </a:tc>
                <a:tc>
                  <a:txBody>
                    <a:bodyPr/>
                    <a:lstStyle/>
                    <a:p>
                      <a:pPr algn="ctr" fontAlgn="b"/>
                      <a:r>
                        <a:rPr lang="ru-RU" sz="800" b="0" i="0" u="none" strike="noStrike">
                          <a:solidFill>
                            <a:srgbClr val="000000"/>
                          </a:solidFill>
                          <a:latin typeface="Times New Roman"/>
                        </a:rPr>
                        <a:t>146,5</a:t>
                      </a:r>
                    </a:p>
                  </a:txBody>
                  <a:tcPr marL="9525" marR="9525" marT="9525" marB="0" anchor="b">
                    <a:solidFill>
                      <a:srgbClr val="FFFF00"/>
                    </a:solidFill>
                  </a:tcPr>
                </a:tc>
              </a:tr>
              <a:tr h="647454">
                <a:tc>
                  <a:txBody>
                    <a:bodyPr/>
                    <a:lstStyle/>
                    <a:p>
                      <a:pPr algn="l" fontAlgn="t"/>
                      <a:r>
                        <a:rPr lang="ru-RU" sz="1200" b="1" i="0" u="none" strike="noStrike" dirty="0" smtClean="0">
                          <a:solidFill>
                            <a:schemeClr val="tx1"/>
                          </a:solidFill>
                          <a:latin typeface="Times New Roman" pitchFamily="18" charset="0"/>
                          <a:cs typeface="Times New Roman" pitchFamily="18" charset="0"/>
                        </a:rPr>
                        <a:t>25</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b"/>
                      <a:r>
                        <a:rPr lang="kk-KZ" sz="1400" b="0" i="0" u="none" strike="noStrike" dirty="0" smtClean="0">
                          <a:solidFill>
                            <a:srgbClr val="FF0000"/>
                          </a:solidFill>
                          <a:latin typeface="Times New Roman"/>
                        </a:rPr>
                        <a:t>Жұқпалы</a:t>
                      </a:r>
                      <a:r>
                        <a:rPr lang="kk-KZ" sz="1400" b="0" i="0" u="none" strike="noStrike" baseline="0" dirty="0" smtClean="0">
                          <a:solidFill>
                            <a:srgbClr val="FF0000"/>
                          </a:solidFill>
                          <a:latin typeface="Times New Roman"/>
                        </a:rPr>
                        <a:t> аурулар балалар</a:t>
                      </a:r>
                      <a:endParaRPr lang="ru-RU" sz="1400" b="0" i="0" u="none" strike="noStrike" dirty="0">
                        <a:solidFill>
                          <a:srgbClr val="FF0000"/>
                        </a:solidFill>
                        <a:latin typeface="Times New Roman"/>
                      </a:endParaRPr>
                    </a:p>
                  </a:txBody>
                  <a:tcPr marL="9525" marR="9525" marT="9525" marB="0" anchor="b"/>
                </a:tc>
                <a:tc>
                  <a:txBody>
                    <a:bodyPr/>
                    <a:lstStyle/>
                    <a:p>
                      <a:pPr algn="ctr" fontAlgn="b"/>
                      <a:r>
                        <a:rPr lang="ru-RU" sz="900" b="0" i="0" u="none" strike="noStrike">
                          <a:solidFill>
                            <a:srgbClr val="000000"/>
                          </a:solidFill>
                          <a:latin typeface="Times New Roman"/>
                        </a:rPr>
                        <a:t>172</a:t>
                      </a:r>
                    </a:p>
                  </a:txBody>
                  <a:tcPr marL="9525" marR="9525" marT="9525" marB="0" anchor="b">
                    <a:solidFill>
                      <a:srgbClr val="FFFF00"/>
                    </a:solidFill>
                  </a:tcPr>
                </a:tc>
                <a:tc>
                  <a:txBody>
                    <a:bodyPr/>
                    <a:lstStyle/>
                    <a:p>
                      <a:pPr algn="ctr" fontAlgn="b"/>
                      <a:r>
                        <a:rPr lang="ru-RU" sz="800" b="0" i="0" u="none" strike="noStrike" dirty="0">
                          <a:solidFill>
                            <a:srgbClr val="000000"/>
                          </a:solidFill>
                          <a:latin typeface="Times New Roman"/>
                        </a:rPr>
                        <a:t>191</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161</a:t>
                      </a:r>
                    </a:p>
                  </a:txBody>
                  <a:tcPr marL="9525" marR="9525" marT="9525" marB="0" anchor="b">
                    <a:solidFill>
                      <a:srgbClr val="FFFF00"/>
                    </a:solidFill>
                  </a:tcPr>
                </a:tc>
                <a:tc>
                  <a:txBody>
                    <a:bodyPr/>
                    <a:lstStyle/>
                    <a:p>
                      <a:pPr algn="ctr" fontAlgn="b"/>
                      <a:r>
                        <a:rPr lang="ru-RU" sz="800" b="0" i="0" u="none" strike="noStrike" dirty="0">
                          <a:solidFill>
                            <a:srgbClr val="000000"/>
                          </a:solidFill>
                          <a:latin typeface="Times New Roman"/>
                        </a:rPr>
                        <a:t>173</a:t>
                      </a:r>
                    </a:p>
                  </a:txBody>
                  <a:tcPr marL="9525" marR="9525" marT="9525" marB="0" anchor="b">
                    <a:solidFill>
                      <a:srgbClr val="FFFF00"/>
                    </a:solidFill>
                  </a:tcPr>
                </a:tc>
                <a:tc>
                  <a:txBody>
                    <a:bodyPr/>
                    <a:lstStyle/>
                    <a:p>
                      <a:pPr algn="ctr" fontAlgn="b"/>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 </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1155</a:t>
                      </a:r>
                    </a:p>
                  </a:txBody>
                  <a:tcPr marL="9525" marR="9525" marT="9525" marB="0" anchor="b">
                    <a:solidFill>
                      <a:srgbClr val="FFFF00"/>
                    </a:solidFill>
                  </a:tcPr>
                </a:tc>
                <a:tc>
                  <a:txBody>
                    <a:bodyPr/>
                    <a:lstStyle/>
                    <a:p>
                      <a:pPr algn="ctr" fontAlgn="b"/>
                      <a:r>
                        <a:rPr lang="ru-RU" sz="800" b="0" i="0" u="none" strike="noStrike" dirty="0">
                          <a:solidFill>
                            <a:srgbClr val="000000"/>
                          </a:solidFill>
                          <a:latin typeface="Times New Roman"/>
                        </a:rPr>
                        <a:t>1392</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54,4</a:t>
                      </a:r>
                    </a:p>
                  </a:txBody>
                  <a:tcPr marL="9525" marR="9525" marT="9525" marB="0" anchor="b">
                    <a:solidFill>
                      <a:srgbClr val="FFFF00"/>
                    </a:solidFill>
                  </a:tcPr>
                </a:tc>
                <a:tc>
                  <a:txBody>
                    <a:bodyPr/>
                    <a:lstStyle/>
                    <a:p>
                      <a:pPr algn="ctr" fontAlgn="b"/>
                      <a:r>
                        <a:rPr lang="ru-RU" sz="800" b="0" i="0" u="none" strike="noStrike" dirty="0">
                          <a:solidFill>
                            <a:srgbClr val="000000"/>
                          </a:solidFill>
                          <a:latin typeface="Times New Roman"/>
                        </a:rPr>
                        <a:t>81,9</a:t>
                      </a:r>
                    </a:p>
                  </a:txBody>
                  <a:tcPr marL="9525" marR="9525" marT="9525" marB="0" anchor="b">
                    <a:solidFill>
                      <a:srgbClr val="FFFF00"/>
                    </a:solidFill>
                  </a:tcPr>
                </a:tc>
              </a:tr>
              <a:tr h="330797">
                <a:tc>
                  <a:txBody>
                    <a:bodyPr/>
                    <a:lstStyle/>
                    <a:p>
                      <a:pPr algn="l" fontAlgn="t"/>
                      <a:r>
                        <a:rPr lang="ru-RU" sz="1200" b="0" i="0" u="none" strike="noStrike" dirty="0" smtClean="0">
                          <a:solidFill>
                            <a:schemeClr val="tx1"/>
                          </a:solidFill>
                          <a:latin typeface="Times New Roman" pitchFamily="18" charset="0"/>
                          <a:cs typeface="Times New Roman" pitchFamily="18" charset="0"/>
                        </a:rPr>
                        <a:t>26</a:t>
                      </a:r>
                      <a:endParaRPr lang="ru-RU" sz="1200" b="0"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b"/>
                      <a:r>
                        <a:rPr lang="ru-RU" sz="1400" b="1" i="0" u="none" strike="noStrike" dirty="0" err="1" smtClean="0">
                          <a:solidFill>
                            <a:srgbClr val="FF0000"/>
                          </a:solidFill>
                          <a:latin typeface="Times New Roman"/>
                        </a:rPr>
                        <a:t>Барлығы </a:t>
                      </a:r>
                      <a:r>
                        <a:rPr lang="ru-RU" sz="1400" b="1" i="0" u="none" strike="noStrike" dirty="0" smtClean="0">
                          <a:solidFill>
                            <a:srgbClr val="FF0000"/>
                          </a:solidFill>
                          <a:latin typeface="Times New Roman"/>
                        </a:rPr>
                        <a:t>ОҚБ</a:t>
                      </a:r>
                      <a:endParaRPr lang="ru-RU" sz="1400" b="1" i="0" u="none" strike="noStrike" dirty="0">
                        <a:solidFill>
                          <a:srgbClr val="FF0000"/>
                        </a:solidFill>
                        <a:latin typeface="Times New Roman"/>
                      </a:endParaRPr>
                    </a:p>
                  </a:txBody>
                  <a:tcPr marL="9525" marR="9525" marT="9525" marB="0" anchor="ctr"/>
                </a:tc>
                <a:tc>
                  <a:txBody>
                    <a:bodyPr/>
                    <a:lstStyle/>
                    <a:p>
                      <a:pPr algn="ctr" fontAlgn="b"/>
                      <a:r>
                        <a:rPr lang="ru-RU" sz="900" b="1" i="0" u="none" strike="noStrike">
                          <a:solidFill>
                            <a:srgbClr val="000000"/>
                          </a:solidFill>
                          <a:latin typeface="Times New Roman"/>
                        </a:rPr>
                        <a:t>3025</a:t>
                      </a:r>
                    </a:p>
                  </a:txBody>
                  <a:tcPr marL="9525" marR="9525" marT="9525" marB="0" anchor="b">
                    <a:solidFill>
                      <a:srgbClr val="FFFF00"/>
                    </a:solidFill>
                  </a:tcPr>
                </a:tc>
                <a:tc>
                  <a:txBody>
                    <a:bodyPr/>
                    <a:lstStyle/>
                    <a:p>
                      <a:pPr algn="ctr" fontAlgn="b"/>
                      <a:r>
                        <a:rPr lang="ru-RU" sz="1000" b="1" i="0" u="none" strike="noStrike" dirty="0">
                          <a:solidFill>
                            <a:srgbClr val="000000"/>
                          </a:solidFill>
                          <a:latin typeface="Times New Roman"/>
                        </a:rPr>
                        <a:t>2956</a:t>
                      </a:r>
                    </a:p>
                  </a:txBody>
                  <a:tcPr marL="9525" marR="9525" marT="9525" marB="0" anchor="b">
                    <a:solidFill>
                      <a:srgbClr val="FFFF00"/>
                    </a:solidFill>
                  </a:tcPr>
                </a:tc>
                <a:tc>
                  <a:txBody>
                    <a:bodyPr/>
                    <a:lstStyle/>
                    <a:p>
                      <a:pPr algn="ctr" fontAlgn="b"/>
                      <a:r>
                        <a:rPr lang="ru-RU" sz="1000" b="1" i="0" u="none" strike="noStrike">
                          <a:solidFill>
                            <a:srgbClr val="000000"/>
                          </a:solidFill>
                          <a:latin typeface="Times New Roman"/>
                        </a:rPr>
                        <a:t>3168</a:t>
                      </a:r>
                    </a:p>
                  </a:txBody>
                  <a:tcPr marL="9525" marR="9525" marT="9525" marB="0" anchor="b">
                    <a:solidFill>
                      <a:srgbClr val="FFFF00"/>
                    </a:solidFill>
                  </a:tcPr>
                </a:tc>
                <a:tc>
                  <a:txBody>
                    <a:bodyPr/>
                    <a:lstStyle/>
                    <a:p>
                      <a:pPr algn="ctr" fontAlgn="b"/>
                      <a:r>
                        <a:rPr lang="ru-RU" sz="1000" b="1" i="0" u="none" strike="noStrike" dirty="0">
                          <a:solidFill>
                            <a:srgbClr val="000000"/>
                          </a:solidFill>
                          <a:latin typeface="Times New Roman"/>
                        </a:rPr>
                        <a:t>3102</a:t>
                      </a:r>
                    </a:p>
                  </a:txBody>
                  <a:tcPr marL="9525" marR="9525" marT="9525" marB="0" anchor="b">
                    <a:solidFill>
                      <a:srgbClr val="FFFF00"/>
                    </a:solidFill>
                  </a:tcPr>
                </a:tc>
                <a:tc>
                  <a:txBody>
                    <a:bodyPr/>
                    <a:lstStyle/>
                    <a:p>
                      <a:pPr algn="ctr" fontAlgn="b"/>
                      <a:r>
                        <a:rPr lang="ru-RU" sz="900" b="1" i="0" u="none" strike="noStrike" dirty="0" smtClean="0">
                          <a:solidFill>
                            <a:srgbClr val="000000"/>
                          </a:solidFill>
                          <a:latin typeface="Times New Roman"/>
                        </a:rPr>
                        <a:t>2</a:t>
                      </a:r>
                      <a:r>
                        <a:rPr lang="en-US" sz="900" b="1" i="0" u="none" strike="noStrike" dirty="0" smtClean="0">
                          <a:solidFill>
                            <a:srgbClr val="000000"/>
                          </a:solidFill>
                          <a:latin typeface="Times New Roman"/>
                        </a:rPr>
                        <a:t>8</a:t>
                      </a:r>
                      <a:endParaRPr lang="ru-RU" sz="9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en-US" sz="900" b="1" i="0" u="none" strike="noStrike" dirty="0" smtClean="0">
                          <a:solidFill>
                            <a:srgbClr val="000000"/>
                          </a:solidFill>
                          <a:latin typeface="Times New Roman"/>
                        </a:rPr>
                        <a:t>32</a:t>
                      </a:r>
                      <a:endParaRPr lang="ru-RU" sz="9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000" b="1" i="0" u="none" strike="noStrike">
                          <a:solidFill>
                            <a:srgbClr val="000000"/>
                          </a:solidFill>
                          <a:latin typeface="Times New Roman"/>
                        </a:rPr>
                        <a:t>22528</a:t>
                      </a:r>
                    </a:p>
                  </a:txBody>
                  <a:tcPr marL="9525" marR="9525" marT="9525" marB="0" anchor="b">
                    <a:solidFill>
                      <a:srgbClr val="FFFF00"/>
                    </a:solidFill>
                  </a:tcPr>
                </a:tc>
                <a:tc>
                  <a:txBody>
                    <a:bodyPr/>
                    <a:lstStyle/>
                    <a:p>
                      <a:pPr algn="ctr" fontAlgn="b"/>
                      <a:r>
                        <a:rPr lang="ru-RU" sz="1000" b="1" i="0" u="none" strike="noStrike" dirty="0">
                          <a:solidFill>
                            <a:srgbClr val="000000"/>
                          </a:solidFill>
                          <a:latin typeface="Times New Roman"/>
                        </a:rPr>
                        <a:t>23114</a:t>
                      </a:r>
                    </a:p>
                  </a:txBody>
                  <a:tcPr marL="9525" marR="9525" marT="9525" marB="0" anchor="b">
                    <a:solidFill>
                      <a:srgbClr val="FFFF00"/>
                    </a:solidFill>
                  </a:tcPr>
                </a:tc>
                <a:tc>
                  <a:txBody>
                    <a:bodyPr/>
                    <a:lstStyle/>
                    <a:p>
                      <a:pPr algn="ctr" fontAlgn="b"/>
                      <a:r>
                        <a:rPr lang="ru-RU" sz="900" b="1" i="0" u="none" strike="noStrike">
                          <a:solidFill>
                            <a:srgbClr val="000000"/>
                          </a:solidFill>
                          <a:latin typeface="Times New Roman"/>
                        </a:rPr>
                        <a:t>92,0</a:t>
                      </a:r>
                    </a:p>
                  </a:txBody>
                  <a:tcPr marL="9525" marR="9525" marT="9525" marB="0" anchor="b">
                    <a:solidFill>
                      <a:srgbClr val="FFFF00"/>
                    </a:solidFill>
                  </a:tcPr>
                </a:tc>
                <a:tc>
                  <a:txBody>
                    <a:bodyPr/>
                    <a:lstStyle/>
                    <a:p>
                      <a:pPr algn="ctr" fontAlgn="b"/>
                      <a:r>
                        <a:rPr lang="ru-RU" sz="1000" b="1" i="0" u="none" strike="noStrike" dirty="0">
                          <a:solidFill>
                            <a:srgbClr val="000000"/>
                          </a:solidFill>
                          <a:latin typeface="Times New Roman"/>
                        </a:rPr>
                        <a:t>94,4</a:t>
                      </a:r>
                    </a:p>
                  </a:txBody>
                  <a:tcPr marL="9525" marR="9525" marT="9525" marB="0" anchor="b">
                    <a:solidFill>
                      <a:srgbClr val="FFFF00"/>
                    </a:solidFill>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28596" y="0"/>
            <a:ext cx="8229600" cy="404664"/>
          </a:xfrm>
          <a:ln>
            <a:noFill/>
          </a:ln>
        </p:spPr>
        <p:txBody>
          <a:bodyPr>
            <a:noAutofit/>
          </a:bodyPr>
          <a:lstStyle/>
          <a:p>
            <a:pPr algn="ctr"/>
            <a:r>
              <a:rPr lang="ru-RU" sz="2800" b="1" dirty="0" err="1" smtClean="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Сапалық көрсеткіштер</a:t>
            </a:r>
            <a:r>
              <a:rPr lang="ru-RU" sz="2800" b="1" dirty="0" smtClean="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 </a:t>
            </a:r>
            <a:endParaRPr lang="ru-RU" sz="2800" b="1" dirty="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endParaRPr>
          </a:p>
        </p:txBody>
      </p:sp>
      <p:graphicFrame>
        <p:nvGraphicFramePr>
          <p:cNvPr id="6" name="Содержимое 3"/>
          <p:cNvGraphicFramePr>
            <a:graphicFrameLocks noGrp="1"/>
          </p:cNvGraphicFramePr>
          <p:nvPr>
            <p:ph idx="1"/>
          </p:nvPr>
        </p:nvGraphicFramePr>
        <p:xfrm>
          <a:off x="214282" y="410677"/>
          <a:ext cx="8750207" cy="6042658"/>
        </p:xfrm>
        <a:graphic>
          <a:graphicData uri="http://schemas.openxmlformats.org/drawingml/2006/table">
            <a:tbl>
              <a:tblPr firstRow="1" bandRow="1">
                <a:tableStyleId>{8799B23B-EC83-4686-B30A-512413B5E67A}</a:tableStyleId>
              </a:tblPr>
              <a:tblGrid>
                <a:gridCol w="227942"/>
                <a:gridCol w="2090342"/>
                <a:gridCol w="632259"/>
                <a:gridCol w="811842"/>
                <a:gridCol w="632259"/>
                <a:gridCol w="632259"/>
                <a:gridCol w="632259"/>
                <a:gridCol w="632259"/>
                <a:gridCol w="632259"/>
                <a:gridCol w="562008"/>
                <a:gridCol w="632259"/>
                <a:gridCol w="632260"/>
              </a:tblGrid>
              <a:tr h="1129750">
                <a:tc rowSpan="2">
                  <a:txBody>
                    <a:bodyPr/>
                    <a:lstStyle/>
                    <a:p>
                      <a:pPr algn="ctr" fontAlgn="t"/>
                      <a:r>
                        <a:rPr lang="ru-RU" sz="1400" u="none" strike="noStrike" dirty="0">
                          <a:latin typeface="Times New Roman" pitchFamily="18" charset="0"/>
                          <a:cs typeface="Times New Roman" pitchFamily="18" charset="0"/>
                        </a:rPr>
                        <a:t>№ </a:t>
                      </a:r>
                      <a:r>
                        <a:rPr lang="ru-RU" sz="1400" u="none" strike="noStrike" dirty="0" err="1">
                          <a:latin typeface="Times New Roman" pitchFamily="18" charset="0"/>
                          <a:cs typeface="Times New Roman" pitchFamily="18" charset="0"/>
                        </a:rPr>
                        <a:t>п</a:t>
                      </a:r>
                      <a:r>
                        <a:rPr lang="ru-RU" sz="1400" u="none" strike="noStrike" dirty="0">
                          <a:latin typeface="Times New Roman" pitchFamily="18" charset="0"/>
                          <a:cs typeface="Times New Roman" pitchFamily="18" charset="0"/>
                        </a:rPr>
                        <a:t>/</a:t>
                      </a:r>
                      <a:r>
                        <a:rPr lang="ru-RU" sz="1400" u="none" strike="noStrike" dirty="0" err="1">
                          <a:latin typeface="Times New Roman" pitchFamily="18" charset="0"/>
                          <a:cs typeface="Times New Roman" pitchFamily="18" charset="0"/>
                        </a:rPr>
                        <a:t>п</a:t>
                      </a:r>
                      <a:endParaRPr lang="ru-RU" sz="1400" b="1" i="0" u="none" strike="noStrike" dirty="0">
                        <a:solidFill>
                          <a:schemeClr val="tx1"/>
                        </a:solidFill>
                        <a:latin typeface="Times New Roman" pitchFamily="18" charset="0"/>
                        <a:cs typeface="Times New Roman" pitchFamily="18" charset="0"/>
                      </a:endParaRPr>
                    </a:p>
                  </a:txBody>
                  <a:tcPr marL="9525" marR="9525" marT="9525" marB="0">
                    <a:solidFill>
                      <a:schemeClr val="accent5"/>
                    </a:solidFill>
                  </a:tcPr>
                </a:tc>
                <a:tc rowSpan="2">
                  <a:txBody>
                    <a:bodyPr/>
                    <a:lstStyle/>
                    <a:p>
                      <a:pPr algn="ctr" fontAlgn="b"/>
                      <a:r>
                        <a:rPr lang="kk-KZ" sz="1400" dirty="0" smtClean="0"/>
                        <a:t>Құрылымдық бөлімдер және төсек профилі</a:t>
                      </a:r>
                      <a:endParaRPr lang="ru-RU" sz="1400" b="1" i="0" u="none" strike="noStrike" dirty="0">
                        <a:solidFill>
                          <a:srgbClr val="000000"/>
                        </a:solidFill>
                        <a:latin typeface="+mn-lt"/>
                      </a:endParaRPr>
                    </a:p>
                  </a:txBody>
                  <a:tcPr marL="9525" marR="9525" marT="9525" marB="0" anchor="ctr">
                    <a:solidFill>
                      <a:schemeClr val="accent5"/>
                    </a:solidFill>
                  </a:tcPr>
                </a:tc>
                <a:tc gridSpan="2">
                  <a:txBody>
                    <a:bodyPr/>
                    <a:lstStyle/>
                    <a:p>
                      <a:pPr algn="ctr" fontAlgn="b"/>
                      <a:r>
                        <a:rPr lang="ru-RU" sz="1400" b="1" i="0" u="none" strike="noStrike" dirty="0">
                          <a:solidFill>
                            <a:srgbClr val="000000"/>
                          </a:solidFill>
                          <a:latin typeface="Times New Roman"/>
                        </a:rPr>
                        <a:t> </a:t>
                      </a:r>
                      <a:r>
                        <a:rPr lang="ru-RU" sz="1400" b="1" i="0" u="none" strike="noStrike" dirty="0" err="1" smtClean="0">
                          <a:solidFill>
                            <a:srgbClr val="000000"/>
                          </a:solidFill>
                          <a:latin typeface="Times New Roman"/>
                        </a:rPr>
                        <a:t>Төсек толуы</a:t>
                      </a:r>
                      <a:endParaRPr lang="ru-RU" sz="1400" b="1" i="0" u="none" strike="noStrike" dirty="0">
                        <a:solidFill>
                          <a:srgbClr val="000000"/>
                        </a:solidFill>
                        <a:latin typeface="Times New Roman"/>
                      </a:endParaRPr>
                    </a:p>
                  </a:txBody>
                  <a:tcPr marL="9525" marR="9525" marT="9525" marB="0" anchor="ctr">
                    <a:solidFill>
                      <a:schemeClr val="accent5"/>
                    </a:solidFill>
                  </a:tcPr>
                </a:tc>
                <a:tc hMerge="1">
                  <a:txBody>
                    <a:bodyPr/>
                    <a:lstStyle/>
                    <a:p>
                      <a:endParaRPr lang="ru-RU"/>
                    </a:p>
                  </a:txBody>
                  <a:tcPr/>
                </a:tc>
                <a:tc gridSpan="2">
                  <a:txBody>
                    <a:bodyPr/>
                    <a:lstStyle/>
                    <a:p>
                      <a:pPr algn="ctr" fontAlgn="b"/>
                      <a:r>
                        <a:rPr lang="kk-KZ" sz="1400" dirty="0" smtClean="0"/>
                        <a:t>Төсек айналымы</a:t>
                      </a:r>
                      <a:endParaRPr lang="ru-RU" sz="1400" b="1" i="0" u="none" strike="noStrike" dirty="0">
                        <a:solidFill>
                          <a:srgbClr val="000000"/>
                        </a:solidFill>
                        <a:latin typeface="Times New Roman"/>
                      </a:endParaRPr>
                    </a:p>
                  </a:txBody>
                  <a:tcPr marL="9525" marR="9525" marT="9525" marB="0" anchor="ctr">
                    <a:solidFill>
                      <a:schemeClr val="accent5"/>
                    </a:solidFill>
                  </a:tcPr>
                </a:tc>
                <a:tc hMerge="1">
                  <a:txBody>
                    <a:bodyPr/>
                    <a:lstStyle/>
                    <a:p>
                      <a:endParaRPr lang="ru-RU"/>
                    </a:p>
                  </a:txBody>
                  <a:tcPr/>
                </a:tc>
                <a:tc gridSpan="2">
                  <a:txBody>
                    <a:bodyPr/>
                    <a:lstStyle/>
                    <a:p>
                      <a:pPr algn="ctr" fontAlgn="b"/>
                      <a:r>
                        <a:rPr lang="kk-KZ" sz="1400" dirty="0" smtClean="0"/>
                        <a:t>1 науқастың төсекте болуының орташа ұзақтығы</a:t>
                      </a:r>
                      <a:endParaRPr lang="ru-RU" sz="1400" b="1" i="0" u="none" strike="noStrike" dirty="0">
                        <a:solidFill>
                          <a:srgbClr val="000000"/>
                        </a:solidFill>
                        <a:latin typeface="Times New Roman"/>
                      </a:endParaRPr>
                    </a:p>
                  </a:txBody>
                  <a:tcPr marL="9525" marR="9525" marT="9525" marB="0" anchor="b">
                    <a:solidFill>
                      <a:schemeClr val="accent5"/>
                    </a:solidFill>
                  </a:tcPr>
                </a:tc>
                <a:tc hMerge="1">
                  <a:txBody>
                    <a:bodyPr/>
                    <a:lstStyle/>
                    <a:p>
                      <a:endParaRPr lang="ru-RU"/>
                    </a:p>
                  </a:txBody>
                  <a:tcPr/>
                </a:tc>
                <a:tc gridSpan="2">
                  <a:txBody>
                    <a:bodyPr/>
                    <a:lstStyle/>
                    <a:p>
                      <a:pPr algn="ctr" fontAlgn="b"/>
                      <a:r>
                        <a:rPr lang="ru-RU" sz="1400" b="1" i="0" u="none" strike="noStrike" dirty="0">
                          <a:solidFill>
                            <a:srgbClr val="000000"/>
                          </a:solidFill>
                          <a:latin typeface="Times New Roman"/>
                        </a:rPr>
                        <a:t> </a:t>
                      </a:r>
                      <a:r>
                        <a:rPr lang="ru-RU" sz="1400" b="1" i="0" u="none" strike="noStrike" dirty="0" err="1" smtClean="0">
                          <a:solidFill>
                            <a:srgbClr val="000000"/>
                          </a:solidFill>
                          <a:latin typeface="Times New Roman"/>
                        </a:rPr>
                        <a:t>Хирургиялық</a:t>
                      </a:r>
                      <a:r>
                        <a:rPr lang="ru-RU" sz="1400" b="1" i="0" u="none" strike="noStrike" baseline="0" dirty="0" err="1" smtClean="0">
                          <a:solidFill>
                            <a:srgbClr val="000000"/>
                          </a:solidFill>
                          <a:latin typeface="Times New Roman"/>
                        </a:rPr>
                        <a:t> белсенділік</a:t>
                      </a:r>
                      <a:endParaRPr lang="ru-RU" sz="1400" b="1" i="0" u="none" strike="noStrike" dirty="0">
                        <a:solidFill>
                          <a:srgbClr val="000000"/>
                        </a:solidFill>
                        <a:latin typeface="Times New Roman"/>
                      </a:endParaRPr>
                    </a:p>
                  </a:txBody>
                  <a:tcPr marL="9525" marR="9525" marT="9525" marB="0" anchor="ctr">
                    <a:solidFill>
                      <a:schemeClr val="accent5"/>
                    </a:solidFill>
                  </a:tcPr>
                </a:tc>
                <a:tc hMerge="1">
                  <a:txBody>
                    <a:bodyPr/>
                    <a:lstStyle/>
                    <a:p>
                      <a:endParaRPr lang="ru-RU"/>
                    </a:p>
                  </a:txBody>
                  <a:tcPr/>
                </a:tc>
                <a:tc gridSpan="2">
                  <a:txBody>
                    <a:bodyPr/>
                    <a:lstStyle/>
                    <a:p>
                      <a:pPr algn="ctr" fontAlgn="b"/>
                      <a:r>
                        <a:rPr lang="ru-RU" sz="1400" b="1" i="0" u="none" strike="noStrike" dirty="0" err="1" smtClean="0">
                          <a:solidFill>
                            <a:srgbClr val="000000"/>
                          </a:solidFill>
                          <a:latin typeface="Times New Roman"/>
                        </a:rPr>
                        <a:t>Қайтыс </a:t>
                      </a:r>
                      <a:r>
                        <a:rPr lang="ru-RU" sz="1400" b="1" i="0" u="none" strike="noStrike" dirty="0" smtClean="0">
                          <a:solidFill>
                            <a:srgbClr val="000000"/>
                          </a:solidFill>
                          <a:latin typeface="Times New Roman"/>
                        </a:rPr>
                        <a:t>болу</a:t>
                      </a:r>
                      <a:endParaRPr lang="ru-RU" sz="1400" b="1" i="0" u="none" strike="noStrike" dirty="0">
                        <a:solidFill>
                          <a:srgbClr val="000000"/>
                        </a:solidFill>
                        <a:latin typeface="Times New Roman"/>
                      </a:endParaRPr>
                    </a:p>
                  </a:txBody>
                  <a:tcPr marL="9525" marR="9525" marT="9525" marB="0" anchor="ctr">
                    <a:solidFill>
                      <a:schemeClr val="accent5"/>
                    </a:solidFill>
                  </a:tcPr>
                </a:tc>
                <a:tc hMerge="1">
                  <a:txBody>
                    <a:bodyPr/>
                    <a:lstStyle/>
                    <a:p>
                      <a:endParaRPr lang="ru-RU"/>
                    </a:p>
                  </a:txBody>
                  <a:tcPr/>
                </a:tc>
              </a:tr>
              <a:tr h="233948">
                <a:tc vMerge="1">
                  <a:txBody>
                    <a:bodyPr/>
                    <a:lstStyle/>
                    <a:p>
                      <a:pPr algn="l" fontAlgn="t"/>
                      <a:endParaRPr lang="ru-RU" sz="1300" b="0" i="0" u="none" strike="noStrike" dirty="0">
                        <a:solidFill>
                          <a:schemeClr val="tx1"/>
                        </a:solidFill>
                        <a:latin typeface="Times New Roman" pitchFamily="18" charset="0"/>
                        <a:cs typeface="Times New Roman" pitchFamily="18" charset="0"/>
                      </a:endParaRPr>
                    </a:p>
                  </a:txBody>
                  <a:tcPr marL="9525" marR="9525" marT="9525" marB="0"/>
                </a:tc>
                <a:tc vMerge="1">
                  <a:txBody>
                    <a:bodyPr/>
                    <a:lstStyle/>
                    <a:p>
                      <a:pPr algn="just" fontAlgn="t"/>
                      <a:endParaRPr lang="ru-RU" sz="1300" b="0"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b"/>
                      <a:r>
                        <a:rPr lang="ru-RU" sz="1400" b="1" i="0" u="none" strike="noStrike" dirty="0" smtClean="0">
                          <a:solidFill>
                            <a:srgbClr val="000000"/>
                          </a:solidFill>
                          <a:latin typeface="Times New Roman"/>
                        </a:rPr>
                        <a:t>20</a:t>
                      </a:r>
                      <a:r>
                        <a:rPr lang="en-US" sz="1400" b="1" i="0" u="none" strike="noStrike" dirty="0" smtClean="0">
                          <a:solidFill>
                            <a:srgbClr val="000000"/>
                          </a:solidFill>
                          <a:latin typeface="Times New Roman"/>
                        </a:rPr>
                        <a:t>2</a:t>
                      </a:r>
                      <a:r>
                        <a:rPr lang="kk-KZ" sz="1400" b="1" i="0" u="none" strike="noStrike" dirty="0" smtClean="0">
                          <a:solidFill>
                            <a:srgbClr val="000000"/>
                          </a:solidFill>
                          <a:latin typeface="Times New Roman"/>
                        </a:rPr>
                        <a:t>1</a:t>
                      </a:r>
                      <a:endParaRPr lang="ru-RU" sz="14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400" b="1" i="0" u="none" strike="noStrike" dirty="0" smtClean="0">
                          <a:solidFill>
                            <a:srgbClr val="000000"/>
                          </a:solidFill>
                          <a:latin typeface="Times New Roman"/>
                        </a:rPr>
                        <a:t>20</a:t>
                      </a:r>
                      <a:r>
                        <a:rPr lang="en-US" sz="1400" b="1" i="0" u="none" strike="noStrike" dirty="0" smtClean="0">
                          <a:solidFill>
                            <a:srgbClr val="000000"/>
                          </a:solidFill>
                          <a:latin typeface="Times New Roman"/>
                        </a:rPr>
                        <a:t>2</a:t>
                      </a:r>
                      <a:r>
                        <a:rPr lang="kk-KZ" sz="1400" b="1" i="0" u="none" strike="noStrike" dirty="0" smtClean="0">
                          <a:solidFill>
                            <a:srgbClr val="000000"/>
                          </a:solidFill>
                          <a:latin typeface="Times New Roman"/>
                        </a:rPr>
                        <a:t>2</a:t>
                      </a:r>
                      <a:endParaRPr lang="ru-RU" sz="14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400" b="1" i="0" u="none" strike="noStrike" dirty="0" smtClean="0">
                          <a:solidFill>
                            <a:srgbClr val="000000"/>
                          </a:solidFill>
                          <a:latin typeface="Times New Roman"/>
                        </a:rPr>
                        <a:t>20</a:t>
                      </a:r>
                      <a:r>
                        <a:rPr lang="en-US" sz="1400" b="1" i="0" u="none" strike="noStrike" dirty="0" smtClean="0">
                          <a:solidFill>
                            <a:srgbClr val="000000"/>
                          </a:solidFill>
                          <a:latin typeface="Times New Roman"/>
                        </a:rPr>
                        <a:t>2</a:t>
                      </a:r>
                      <a:r>
                        <a:rPr lang="kk-KZ" sz="1400" b="1" i="0" u="none" strike="noStrike" dirty="0" smtClean="0">
                          <a:solidFill>
                            <a:srgbClr val="000000"/>
                          </a:solidFill>
                          <a:latin typeface="Times New Roman"/>
                        </a:rPr>
                        <a:t>1</a:t>
                      </a:r>
                      <a:endParaRPr lang="ru-RU" sz="14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400" b="1" i="0" u="none" strike="noStrike" dirty="0" smtClean="0">
                          <a:solidFill>
                            <a:srgbClr val="000000"/>
                          </a:solidFill>
                          <a:latin typeface="Times New Roman"/>
                        </a:rPr>
                        <a:t>20</a:t>
                      </a:r>
                      <a:r>
                        <a:rPr lang="en-US" sz="1400" b="1" i="0" u="none" strike="noStrike" dirty="0" smtClean="0">
                          <a:solidFill>
                            <a:srgbClr val="000000"/>
                          </a:solidFill>
                          <a:latin typeface="Times New Roman"/>
                        </a:rPr>
                        <a:t>2</a:t>
                      </a:r>
                      <a:r>
                        <a:rPr lang="kk-KZ" sz="1400" b="1" i="0" u="none" strike="noStrike" dirty="0" smtClean="0">
                          <a:solidFill>
                            <a:srgbClr val="000000"/>
                          </a:solidFill>
                          <a:latin typeface="Times New Roman"/>
                        </a:rPr>
                        <a:t>2</a:t>
                      </a:r>
                      <a:endParaRPr lang="ru-RU" sz="14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400" b="1" i="0" u="none" strike="noStrike" dirty="0" smtClean="0">
                          <a:solidFill>
                            <a:srgbClr val="000000"/>
                          </a:solidFill>
                          <a:latin typeface="Times New Roman"/>
                        </a:rPr>
                        <a:t>20</a:t>
                      </a:r>
                      <a:r>
                        <a:rPr lang="en-US" sz="1400" b="1" i="0" u="none" strike="noStrike" dirty="0" smtClean="0">
                          <a:solidFill>
                            <a:srgbClr val="000000"/>
                          </a:solidFill>
                          <a:latin typeface="Times New Roman"/>
                        </a:rPr>
                        <a:t>2</a:t>
                      </a:r>
                      <a:r>
                        <a:rPr lang="kk-KZ" sz="1400" b="1" i="0" u="none" strike="noStrike" dirty="0" smtClean="0">
                          <a:solidFill>
                            <a:srgbClr val="000000"/>
                          </a:solidFill>
                          <a:latin typeface="Times New Roman"/>
                        </a:rPr>
                        <a:t>1</a:t>
                      </a:r>
                      <a:endParaRPr lang="ru-RU" sz="14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400" b="1" i="0" u="none" strike="noStrike" dirty="0" smtClean="0">
                          <a:solidFill>
                            <a:srgbClr val="000000"/>
                          </a:solidFill>
                          <a:latin typeface="Times New Roman"/>
                        </a:rPr>
                        <a:t>20</a:t>
                      </a:r>
                      <a:r>
                        <a:rPr lang="en-US" sz="1400" b="1" i="0" u="none" strike="noStrike" dirty="0" smtClean="0">
                          <a:solidFill>
                            <a:srgbClr val="000000"/>
                          </a:solidFill>
                          <a:latin typeface="Times New Roman"/>
                        </a:rPr>
                        <a:t>2</a:t>
                      </a:r>
                      <a:r>
                        <a:rPr lang="kk-KZ" sz="1400" b="1" i="0" u="none" strike="noStrike" dirty="0" smtClean="0">
                          <a:solidFill>
                            <a:srgbClr val="000000"/>
                          </a:solidFill>
                          <a:latin typeface="Times New Roman"/>
                        </a:rPr>
                        <a:t>2</a:t>
                      </a:r>
                      <a:endParaRPr lang="ru-RU" sz="14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400" b="1" i="0" u="none" strike="noStrike" dirty="0" smtClean="0">
                          <a:solidFill>
                            <a:srgbClr val="000000"/>
                          </a:solidFill>
                          <a:latin typeface="Times New Roman"/>
                        </a:rPr>
                        <a:t>20</a:t>
                      </a:r>
                      <a:r>
                        <a:rPr lang="en-US" sz="1400" b="1" i="0" u="none" strike="noStrike" dirty="0" smtClean="0">
                          <a:solidFill>
                            <a:srgbClr val="000000"/>
                          </a:solidFill>
                          <a:latin typeface="Times New Roman"/>
                        </a:rPr>
                        <a:t>2</a:t>
                      </a:r>
                      <a:r>
                        <a:rPr lang="kk-KZ" sz="1400" b="1" i="0" u="none" strike="noStrike" dirty="0" smtClean="0">
                          <a:solidFill>
                            <a:srgbClr val="000000"/>
                          </a:solidFill>
                          <a:latin typeface="Times New Roman"/>
                        </a:rPr>
                        <a:t>1</a:t>
                      </a:r>
                      <a:endParaRPr lang="ru-RU" sz="14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400" b="1" i="0" u="none" strike="noStrike" dirty="0" smtClean="0">
                          <a:solidFill>
                            <a:srgbClr val="000000"/>
                          </a:solidFill>
                          <a:latin typeface="Times New Roman"/>
                        </a:rPr>
                        <a:t>20</a:t>
                      </a:r>
                      <a:r>
                        <a:rPr lang="en-US" sz="1400" b="1" i="0" u="none" strike="noStrike" dirty="0" smtClean="0">
                          <a:solidFill>
                            <a:srgbClr val="000000"/>
                          </a:solidFill>
                          <a:latin typeface="Times New Roman"/>
                        </a:rPr>
                        <a:t>2</a:t>
                      </a:r>
                      <a:r>
                        <a:rPr lang="kk-KZ" sz="1400" b="1" i="0" u="none" strike="noStrike" dirty="0" smtClean="0">
                          <a:solidFill>
                            <a:srgbClr val="000000"/>
                          </a:solidFill>
                          <a:latin typeface="Times New Roman"/>
                        </a:rPr>
                        <a:t>2</a:t>
                      </a:r>
                      <a:endParaRPr lang="ru-RU" sz="14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400" b="1" i="0" u="none" strike="noStrike" dirty="0" smtClean="0">
                          <a:solidFill>
                            <a:srgbClr val="000000"/>
                          </a:solidFill>
                          <a:latin typeface="Times New Roman"/>
                        </a:rPr>
                        <a:t>20</a:t>
                      </a:r>
                      <a:r>
                        <a:rPr lang="en-US" sz="1400" b="1" i="0" u="none" strike="noStrike" dirty="0" smtClean="0">
                          <a:solidFill>
                            <a:srgbClr val="000000"/>
                          </a:solidFill>
                          <a:latin typeface="Times New Roman"/>
                        </a:rPr>
                        <a:t>2</a:t>
                      </a:r>
                      <a:r>
                        <a:rPr lang="kk-KZ" sz="1400" b="1" i="0" u="none" strike="noStrike" dirty="0" smtClean="0">
                          <a:solidFill>
                            <a:srgbClr val="000000"/>
                          </a:solidFill>
                          <a:latin typeface="Times New Roman"/>
                        </a:rPr>
                        <a:t>1</a:t>
                      </a:r>
                      <a:endParaRPr lang="ru-RU" sz="14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400" b="1" i="0" u="none" strike="noStrike" dirty="0" smtClean="0">
                          <a:solidFill>
                            <a:srgbClr val="000000"/>
                          </a:solidFill>
                          <a:latin typeface="Times New Roman"/>
                        </a:rPr>
                        <a:t>20</a:t>
                      </a:r>
                      <a:r>
                        <a:rPr lang="en-US" sz="1400" b="1" i="0" u="none" strike="noStrike" dirty="0" smtClean="0">
                          <a:solidFill>
                            <a:srgbClr val="000000"/>
                          </a:solidFill>
                          <a:latin typeface="Times New Roman"/>
                        </a:rPr>
                        <a:t>2</a:t>
                      </a:r>
                      <a:r>
                        <a:rPr lang="kk-KZ" sz="1400" b="1" i="0" u="none" strike="noStrike" dirty="0" smtClean="0">
                          <a:solidFill>
                            <a:srgbClr val="000000"/>
                          </a:solidFill>
                          <a:latin typeface="Times New Roman"/>
                        </a:rPr>
                        <a:t>2</a:t>
                      </a:r>
                      <a:endParaRPr lang="ru-RU" sz="1400" b="1" i="0" u="none" strike="noStrike" dirty="0">
                        <a:solidFill>
                          <a:srgbClr val="000000"/>
                        </a:solidFill>
                        <a:latin typeface="Times New Roman"/>
                      </a:endParaRPr>
                    </a:p>
                  </a:txBody>
                  <a:tcPr marL="9525" marR="9525" marT="9525" marB="0" anchor="b">
                    <a:solidFill>
                      <a:srgbClr val="FFFF00"/>
                    </a:solidFill>
                  </a:tcPr>
                </a:tc>
              </a:tr>
              <a:tr h="233948">
                <a:tc>
                  <a:txBody>
                    <a:bodyPr/>
                    <a:lstStyle/>
                    <a:p>
                      <a:pPr algn="l" fontAlgn="t"/>
                      <a:r>
                        <a:rPr lang="ru-RU" sz="1400" b="1" i="0" u="none" strike="noStrike" dirty="0" smtClean="0">
                          <a:solidFill>
                            <a:schemeClr val="tx1"/>
                          </a:solidFill>
                          <a:latin typeface="Times New Roman" pitchFamily="18" charset="0"/>
                          <a:cs typeface="Times New Roman" pitchFamily="18" charset="0"/>
                        </a:rPr>
                        <a:t>1</a:t>
                      </a:r>
                      <a:endParaRPr lang="ru-RU" sz="14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ru-RU" sz="1400" b="0" i="0" u="none" strike="noStrike" dirty="0" err="1" smtClean="0">
                          <a:solidFill>
                            <a:srgbClr val="FF0000"/>
                          </a:solidFill>
                          <a:latin typeface="Times New Roman"/>
                        </a:rPr>
                        <a:t>Терапиялық</a:t>
                      </a:r>
                      <a:endParaRPr lang="ru-RU" sz="1400" b="0" i="0" u="none" strike="noStrike" dirty="0">
                        <a:solidFill>
                          <a:srgbClr val="FF0000"/>
                        </a:solidFill>
                        <a:latin typeface="Times New Roman"/>
                      </a:endParaRPr>
                    </a:p>
                  </a:txBody>
                  <a:tcPr marL="9525" marR="9525" marT="9525" marB="0" anchor="ctr"/>
                </a:tc>
                <a:tc>
                  <a:txBody>
                    <a:bodyPr/>
                    <a:lstStyle/>
                    <a:p>
                      <a:pPr algn="ctr" fontAlgn="b"/>
                      <a:r>
                        <a:rPr lang="ru-RU" sz="900" b="0" i="0" u="none" strike="noStrike">
                          <a:solidFill>
                            <a:srgbClr val="000000"/>
                          </a:solidFill>
                          <a:latin typeface="Times New Roman"/>
                        </a:rPr>
                        <a:t>128,9</a:t>
                      </a:r>
                    </a:p>
                  </a:txBody>
                  <a:tcPr marL="9525" marR="9525" marT="9525" marB="0" anchor="b">
                    <a:solidFill>
                      <a:srgbClr val="FFFF00"/>
                    </a:solidFill>
                  </a:tcPr>
                </a:tc>
                <a:tc>
                  <a:txBody>
                    <a:bodyPr/>
                    <a:lstStyle/>
                    <a:p>
                      <a:pPr algn="ctr" fontAlgn="b"/>
                      <a:r>
                        <a:rPr lang="ru-RU" sz="800" b="0" i="0" u="none" strike="noStrike">
                          <a:solidFill>
                            <a:srgbClr val="000000"/>
                          </a:solidFill>
                          <a:latin typeface="Times New Roman"/>
                        </a:rPr>
                        <a:t>84,4</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15,8</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10,1</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7,8</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7,8</a:t>
                      </a:r>
                    </a:p>
                  </a:txBody>
                  <a:tcPr marL="9525" marR="9525" marT="9525" marB="0" anchor="b">
                    <a:solidFill>
                      <a:srgbClr val="FFFF00"/>
                    </a:solidFill>
                  </a:tcPr>
                </a:tc>
                <a:tc>
                  <a:txBody>
                    <a:bodyPr/>
                    <a:lstStyle/>
                    <a:p>
                      <a:pPr algn="ctr" fontAlgn="b"/>
                      <a:r>
                        <a:rPr lang="ru-RU" sz="800" b="0" i="0" u="none" strike="noStrike">
                          <a:solidFill>
                            <a:srgbClr val="000000"/>
                          </a:solidFill>
                          <a:latin typeface="Times New Roman"/>
                        </a:rPr>
                        <a:t> </a:t>
                      </a:r>
                    </a:p>
                  </a:txBody>
                  <a:tcPr marL="9525" marR="9525" marT="9525" marB="0" anchor="b">
                    <a:solidFill>
                      <a:srgbClr val="FFFF00"/>
                    </a:solidFill>
                  </a:tcPr>
                </a:tc>
                <a:tc>
                  <a:txBody>
                    <a:bodyPr/>
                    <a:lstStyle/>
                    <a:p>
                      <a:pPr algn="ctr" fontAlgn="b"/>
                      <a:r>
                        <a:rPr lang="ru-RU" sz="800" b="0" i="0" u="none" strike="noStrike">
                          <a:solidFill>
                            <a:srgbClr val="000000"/>
                          </a:solidFill>
                          <a:latin typeface="Times New Roman"/>
                        </a:rPr>
                        <a:t> </a:t>
                      </a:r>
                    </a:p>
                  </a:txBody>
                  <a:tcPr marL="9525" marR="9525" marT="9525" marB="0" anchor="b">
                    <a:solidFill>
                      <a:srgbClr val="FFFF00"/>
                    </a:solidFill>
                  </a:tcPr>
                </a:tc>
                <a:tc>
                  <a:txBody>
                    <a:bodyPr/>
                    <a:lstStyle/>
                    <a:p>
                      <a:pPr algn="ctr" fontAlgn="b"/>
                      <a:r>
                        <a:rPr lang="ru-RU" sz="800" b="0" i="0" u="none" strike="noStrike">
                          <a:solidFill>
                            <a:srgbClr val="000000"/>
                          </a:solidFill>
                          <a:latin typeface="Times New Roman"/>
                        </a:rPr>
                        <a:t>1,4</a:t>
                      </a:r>
                    </a:p>
                  </a:txBody>
                  <a:tcPr marL="9525" marR="9525" marT="9525" marB="0" anchor="b">
                    <a:solidFill>
                      <a:srgbClr val="FFFF00"/>
                    </a:solidFill>
                  </a:tcPr>
                </a:tc>
                <a:tc>
                  <a:txBody>
                    <a:bodyPr/>
                    <a:lstStyle/>
                    <a:p>
                      <a:pPr algn="ctr" fontAlgn="b"/>
                      <a:r>
                        <a:rPr lang="ru-RU" sz="800" b="0" i="0" u="none" strike="noStrike">
                          <a:solidFill>
                            <a:srgbClr val="000000"/>
                          </a:solidFill>
                          <a:latin typeface="Times New Roman"/>
                        </a:rPr>
                        <a:t>2,7</a:t>
                      </a:r>
                    </a:p>
                  </a:txBody>
                  <a:tcPr marL="9525" marR="9525" marT="9525" marB="0" anchor="b">
                    <a:solidFill>
                      <a:srgbClr val="FFFF00"/>
                    </a:solidFill>
                  </a:tcPr>
                </a:tc>
              </a:tr>
              <a:tr h="233948">
                <a:tc>
                  <a:txBody>
                    <a:bodyPr/>
                    <a:lstStyle/>
                    <a:p>
                      <a:pPr algn="l" fontAlgn="t"/>
                      <a:r>
                        <a:rPr lang="ru-RU" sz="1400" b="1" i="0" u="none" strike="noStrike" dirty="0" smtClean="0">
                          <a:solidFill>
                            <a:schemeClr val="tx1"/>
                          </a:solidFill>
                          <a:latin typeface="Times New Roman" pitchFamily="18" charset="0"/>
                          <a:cs typeface="Times New Roman" pitchFamily="18" charset="0"/>
                        </a:rPr>
                        <a:t>2</a:t>
                      </a:r>
                      <a:endParaRPr lang="ru-RU" sz="14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ru-RU" sz="1400" b="0" i="0" u="none" strike="noStrike" dirty="0" err="1" smtClean="0">
                          <a:solidFill>
                            <a:srgbClr val="FF0000"/>
                          </a:solidFill>
                          <a:latin typeface="Times New Roman"/>
                        </a:rPr>
                        <a:t>Кардиологиялық</a:t>
                      </a:r>
                      <a:r>
                        <a:rPr lang="ru-RU" sz="1400" b="0" i="0" u="none" strike="noStrike" baseline="0" dirty="0" smtClean="0">
                          <a:solidFill>
                            <a:srgbClr val="FF0000"/>
                          </a:solidFill>
                          <a:latin typeface="Times New Roman"/>
                        </a:rPr>
                        <a:t> </a:t>
                      </a:r>
                      <a:endParaRPr lang="ru-RU" sz="1400" b="0" i="0" u="none" strike="noStrike" dirty="0">
                        <a:solidFill>
                          <a:srgbClr val="FF0000"/>
                        </a:solidFill>
                        <a:latin typeface="Times New Roman"/>
                      </a:endParaRPr>
                    </a:p>
                  </a:txBody>
                  <a:tcPr marL="9525" marR="9525" marT="9525" marB="0" anchor="ctr"/>
                </a:tc>
                <a:tc>
                  <a:txBody>
                    <a:bodyPr/>
                    <a:lstStyle/>
                    <a:p>
                      <a:pPr algn="ctr" fontAlgn="b"/>
                      <a:r>
                        <a:rPr lang="ru-RU" sz="900" b="0" i="0" u="none" strike="noStrike">
                          <a:solidFill>
                            <a:srgbClr val="000000"/>
                          </a:solidFill>
                          <a:latin typeface="Times New Roman"/>
                        </a:rPr>
                        <a:t>129,3</a:t>
                      </a:r>
                    </a:p>
                  </a:txBody>
                  <a:tcPr marL="9525" marR="9525" marT="9525" marB="0" anchor="b">
                    <a:solidFill>
                      <a:srgbClr val="FFFF00"/>
                    </a:solidFill>
                  </a:tcPr>
                </a:tc>
                <a:tc>
                  <a:txBody>
                    <a:bodyPr/>
                    <a:lstStyle/>
                    <a:p>
                      <a:pPr algn="ctr" fontAlgn="b"/>
                      <a:r>
                        <a:rPr lang="ru-RU" sz="800" b="0" i="0" u="none" strike="noStrike">
                          <a:solidFill>
                            <a:srgbClr val="000000"/>
                          </a:solidFill>
                          <a:latin typeface="Times New Roman"/>
                        </a:rPr>
                        <a:t>105,2</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16,2</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13,3</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7,3</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7,1</a:t>
                      </a:r>
                    </a:p>
                  </a:txBody>
                  <a:tcPr marL="9525" marR="9525" marT="9525" marB="0" anchor="b">
                    <a:solidFill>
                      <a:srgbClr val="FFFF00"/>
                    </a:solidFill>
                  </a:tcPr>
                </a:tc>
                <a:tc>
                  <a:txBody>
                    <a:bodyPr/>
                    <a:lstStyle/>
                    <a:p>
                      <a:pPr algn="ctr" fontAlgn="b"/>
                      <a:r>
                        <a:rPr lang="ru-RU" sz="800" b="0" i="0" u="none" strike="noStrike">
                          <a:solidFill>
                            <a:srgbClr val="000000"/>
                          </a:solidFill>
                          <a:latin typeface="Times New Roman"/>
                        </a:rPr>
                        <a:t> </a:t>
                      </a:r>
                    </a:p>
                  </a:txBody>
                  <a:tcPr marL="9525" marR="9525" marT="9525" marB="0" anchor="b">
                    <a:solidFill>
                      <a:srgbClr val="FFFF00"/>
                    </a:solidFill>
                  </a:tcPr>
                </a:tc>
                <a:tc>
                  <a:txBody>
                    <a:bodyPr/>
                    <a:lstStyle/>
                    <a:p>
                      <a:pPr algn="ctr" fontAlgn="b"/>
                      <a:r>
                        <a:rPr lang="ru-RU" sz="800" b="0" i="0" u="none" strike="noStrike">
                          <a:solidFill>
                            <a:srgbClr val="000000"/>
                          </a:solidFill>
                          <a:latin typeface="Times New Roman"/>
                        </a:rPr>
                        <a:t> </a:t>
                      </a:r>
                    </a:p>
                  </a:txBody>
                  <a:tcPr marL="9525" marR="9525" marT="9525" marB="0" anchor="b">
                    <a:solidFill>
                      <a:srgbClr val="FFFF00"/>
                    </a:solidFill>
                  </a:tcPr>
                </a:tc>
                <a:tc>
                  <a:txBody>
                    <a:bodyPr/>
                    <a:lstStyle/>
                    <a:p>
                      <a:pPr algn="ctr" fontAlgn="b"/>
                      <a:r>
                        <a:rPr lang="ru-RU" sz="800" b="0" i="0" u="none" strike="noStrike">
                          <a:solidFill>
                            <a:srgbClr val="000000"/>
                          </a:solidFill>
                          <a:latin typeface="Times New Roman"/>
                        </a:rPr>
                        <a:t>1,3</a:t>
                      </a:r>
                    </a:p>
                  </a:txBody>
                  <a:tcPr marL="9525" marR="9525" marT="9525" marB="0" anchor="b">
                    <a:solidFill>
                      <a:srgbClr val="FFFF00"/>
                    </a:solidFill>
                  </a:tcPr>
                </a:tc>
                <a:tc>
                  <a:txBody>
                    <a:bodyPr/>
                    <a:lstStyle/>
                    <a:p>
                      <a:pPr algn="ctr" fontAlgn="b"/>
                      <a:r>
                        <a:rPr lang="ru-RU" sz="800" b="0" i="0" u="none" strike="noStrike">
                          <a:solidFill>
                            <a:srgbClr val="000000"/>
                          </a:solidFill>
                          <a:latin typeface="Times New Roman"/>
                        </a:rPr>
                        <a:t>2,0</a:t>
                      </a:r>
                    </a:p>
                  </a:txBody>
                  <a:tcPr marL="9525" marR="9525" marT="9525" marB="0" anchor="b">
                    <a:solidFill>
                      <a:srgbClr val="FFFF00"/>
                    </a:solidFill>
                  </a:tcPr>
                </a:tc>
              </a:tr>
              <a:tr h="233948">
                <a:tc>
                  <a:txBody>
                    <a:bodyPr/>
                    <a:lstStyle/>
                    <a:p>
                      <a:pPr algn="l" fontAlgn="t"/>
                      <a:r>
                        <a:rPr lang="ru-RU" sz="1400" b="1" i="0" u="none" strike="noStrike" dirty="0" smtClean="0">
                          <a:solidFill>
                            <a:schemeClr val="tx1"/>
                          </a:solidFill>
                          <a:latin typeface="Times New Roman" pitchFamily="18" charset="0"/>
                          <a:cs typeface="Times New Roman" pitchFamily="18" charset="0"/>
                        </a:rPr>
                        <a:t>3</a:t>
                      </a:r>
                      <a:endParaRPr lang="ru-RU" sz="14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ru-RU" sz="1400" b="0" i="0" u="none" strike="noStrike" dirty="0" err="1" smtClean="0">
                          <a:solidFill>
                            <a:srgbClr val="FF0000"/>
                          </a:solidFill>
                          <a:latin typeface="Times New Roman"/>
                        </a:rPr>
                        <a:t>Эндокринологиялық</a:t>
                      </a:r>
                      <a:r>
                        <a:rPr lang="ru-RU" sz="1400" b="0" i="0" u="none" strike="noStrike" baseline="0" dirty="0" smtClean="0">
                          <a:solidFill>
                            <a:srgbClr val="FF0000"/>
                          </a:solidFill>
                          <a:latin typeface="Times New Roman"/>
                        </a:rPr>
                        <a:t> </a:t>
                      </a:r>
                      <a:endParaRPr lang="ru-RU" sz="1400" b="0" i="0" u="none" strike="noStrike" dirty="0">
                        <a:solidFill>
                          <a:srgbClr val="FF0000"/>
                        </a:solidFill>
                        <a:latin typeface="Times New Roman"/>
                      </a:endParaRPr>
                    </a:p>
                  </a:txBody>
                  <a:tcPr marL="9525" marR="9525" marT="9525" marB="0" anchor="ctr"/>
                </a:tc>
                <a:tc>
                  <a:txBody>
                    <a:bodyPr/>
                    <a:lstStyle/>
                    <a:p>
                      <a:pPr algn="ctr" fontAlgn="b"/>
                      <a:r>
                        <a:rPr lang="ru-RU" sz="900" b="0" i="0" u="none" strike="noStrike">
                          <a:solidFill>
                            <a:srgbClr val="000000"/>
                          </a:solidFill>
                          <a:latin typeface="Times New Roman"/>
                        </a:rPr>
                        <a:t>60,3</a:t>
                      </a:r>
                    </a:p>
                  </a:txBody>
                  <a:tcPr marL="9525" marR="9525" marT="9525" marB="0" anchor="b">
                    <a:solidFill>
                      <a:srgbClr val="FFFF00"/>
                    </a:solidFill>
                  </a:tcPr>
                </a:tc>
                <a:tc>
                  <a:txBody>
                    <a:bodyPr/>
                    <a:lstStyle/>
                    <a:p>
                      <a:pPr algn="ctr" fontAlgn="b"/>
                      <a:r>
                        <a:rPr lang="ru-RU" sz="800" b="0" i="0" u="none" strike="noStrike">
                          <a:solidFill>
                            <a:srgbClr val="000000"/>
                          </a:solidFill>
                          <a:latin typeface="Times New Roman"/>
                        </a:rPr>
                        <a:t>42,0</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8,5</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6,5</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7,5</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7,9</a:t>
                      </a:r>
                    </a:p>
                  </a:txBody>
                  <a:tcPr marL="9525" marR="9525" marT="9525" marB="0" anchor="b">
                    <a:solidFill>
                      <a:srgbClr val="FFFF00"/>
                    </a:solidFill>
                  </a:tcPr>
                </a:tc>
                <a:tc>
                  <a:txBody>
                    <a:bodyPr/>
                    <a:lstStyle/>
                    <a:p>
                      <a:pPr algn="ctr" fontAlgn="b"/>
                      <a:r>
                        <a:rPr lang="ru-RU" sz="800" b="0" i="0" u="none" strike="noStrike">
                          <a:solidFill>
                            <a:srgbClr val="000000"/>
                          </a:solidFill>
                          <a:latin typeface="Times New Roman"/>
                        </a:rPr>
                        <a:t> </a:t>
                      </a:r>
                    </a:p>
                  </a:txBody>
                  <a:tcPr marL="9525" marR="9525" marT="9525" marB="0" anchor="b">
                    <a:solidFill>
                      <a:srgbClr val="FFFF00"/>
                    </a:solidFill>
                  </a:tcPr>
                </a:tc>
                <a:tc>
                  <a:txBody>
                    <a:bodyPr/>
                    <a:lstStyle/>
                    <a:p>
                      <a:pPr algn="ctr" fontAlgn="b"/>
                      <a:r>
                        <a:rPr lang="ru-RU" sz="800" b="0" i="0" u="none" strike="noStrike">
                          <a:solidFill>
                            <a:srgbClr val="000000"/>
                          </a:solidFill>
                          <a:latin typeface="Times New Roman"/>
                        </a:rPr>
                        <a:t> </a:t>
                      </a:r>
                    </a:p>
                  </a:txBody>
                  <a:tcPr marL="9525" marR="9525" marT="9525" marB="0" anchor="b">
                    <a:solidFill>
                      <a:srgbClr val="FFFF00"/>
                    </a:solidFill>
                  </a:tcPr>
                </a:tc>
                <a:tc>
                  <a:txBody>
                    <a:bodyPr/>
                    <a:lstStyle/>
                    <a:p>
                      <a:pPr algn="ctr" fontAlgn="b"/>
                      <a:r>
                        <a:rPr lang="ru-RU" sz="800" b="0" i="0" u="none" strike="noStrike">
                          <a:solidFill>
                            <a:srgbClr val="000000"/>
                          </a:solidFill>
                          <a:latin typeface="Times New Roman"/>
                        </a:rPr>
                        <a:t> </a:t>
                      </a:r>
                    </a:p>
                  </a:txBody>
                  <a:tcPr marL="9525" marR="9525" marT="9525" marB="0" anchor="b">
                    <a:solidFill>
                      <a:srgbClr val="FFFF00"/>
                    </a:solidFill>
                  </a:tcPr>
                </a:tc>
                <a:tc>
                  <a:txBody>
                    <a:bodyPr/>
                    <a:lstStyle/>
                    <a:p>
                      <a:pPr algn="ctr" fontAlgn="b"/>
                      <a:r>
                        <a:rPr lang="ru-RU" sz="800" b="0" i="0" u="none" strike="noStrike">
                          <a:solidFill>
                            <a:srgbClr val="000000"/>
                          </a:solidFill>
                          <a:latin typeface="Times New Roman"/>
                        </a:rPr>
                        <a:t> </a:t>
                      </a:r>
                    </a:p>
                  </a:txBody>
                  <a:tcPr marL="9525" marR="9525" marT="9525" marB="0" anchor="b">
                    <a:solidFill>
                      <a:srgbClr val="FFFF00"/>
                    </a:solidFill>
                  </a:tcPr>
                </a:tc>
              </a:tr>
              <a:tr h="233948">
                <a:tc>
                  <a:txBody>
                    <a:bodyPr/>
                    <a:lstStyle/>
                    <a:p>
                      <a:pPr algn="l" fontAlgn="t"/>
                      <a:r>
                        <a:rPr lang="ru-RU" sz="1400" b="1" i="0" u="none" strike="noStrike" dirty="0" smtClean="0">
                          <a:solidFill>
                            <a:schemeClr val="tx1"/>
                          </a:solidFill>
                          <a:latin typeface="Times New Roman" pitchFamily="18" charset="0"/>
                          <a:cs typeface="Times New Roman" pitchFamily="18" charset="0"/>
                        </a:rPr>
                        <a:t>4</a:t>
                      </a:r>
                      <a:endParaRPr lang="ru-RU" sz="14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ru-RU" sz="1400" b="0" i="0" u="none" strike="noStrike" dirty="0" err="1" smtClean="0">
                          <a:solidFill>
                            <a:srgbClr val="FF0000"/>
                          </a:solidFill>
                          <a:latin typeface="Times New Roman"/>
                        </a:rPr>
                        <a:t>Хирургиялық</a:t>
                      </a:r>
                      <a:r>
                        <a:rPr lang="ru-RU" sz="1400" b="0" i="0" u="none" strike="noStrike" baseline="0" dirty="0" err="1" smtClean="0">
                          <a:solidFill>
                            <a:srgbClr val="FF0000"/>
                          </a:solidFill>
                          <a:latin typeface="Times New Roman"/>
                        </a:rPr>
                        <a:t> ересектер</a:t>
                      </a:r>
                      <a:endParaRPr lang="ru-RU" sz="1400" b="0" i="0" u="none" strike="noStrike" dirty="0">
                        <a:solidFill>
                          <a:srgbClr val="FF0000"/>
                        </a:solidFill>
                        <a:latin typeface="Times New Roman"/>
                      </a:endParaRPr>
                    </a:p>
                  </a:txBody>
                  <a:tcPr marL="9525" marR="9525" marT="9525" marB="0" anchor="ctr"/>
                </a:tc>
                <a:tc>
                  <a:txBody>
                    <a:bodyPr/>
                    <a:lstStyle/>
                    <a:p>
                      <a:pPr algn="ctr" fontAlgn="b"/>
                      <a:r>
                        <a:rPr lang="ru-RU" sz="900" b="0" i="0" u="none" strike="noStrike">
                          <a:solidFill>
                            <a:srgbClr val="000000"/>
                          </a:solidFill>
                          <a:latin typeface="Times New Roman"/>
                        </a:rPr>
                        <a:t>71,2</a:t>
                      </a:r>
                    </a:p>
                  </a:txBody>
                  <a:tcPr marL="9525" marR="9525" marT="9525" marB="0" anchor="b">
                    <a:solidFill>
                      <a:srgbClr val="FFFF00"/>
                    </a:solidFill>
                  </a:tcPr>
                </a:tc>
                <a:tc>
                  <a:txBody>
                    <a:bodyPr/>
                    <a:lstStyle/>
                    <a:p>
                      <a:pPr algn="ctr" fontAlgn="b"/>
                      <a:r>
                        <a:rPr lang="ru-RU" sz="800" b="0" i="0" u="none" strike="noStrike">
                          <a:solidFill>
                            <a:srgbClr val="000000"/>
                          </a:solidFill>
                          <a:latin typeface="Times New Roman"/>
                        </a:rPr>
                        <a:t>76,5</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10,6</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10,8</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6,7</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7,0</a:t>
                      </a:r>
                    </a:p>
                  </a:txBody>
                  <a:tcPr marL="9525" marR="9525" marT="9525" marB="0" anchor="b">
                    <a:solidFill>
                      <a:srgbClr val="FFFF00"/>
                    </a:solidFill>
                  </a:tcPr>
                </a:tc>
                <a:tc>
                  <a:txBody>
                    <a:bodyPr/>
                    <a:lstStyle/>
                    <a:p>
                      <a:pPr algn="ctr" fontAlgn="ctr"/>
                      <a:r>
                        <a:rPr lang="ru-RU" sz="800" b="0" i="0" u="none" strike="noStrike">
                          <a:solidFill>
                            <a:srgbClr val="000000"/>
                          </a:solidFill>
                          <a:latin typeface="Times New Roman"/>
                        </a:rPr>
                        <a:t>76,42</a:t>
                      </a:r>
                    </a:p>
                  </a:txBody>
                  <a:tcPr marL="9525" marR="9525" marT="9525" marB="0" anchor="ctr">
                    <a:solidFill>
                      <a:srgbClr val="FFFF00"/>
                    </a:solidFill>
                  </a:tcPr>
                </a:tc>
                <a:tc>
                  <a:txBody>
                    <a:bodyPr/>
                    <a:lstStyle/>
                    <a:p>
                      <a:pPr algn="ctr" fontAlgn="ctr"/>
                      <a:r>
                        <a:rPr lang="ru-RU" sz="800" b="0" i="0" u="none" strike="noStrike">
                          <a:solidFill>
                            <a:srgbClr val="000000"/>
                          </a:solidFill>
                          <a:latin typeface="Times New Roman"/>
                        </a:rPr>
                        <a:t>81,53</a:t>
                      </a:r>
                    </a:p>
                  </a:txBody>
                  <a:tcPr marL="9525" marR="9525" marT="9525" marB="0" anchor="ctr">
                    <a:solidFill>
                      <a:srgbClr val="FFFF00"/>
                    </a:solidFill>
                  </a:tcPr>
                </a:tc>
                <a:tc>
                  <a:txBody>
                    <a:bodyPr/>
                    <a:lstStyle/>
                    <a:p>
                      <a:pPr algn="ctr" fontAlgn="b"/>
                      <a:r>
                        <a:rPr lang="ru-RU" sz="800" b="0" i="0" u="none" strike="noStrike">
                          <a:solidFill>
                            <a:srgbClr val="000000"/>
                          </a:solidFill>
                          <a:latin typeface="Times New Roman"/>
                        </a:rPr>
                        <a:t> </a:t>
                      </a:r>
                    </a:p>
                  </a:txBody>
                  <a:tcPr marL="9525" marR="9525" marT="9525" marB="0" anchor="b">
                    <a:solidFill>
                      <a:srgbClr val="FFFF00"/>
                    </a:solidFill>
                  </a:tcPr>
                </a:tc>
                <a:tc>
                  <a:txBody>
                    <a:bodyPr/>
                    <a:lstStyle/>
                    <a:p>
                      <a:pPr algn="ctr" fontAlgn="b"/>
                      <a:r>
                        <a:rPr lang="ru-RU" sz="800" b="0" i="0" u="none" strike="noStrike">
                          <a:solidFill>
                            <a:srgbClr val="000000"/>
                          </a:solidFill>
                          <a:latin typeface="Times New Roman"/>
                        </a:rPr>
                        <a:t>1,3</a:t>
                      </a:r>
                    </a:p>
                  </a:txBody>
                  <a:tcPr marL="9525" marR="9525" marT="9525" marB="0" anchor="b">
                    <a:solidFill>
                      <a:srgbClr val="FFFF00"/>
                    </a:solidFill>
                  </a:tcPr>
                </a:tc>
              </a:tr>
              <a:tr h="233948">
                <a:tc>
                  <a:txBody>
                    <a:bodyPr/>
                    <a:lstStyle/>
                    <a:p>
                      <a:pPr algn="l" fontAlgn="t"/>
                      <a:r>
                        <a:rPr lang="ru-RU" sz="1400" b="1" i="0" u="none" strike="noStrike" dirty="0" smtClean="0">
                          <a:solidFill>
                            <a:schemeClr val="tx1"/>
                          </a:solidFill>
                          <a:latin typeface="Times New Roman" pitchFamily="18" charset="0"/>
                          <a:cs typeface="Times New Roman" pitchFamily="18" charset="0"/>
                        </a:rPr>
                        <a:t>5</a:t>
                      </a:r>
                      <a:endParaRPr lang="ru-RU" sz="14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ru-RU" sz="1400" b="0" i="0" u="none" strike="noStrike" dirty="0" err="1" smtClean="0">
                          <a:solidFill>
                            <a:srgbClr val="FF0000"/>
                          </a:solidFill>
                          <a:latin typeface="Times New Roman"/>
                        </a:rPr>
                        <a:t>Хирургиялық</a:t>
                      </a:r>
                      <a:r>
                        <a:rPr lang="ru-RU" sz="1400" b="0" i="0" u="none" strike="noStrike" baseline="0" dirty="0" err="1" smtClean="0">
                          <a:solidFill>
                            <a:srgbClr val="FF0000"/>
                          </a:solidFill>
                          <a:latin typeface="Times New Roman"/>
                        </a:rPr>
                        <a:t> балалар</a:t>
                      </a:r>
                      <a:endParaRPr lang="ru-RU" sz="1400" b="0" i="0" u="none" strike="noStrike" dirty="0">
                        <a:solidFill>
                          <a:srgbClr val="FF0000"/>
                        </a:solidFill>
                        <a:latin typeface="Times New Roman"/>
                      </a:endParaRPr>
                    </a:p>
                  </a:txBody>
                  <a:tcPr marL="9525" marR="9525" marT="9525" marB="0" anchor="ctr"/>
                </a:tc>
                <a:tc>
                  <a:txBody>
                    <a:bodyPr/>
                    <a:lstStyle/>
                    <a:p>
                      <a:pPr algn="ctr" fontAlgn="b"/>
                      <a:r>
                        <a:rPr lang="ru-RU" sz="900" b="0" i="0" u="none" strike="noStrike">
                          <a:solidFill>
                            <a:srgbClr val="000000"/>
                          </a:solidFill>
                          <a:latin typeface="Times New Roman"/>
                        </a:rPr>
                        <a:t>45,6</a:t>
                      </a:r>
                    </a:p>
                  </a:txBody>
                  <a:tcPr marL="9525" marR="9525" marT="9525" marB="0" anchor="b">
                    <a:solidFill>
                      <a:srgbClr val="FFFF00"/>
                    </a:solidFill>
                  </a:tcPr>
                </a:tc>
                <a:tc>
                  <a:txBody>
                    <a:bodyPr/>
                    <a:lstStyle/>
                    <a:p>
                      <a:pPr algn="ctr" fontAlgn="b"/>
                      <a:r>
                        <a:rPr lang="ru-RU" sz="800" b="0" i="0" u="none" strike="noStrike">
                          <a:solidFill>
                            <a:srgbClr val="000000"/>
                          </a:solidFill>
                          <a:latin typeface="Times New Roman"/>
                        </a:rPr>
                        <a:t>61,0</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7,9</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11,2</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5,6</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5,3</a:t>
                      </a:r>
                    </a:p>
                  </a:txBody>
                  <a:tcPr marL="9525" marR="9525" marT="9525" marB="0" anchor="b">
                    <a:solidFill>
                      <a:srgbClr val="FFFF00"/>
                    </a:solidFill>
                  </a:tcPr>
                </a:tc>
                <a:tc>
                  <a:txBody>
                    <a:bodyPr/>
                    <a:lstStyle/>
                    <a:p>
                      <a:pPr algn="ctr" fontAlgn="ctr"/>
                      <a:r>
                        <a:rPr lang="ru-RU" sz="800" b="0" i="0" u="none" strike="noStrike">
                          <a:solidFill>
                            <a:srgbClr val="000000"/>
                          </a:solidFill>
                          <a:latin typeface="Times New Roman"/>
                        </a:rPr>
                        <a:t>88,10</a:t>
                      </a:r>
                    </a:p>
                  </a:txBody>
                  <a:tcPr marL="9525" marR="9525" marT="9525" marB="0" anchor="ctr">
                    <a:solidFill>
                      <a:srgbClr val="FFFF00"/>
                    </a:solidFill>
                  </a:tcPr>
                </a:tc>
                <a:tc>
                  <a:txBody>
                    <a:bodyPr/>
                    <a:lstStyle/>
                    <a:p>
                      <a:pPr algn="ctr" fontAlgn="ctr"/>
                      <a:r>
                        <a:rPr lang="ru-RU" sz="800" b="0" i="0" u="none" strike="noStrike">
                          <a:solidFill>
                            <a:srgbClr val="000000"/>
                          </a:solidFill>
                          <a:latin typeface="Times New Roman"/>
                        </a:rPr>
                        <a:t>89,66</a:t>
                      </a:r>
                    </a:p>
                  </a:txBody>
                  <a:tcPr marL="9525" marR="9525" marT="9525" marB="0" anchor="ctr">
                    <a:solidFill>
                      <a:srgbClr val="FFFF00"/>
                    </a:solidFill>
                  </a:tcPr>
                </a:tc>
                <a:tc>
                  <a:txBody>
                    <a:bodyPr/>
                    <a:lstStyle/>
                    <a:p>
                      <a:pPr algn="ctr" fontAlgn="b"/>
                      <a:r>
                        <a:rPr lang="ru-RU" sz="800" b="0" i="0" u="none" strike="noStrike">
                          <a:solidFill>
                            <a:srgbClr val="000000"/>
                          </a:solidFill>
                          <a:latin typeface="Times New Roman"/>
                        </a:rPr>
                        <a:t> </a:t>
                      </a:r>
                    </a:p>
                  </a:txBody>
                  <a:tcPr marL="9525" marR="9525" marT="9525" marB="0" anchor="b">
                    <a:solidFill>
                      <a:srgbClr val="FFFF00"/>
                    </a:solidFill>
                  </a:tcPr>
                </a:tc>
                <a:tc>
                  <a:txBody>
                    <a:bodyPr/>
                    <a:lstStyle/>
                    <a:p>
                      <a:pPr algn="ctr" fontAlgn="b"/>
                      <a:r>
                        <a:rPr lang="ru-RU" sz="800" b="0" i="0" u="none" strike="noStrike">
                          <a:solidFill>
                            <a:srgbClr val="000000"/>
                          </a:solidFill>
                          <a:latin typeface="Times New Roman"/>
                        </a:rPr>
                        <a:t> </a:t>
                      </a:r>
                    </a:p>
                  </a:txBody>
                  <a:tcPr marL="9525" marR="9525" marT="9525" marB="0" anchor="b">
                    <a:solidFill>
                      <a:srgbClr val="FFFF00"/>
                    </a:solidFill>
                  </a:tcPr>
                </a:tc>
              </a:tr>
              <a:tr h="233948">
                <a:tc>
                  <a:txBody>
                    <a:bodyPr/>
                    <a:lstStyle/>
                    <a:p>
                      <a:pPr algn="l" fontAlgn="t"/>
                      <a:r>
                        <a:rPr lang="ru-RU" sz="1400" b="1" i="0" u="none" strike="noStrike" dirty="0" smtClean="0">
                          <a:solidFill>
                            <a:schemeClr val="tx1"/>
                          </a:solidFill>
                          <a:latin typeface="Times New Roman" pitchFamily="18" charset="0"/>
                          <a:cs typeface="Times New Roman" pitchFamily="18" charset="0"/>
                        </a:rPr>
                        <a:t>6</a:t>
                      </a:r>
                      <a:endParaRPr lang="ru-RU" sz="14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kk-KZ" sz="1400" b="0" i="0" u="none" strike="noStrike" dirty="0" smtClean="0">
                          <a:solidFill>
                            <a:srgbClr val="FF0000"/>
                          </a:solidFill>
                          <a:latin typeface="Times New Roman"/>
                        </a:rPr>
                        <a:t>Сынық</a:t>
                      </a:r>
                      <a:r>
                        <a:rPr lang="kk-KZ" sz="1400" b="0" i="0" u="none" strike="noStrike" baseline="0" dirty="0" smtClean="0">
                          <a:solidFill>
                            <a:srgbClr val="FF0000"/>
                          </a:solidFill>
                          <a:latin typeface="Times New Roman"/>
                        </a:rPr>
                        <a:t>-сырқат ересектер</a:t>
                      </a:r>
                      <a:endParaRPr lang="ru-RU" sz="1400" b="0" i="0" u="none" strike="noStrike" dirty="0">
                        <a:solidFill>
                          <a:srgbClr val="FF0000"/>
                        </a:solidFill>
                        <a:latin typeface="Times New Roman"/>
                      </a:endParaRPr>
                    </a:p>
                  </a:txBody>
                  <a:tcPr marL="9525" marR="9525" marT="9525" marB="0" anchor="ctr"/>
                </a:tc>
                <a:tc>
                  <a:txBody>
                    <a:bodyPr/>
                    <a:lstStyle/>
                    <a:p>
                      <a:pPr algn="ctr" fontAlgn="b"/>
                      <a:r>
                        <a:rPr lang="ru-RU" sz="900" b="0" i="0" u="none" strike="noStrike">
                          <a:solidFill>
                            <a:srgbClr val="000000"/>
                          </a:solidFill>
                          <a:latin typeface="Times New Roman"/>
                        </a:rPr>
                        <a:t>58,4</a:t>
                      </a:r>
                    </a:p>
                  </a:txBody>
                  <a:tcPr marL="9525" marR="9525" marT="9525" marB="0" anchor="b">
                    <a:solidFill>
                      <a:srgbClr val="FFFF00"/>
                    </a:solidFill>
                  </a:tcPr>
                </a:tc>
                <a:tc>
                  <a:txBody>
                    <a:bodyPr/>
                    <a:lstStyle/>
                    <a:p>
                      <a:pPr algn="ctr" fontAlgn="b"/>
                      <a:r>
                        <a:rPr lang="ru-RU" sz="800" b="0" i="0" u="none" strike="noStrike">
                          <a:solidFill>
                            <a:srgbClr val="000000"/>
                          </a:solidFill>
                          <a:latin typeface="Times New Roman"/>
                        </a:rPr>
                        <a:t>69,6</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7,8</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8,1</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7,4</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8,3</a:t>
                      </a:r>
                    </a:p>
                  </a:txBody>
                  <a:tcPr marL="9525" marR="9525" marT="9525" marB="0" anchor="b">
                    <a:solidFill>
                      <a:srgbClr val="FFFF00"/>
                    </a:solidFill>
                  </a:tcPr>
                </a:tc>
                <a:tc>
                  <a:txBody>
                    <a:bodyPr/>
                    <a:lstStyle/>
                    <a:p>
                      <a:pPr algn="ctr" fontAlgn="ctr"/>
                      <a:r>
                        <a:rPr lang="ru-RU" sz="800" b="0" i="0" u="none" strike="noStrike">
                          <a:solidFill>
                            <a:srgbClr val="000000"/>
                          </a:solidFill>
                          <a:latin typeface="Times New Roman"/>
                        </a:rPr>
                        <a:t>14,46</a:t>
                      </a:r>
                    </a:p>
                  </a:txBody>
                  <a:tcPr marL="9525" marR="9525" marT="9525" marB="0" anchor="ctr">
                    <a:solidFill>
                      <a:srgbClr val="FFFF00"/>
                    </a:solidFill>
                  </a:tcPr>
                </a:tc>
                <a:tc>
                  <a:txBody>
                    <a:bodyPr/>
                    <a:lstStyle/>
                    <a:p>
                      <a:pPr algn="ctr" fontAlgn="ctr"/>
                      <a:r>
                        <a:rPr lang="ru-RU" sz="800" b="0" i="0" u="none" strike="noStrike">
                          <a:solidFill>
                            <a:srgbClr val="000000"/>
                          </a:solidFill>
                          <a:latin typeface="Times New Roman"/>
                        </a:rPr>
                        <a:t>17,36</a:t>
                      </a:r>
                    </a:p>
                  </a:txBody>
                  <a:tcPr marL="9525" marR="9525" marT="9525" marB="0" anchor="ctr">
                    <a:solidFill>
                      <a:srgbClr val="FFFF00"/>
                    </a:solidFill>
                  </a:tcPr>
                </a:tc>
                <a:tc>
                  <a:txBody>
                    <a:bodyPr/>
                    <a:lstStyle/>
                    <a:p>
                      <a:pPr algn="ctr" fontAlgn="b"/>
                      <a:r>
                        <a:rPr lang="ru-RU" sz="800" b="0" i="0" u="none" strike="noStrike">
                          <a:solidFill>
                            <a:srgbClr val="000000"/>
                          </a:solidFill>
                          <a:latin typeface="Times New Roman"/>
                        </a:rPr>
                        <a:t>1,2</a:t>
                      </a:r>
                    </a:p>
                  </a:txBody>
                  <a:tcPr marL="9525" marR="9525" marT="9525" marB="0" anchor="b">
                    <a:solidFill>
                      <a:srgbClr val="FFFF00"/>
                    </a:solidFill>
                  </a:tcPr>
                </a:tc>
                <a:tc>
                  <a:txBody>
                    <a:bodyPr/>
                    <a:lstStyle/>
                    <a:p>
                      <a:pPr algn="ctr" fontAlgn="b"/>
                      <a:r>
                        <a:rPr lang="ru-RU" sz="800" b="0" i="0" u="none" strike="noStrike">
                          <a:solidFill>
                            <a:srgbClr val="000000"/>
                          </a:solidFill>
                          <a:latin typeface="Times New Roman"/>
                        </a:rPr>
                        <a:t> </a:t>
                      </a:r>
                    </a:p>
                  </a:txBody>
                  <a:tcPr marL="9525" marR="9525" marT="9525" marB="0" anchor="b">
                    <a:solidFill>
                      <a:srgbClr val="FFFF00"/>
                    </a:solidFill>
                  </a:tcPr>
                </a:tc>
              </a:tr>
              <a:tr h="233948">
                <a:tc>
                  <a:txBody>
                    <a:bodyPr/>
                    <a:lstStyle/>
                    <a:p>
                      <a:pPr algn="l" fontAlgn="t"/>
                      <a:r>
                        <a:rPr lang="ru-RU" sz="1400" b="1" i="0" u="none" strike="noStrike" dirty="0" smtClean="0">
                          <a:solidFill>
                            <a:schemeClr val="tx1"/>
                          </a:solidFill>
                          <a:latin typeface="Times New Roman" pitchFamily="18" charset="0"/>
                          <a:cs typeface="Times New Roman" pitchFamily="18" charset="0"/>
                        </a:rPr>
                        <a:t>7</a:t>
                      </a:r>
                      <a:endParaRPr lang="ru-RU" sz="14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kk-KZ" sz="1400" b="0" i="0" u="none" strike="noStrike" dirty="0" smtClean="0">
                          <a:solidFill>
                            <a:srgbClr val="FF0000"/>
                          </a:solidFill>
                          <a:latin typeface="Times New Roman"/>
                        </a:rPr>
                        <a:t>Сынық-сырқат балалар</a:t>
                      </a:r>
                      <a:endParaRPr lang="ru-RU" sz="1400" b="0" i="0" u="none" strike="noStrike" dirty="0">
                        <a:solidFill>
                          <a:srgbClr val="FF0000"/>
                        </a:solidFill>
                        <a:latin typeface="Times New Roman"/>
                      </a:endParaRPr>
                    </a:p>
                  </a:txBody>
                  <a:tcPr marL="9525" marR="9525" marT="9525" marB="0" anchor="ctr"/>
                </a:tc>
                <a:tc>
                  <a:txBody>
                    <a:bodyPr/>
                    <a:lstStyle/>
                    <a:p>
                      <a:pPr algn="ctr" fontAlgn="b"/>
                      <a:r>
                        <a:rPr lang="ru-RU" sz="900" b="0" i="0" u="none" strike="noStrike">
                          <a:solidFill>
                            <a:srgbClr val="000000"/>
                          </a:solidFill>
                          <a:latin typeface="Times New Roman"/>
                        </a:rPr>
                        <a:t>110,0</a:t>
                      </a:r>
                    </a:p>
                  </a:txBody>
                  <a:tcPr marL="9525" marR="9525" marT="9525" marB="0" anchor="b">
                    <a:solidFill>
                      <a:srgbClr val="FFFF00"/>
                    </a:solidFill>
                  </a:tcPr>
                </a:tc>
                <a:tc>
                  <a:txBody>
                    <a:bodyPr/>
                    <a:lstStyle/>
                    <a:p>
                      <a:pPr algn="ctr" fontAlgn="b"/>
                      <a:r>
                        <a:rPr lang="ru-RU" sz="800" b="0" i="0" u="none" strike="noStrike">
                          <a:solidFill>
                            <a:srgbClr val="000000"/>
                          </a:solidFill>
                          <a:latin typeface="Times New Roman"/>
                        </a:rPr>
                        <a:t>102,3</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14,5</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15,8</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6,7</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6,7</a:t>
                      </a:r>
                    </a:p>
                  </a:txBody>
                  <a:tcPr marL="9525" marR="9525" marT="9525" marB="0" anchor="b">
                    <a:solidFill>
                      <a:srgbClr val="FFFF00"/>
                    </a:solidFill>
                  </a:tcPr>
                </a:tc>
                <a:tc>
                  <a:txBody>
                    <a:bodyPr/>
                    <a:lstStyle/>
                    <a:p>
                      <a:pPr algn="ctr" fontAlgn="ctr"/>
                      <a:r>
                        <a:rPr lang="ru-RU" sz="800" b="0" i="0" u="none" strike="noStrike">
                          <a:solidFill>
                            <a:srgbClr val="000000"/>
                          </a:solidFill>
                          <a:latin typeface="Times New Roman"/>
                        </a:rPr>
                        <a:t>22,45</a:t>
                      </a:r>
                    </a:p>
                  </a:txBody>
                  <a:tcPr marL="9525" marR="9525" marT="9525" marB="0" anchor="ctr">
                    <a:solidFill>
                      <a:srgbClr val="FFFF00"/>
                    </a:solidFill>
                  </a:tcPr>
                </a:tc>
                <a:tc>
                  <a:txBody>
                    <a:bodyPr/>
                    <a:lstStyle/>
                    <a:p>
                      <a:pPr algn="ctr" fontAlgn="ctr"/>
                      <a:r>
                        <a:rPr lang="ru-RU" sz="800" b="0" i="0" u="none" strike="noStrike">
                          <a:solidFill>
                            <a:srgbClr val="000000"/>
                          </a:solidFill>
                          <a:latin typeface="Times New Roman"/>
                        </a:rPr>
                        <a:t>26,09</a:t>
                      </a:r>
                    </a:p>
                  </a:txBody>
                  <a:tcPr marL="9525" marR="9525" marT="9525" marB="0" anchor="ctr">
                    <a:solidFill>
                      <a:srgbClr val="FFFF00"/>
                    </a:solidFill>
                  </a:tcPr>
                </a:tc>
                <a:tc>
                  <a:txBody>
                    <a:bodyPr/>
                    <a:lstStyle/>
                    <a:p>
                      <a:pPr algn="ctr" fontAlgn="b"/>
                      <a:r>
                        <a:rPr lang="ru-RU" sz="800" b="0" i="0" u="none" strike="noStrike">
                          <a:solidFill>
                            <a:srgbClr val="000000"/>
                          </a:solidFill>
                          <a:latin typeface="Times New Roman"/>
                        </a:rPr>
                        <a:t> </a:t>
                      </a:r>
                    </a:p>
                  </a:txBody>
                  <a:tcPr marL="9525" marR="9525" marT="9525" marB="0" anchor="b">
                    <a:solidFill>
                      <a:srgbClr val="FFFF00"/>
                    </a:solidFill>
                  </a:tcPr>
                </a:tc>
                <a:tc>
                  <a:txBody>
                    <a:bodyPr/>
                    <a:lstStyle/>
                    <a:p>
                      <a:pPr algn="ctr" fontAlgn="b"/>
                      <a:r>
                        <a:rPr lang="ru-RU" sz="800" b="0" i="0" u="none" strike="noStrike">
                          <a:solidFill>
                            <a:srgbClr val="000000"/>
                          </a:solidFill>
                          <a:latin typeface="Times New Roman"/>
                        </a:rPr>
                        <a:t>0,3</a:t>
                      </a:r>
                    </a:p>
                  </a:txBody>
                  <a:tcPr marL="9525" marR="9525" marT="9525" marB="0" anchor="b">
                    <a:solidFill>
                      <a:srgbClr val="FFFF00"/>
                    </a:solidFill>
                  </a:tcPr>
                </a:tc>
              </a:tr>
              <a:tr h="233948">
                <a:tc>
                  <a:txBody>
                    <a:bodyPr/>
                    <a:lstStyle/>
                    <a:p>
                      <a:pPr algn="l" fontAlgn="t"/>
                      <a:r>
                        <a:rPr lang="ru-RU" sz="1400" b="1" i="0" u="none" strike="noStrike" dirty="0" smtClean="0">
                          <a:solidFill>
                            <a:schemeClr val="tx1"/>
                          </a:solidFill>
                          <a:latin typeface="Times New Roman" pitchFamily="18" charset="0"/>
                          <a:cs typeface="Times New Roman" pitchFamily="18" charset="0"/>
                        </a:rPr>
                        <a:t>8</a:t>
                      </a:r>
                      <a:endParaRPr lang="ru-RU" sz="14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ru-RU" sz="1400" b="0" i="0" u="none" strike="noStrike" dirty="0" err="1" smtClean="0">
                          <a:solidFill>
                            <a:srgbClr val="FF0000"/>
                          </a:solidFill>
                          <a:latin typeface="Times New Roman"/>
                        </a:rPr>
                        <a:t>Урологиялық</a:t>
                      </a:r>
                      <a:r>
                        <a:rPr lang="ru-RU" sz="1400" b="0" i="0" u="none" strike="noStrike" baseline="0" dirty="0" err="1" smtClean="0">
                          <a:solidFill>
                            <a:srgbClr val="FF0000"/>
                          </a:solidFill>
                          <a:latin typeface="Times New Roman"/>
                        </a:rPr>
                        <a:t> ересектер</a:t>
                      </a:r>
                      <a:endParaRPr lang="ru-RU" sz="1400" b="0" i="0" u="none" strike="noStrike" dirty="0">
                        <a:solidFill>
                          <a:srgbClr val="FF0000"/>
                        </a:solidFill>
                        <a:latin typeface="Times New Roman"/>
                      </a:endParaRPr>
                    </a:p>
                  </a:txBody>
                  <a:tcPr marL="9525" marR="9525" marT="9525" marB="0" anchor="ctr"/>
                </a:tc>
                <a:tc>
                  <a:txBody>
                    <a:bodyPr/>
                    <a:lstStyle/>
                    <a:p>
                      <a:pPr algn="ctr" fontAlgn="b"/>
                      <a:r>
                        <a:rPr lang="ru-RU" sz="900" b="0" i="0" u="none" strike="noStrike">
                          <a:solidFill>
                            <a:srgbClr val="000000"/>
                          </a:solidFill>
                          <a:latin typeface="Times New Roman"/>
                        </a:rPr>
                        <a:t>123,0</a:t>
                      </a:r>
                    </a:p>
                  </a:txBody>
                  <a:tcPr marL="9525" marR="9525" marT="9525" marB="0" anchor="b">
                    <a:solidFill>
                      <a:srgbClr val="FFFF00"/>
                    </a:solidFill>
                  </a:tcPr>
                </a:tc>
                <a:tc>
                  <a:txBody>
                    <a:bodyPr/>
                    <a:lstStyle/>
                    <a:p>
                      <a:pPr algn="ctr" fontAlgn="b"/>
                      <a:r>
                        <a:rPr lang="ru-RU" sz="800" b="0" i="0" u="none" strike="noStrike">
                          <a:solidFill>
                            <a:srgbClr val="000000"/>
                          </a:solidFill>
                          <a:latin typeface="Times New Roman"/>
                        </a:rPr>
                        <a:t>104,7</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16,8</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14,9</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7,4</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7,1</a:t>
                      </a:r>
                    </a:p>
                  </a:txBody>
                  <a:tcPr marL="9525" marR="9525" marT="9525" marB="0" anchor="b">
                    <a:solidFill>
                      <a:srgbClr val="FFFF00"/>
                    </a:solidFill>
                  </a:tcPr>
                </a:tc>
                <a:tc>
                  <a:txBody>
                    <a:bodyPr/>
                    <a:lstStyle/>
                    <a:p>
                      <a:pPr algn="ctr" fontAlgn="ctr"/>
                      <a:r>
                        <a:rPr lang="ru-RU" sz="800" b="0" i="0" u="none" strike="noStrike">
                          <a:solidFill>
                            <a:srgbClr val="000000"/>
                          </a:solidFill>
                          <a:latin typeface="Times New Roman"/>
                        </a:rPr>
                        <a:t>15,00</a:t>
                      </a:r>
                    </a:p>
                  </a:txBody>
                  <a:tcPr marL="9525" marR="9525" marT="9525" marB="0" anchor="ctr">
                    <a:solidFill>
                      <a:srgbClr val="FFFF00"/>
                    </a:solidFill>
                  </a:tcPr>
                </a:tc>
                <a:tc>
                  <a:txBody>
                    <a:bodyPr/>
                    <a:lstStyle/>
                    <a:p>
                      <a:pPr algn="ctr" fontAlgn="ctr"/>
                      <a:r>
                        <a:rPr lang="ru-RU" sz="800" b="0" i="0" u="none" strike="noStrike">
                          <a:solidFill>
                            <a:srgbClr val="000000"/>
                          </a:solidFill>
                          <a:latin typeface="Times New Roman"/>
                        </a:rPr>
                        <a:t>7,95</a:t>
                      </a:r>
                    </a:p>
                  </a:txBody>
                  <a:tcPr marL="9525" marR="9525" marT="9525" marB="0" anchor="ctr">
                    <a:solidFill>
                      <a:srgbClr val="FFFF00"/>
                    </a:solidFill>
                  </a:tcPr>
                </a:tc>
                <a:tc>
                  <a:txBody>
                    <a:bodyPr/>
                    <a:lstStyle/>
                    <a:p>
                      <a:pPr algn="ctr" fontAlgn="b"/>
                      <a:r>
                        <a:rPr lang="ru-RU" sz="800" b="0" i="0" u="none" strike="noStrike">
                          <a:solidFill>
                            <a:srgbClr val="000000"/>
                          </a:solidFill>
                          <a:latin typeface="Times New Roman"/>
                        </a:rPr>
                        <a:t> </a:t>
                      </a:r>
                    </a:p>
                  </a:txBody>
                  <a:tcPr marL="9525" marR="9525" marT="9525" marB="0" anchor="b">
                    <a:solidFill>
                      <a:srgbClr val="FFFF00"/>
                    </a:solidFill>
                  </a:tcPr>
                </a:tc>
                <a:tc>
                  <a:txBody>
                    <a:bodyPr/>
                    <a:lstStyle/>
                    <a:p>
                      <a:pPr algn="ctr" fontAlgn="b"/>
                      <a:r>
                        <a:rPr lang="ru-RU" sz="800" b="0" i="0" u="none" strike="noStrike">
                          <a:solidFill>
                            <a:srgbClr val="000000"/>
                          </a:solidFill>
                          <a:latin typeface="Times New Roman"/>
                        </a:rPr>
                        <a:t> </a:t>
                      </a:r>
                    </a:p>
                  </a:txBody>
                  <a:tcPr marL="9525" marR="9525" marT="9525" marB="0" anchor="b">
                    <a:solidFill>
                      <a:srgbClr val="FFFF00"/>
                    </a:solidFill>
                  </a:tcPr>
                </a:tc>
              </a:tr>
              <a:tr h="233948">
                <a:tc>
                  <a:txBody>
                    <a:bodyPr/>
                    <a:lstStyle/>
                    <a:p>
                      <a:pPr algn="l" fontAlgn="t"/>
                      <a:r>
                        <a:rPr lang="ru-RU" sz="1400" b="1" i="0" u="none" strike="noStrike" dirty="0" smtClean="0">
                          <a:solidFill>
                            <a:schemeClr val="tx1"/>
                          </a:solidFill>
                          <a:latin typeface="Times New Roman" pitchFamily="18" charset="0"/>
                          <a:cs typeface="Times New Roman" pitchFamily="18" charset="0"/>
                        </a:rPr>
                        <a:t>9</a:t>
                      </a:r>
                      <a:endParaRPr lang="ru-RU" sz="14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ru-RU" sz="1400" b="0" i="0" u="none" strike="noStrike" dirty="0" err="1" smtClean="0">
                          <a:solidFill>
                            <a:srgbClr val="FF0000"/>
                          </a:solidFill>
                          <a:latin typeface="Times New Roman"/>
                        </a:rPr>
                        <a:t>Урологиялық</a:t>
                      </a:r>
                      <a:r>
                        <a:rPr lang="ru-RU" sz="1400" b="0" i="0" u="none" strike="noStrike" baseline="0" dirty="0" err="1" smtClean="0">
                          <a:solidFill>
                            <a:srgbClr val="FF0000"/>
                          </a:solidFill>
                          <a:latin typeface="Times New Roman"/>
                        </a:rPr>
                        <a:t> балалар</a:t>
                      </a:r>
                      <a:endParaRPr lang="ru-RU" sz="1400" b="0" i="0" u="none" strike="noStrike" dirty="0">
                        <a:solidFill>
                          <a:srgbClr val="FF0000"/>
                        </a:solidFill>
                        <a:latin typeface="Times New Roman"/>
                      </a:endParaRPr>
                    </a:p>
                  </a:txBody>
                  <a:tcPr marL="9525" marR="9525" marT="9525" marB="0" anchor="ctr"/>
                </a:tc>
                <a:tc>
                  <a:txBody>
                    <a:bodyPr/>
                    <a:lstStyle/>
                    <a:p>
                      <a:pPr algn="ctr" fontAlgn="b"/>
                      <a:r>
                        <a:rPr lang="ru-RU" sz="900" b="0" i="0" u="none" strike="noStrike">
                          <a:solidFill>
                            <a:srgbClr val="000000"/>
                          </a:solidFill>
                          <a:latin typeface="Times New Roman"/>
                        </a:rPr>
                        <a:t>27,0</a:t>
                      </a:r>
                    </a:p>
                  </a:txBody>
                  <a:tcPr marL="9525" marR="9525" marT="9525" marB="0" anchor="b">
                    <a:solidFill>
                      <a:srgbClr val="FFFF00"/>
                    </a:solidFill>
                  </a:tcPr>
                </a:tc>
                <a:tc>
                  <a:txBody>
                    <a:bodyPr/>
                    <a:lstStyle/>
                    <a:p>
                      <a:pPr algn="ctr" fontAlgn="b"/>
                      <a:r>
                        <a:rPr lang="ru-RU" sz="800" b="0" i="0" u="none" strike="noStrike">
                          <a:solidFill>
                            <a:srgbClr val="000000"/>
                          </a:solidFill>
                          <a:latin typeface="Times New Roman"/>
                        </a:rPr>
                        <a:t>68,0</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4,5</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11,0</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6,8</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6,8</a:t>
                      </a:r>
                    </a:p>
                  </a:txBody>
                  <a:tcPr marL="9525" marR="9525" marT="9525" marB="0" anchor="b">
                    <a:solidFill>
                      <a:srgbClr val="FFFF00"/>
                    </a:solidFill>
                  </a:tcPr>
                </a:tc>
                <a:tc>
                  <a:txBody>
                    <a:bodyPr/>
                    <a:lstStyle/>
                    <a:p>
                      <a:pPr algn="ctr" fontAlgn="ctr"/>
                      <a:r>
                        <a:rPr lang="ru-RU" sz="800" b="0" i="0" u="none" strike="noStrike">
                          <a:solidFill>
                            <a:srgbClr val="000000"/>
                          </a:solidFill>
                          <a:latin typeface="Times New Roman"/>
                        </a:rPr>
                        <a:t>100,00</a:t>
                      </a:r>
                    </a:p>
                  </a:txBody>
                  <a:tcPr marL="9525" marR="9525" marT="9525" marB="0" anchor="ctr">
                    <a:solidFill>
                      <a:srgbClr val="FFFF00"/>
                    </a:solidFill>
                  </a:tcPr>
                </a:tc>
                <a:tc>
                  <a:txBody>
                    <a:bodyPr/>
                    <a:lstStyle/>
                    <a:p>
                      <a:pPr algn="ctr" fontAlgn="ctr"/>
                      <a:r>
                        <a:rPr lang="ru-RU" sz="800" b="0" i="0" u="none" strike="noStrike">
                          <a:solidFill>
                            <a:srgbClr val="000000"/>
                          </a:solidFill>
                          <a:latin typeface="Times New Roman"/>
                        </a:rPr>
                        <a:t>100,00</a:t>
                      </a:r>
                    </a:p>
                  </a:txBody>
                  <a:tcPr marL="9525" marR="9525" marT="9525" marB="0" anchor="ctr">
                    <a:solidFill>
                      <a:srgbClr val="FFFF00"/>
                    </a:solidFill>
                  </a:tcPr>
                </a:tc>
                <a:tc>
                  <a:txBody>
                    <a:bodyPr/>
                    <a:lstStyle/>
                    <a:p>
                      <a:pPr algn="ctr" fontAlgn="b"/>
                      <a:r>
                        <a:rPr lang="ru-RU" sz="800" b="0" i="0" u="none" strike="noStrike">
                          <a:solidFill>
                            <a:srgbClr val="000000"/>
                          </a:solidFill>
                          <a:latin typeface="Times New Roman"/>
                        </a:rPr>
                        <a:t> </a:t>
                      </a:r>
                    </a:p>
                  </a:txBody>
                  <a:tcPr marL="9525" marR="9525" marT="9525" marB="0" anchor="b">
                    <a:solidFill>
                      <a:srgbClr val="FFFF00"/>
                    </a:solidFill>
                  </a:tcPr>
                </a:tc>
                <a:tc>
                  <a:txBody>
                    <a:bodyPr/>
                    <a:lstStyle/>
                    <a:p>
                      <a:pPr algn="ctr" fontAlgn="b"/>
                      <a:r>
                        <a:rPr lang="ru-RU" sz="800" b="0" i="0" u="none" strike="noStrike">
                          <a:solidFill>
                            <a:srgbClr val="000000"/>
                          </a:solidFill>
                          <a:latin typeface="Times New Roman"/>
                        </a:rPr>
                        <a:t> </a:t>
                      </a:r>
                    </a:p>
                  </a:txBody>
                  <a:tcPr marL="9525" marR="9525" marT="9525" marB="0" anchor="b">
                    <a:solidFill>
                      <a:srgbClr val="FFFF00"/>
                    </a:solidFill>
                  </a:tcPr>
                </a:tc>
              </a:tr>
              <a:tr h="233948">
                <a:tc>
                  <a:txBody>
                    <a:bodyPr/>
                    <a:lstStyle/>
                    <a:p>
                      <a:pPr algn="l" fontAlgn="t"/>
                      <a:r>
                        <a:rPr lang="ru-RU" sz="1400" b="1" i="0" u="none" strike="noStrike" dirty="0" smtClean="0">
                          <a:solidFill>
                            <a:schemeClr val="tx1"/>
                          </a:solidFill>
                          <a:latin typeface="Times New Roman" pitchFamily="18" charset="0"/>
                          <a:cs typeface="Times New Roman" pitchFamily="18" charset="0"/>
                        </a:rPr>
                        <a:t>10</a:t>
                      </a:r>
                      <a:endParaRPr lang="ru-RU" sz="14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kk-KZ" sz="1400" b="0" i="0" u="none" strike="noStrike" dirty="0" smtClean="0">
                          <a:solidFill>
                            <a:srgbClr val="FF0000"/>
                          </a:solidFill>
                          <a:latin typeface="Times New Roman"/>
                        </a:rPr>
                        <a:t>Босану</a:t>
                      </a:r>
                      <a:r>
                        <a:rPr lang="kk-KZ" sz="1400" b="0" i="0" u="none" strike="noStrike" baseline="0" dirty="0" smtClean="0">
                          <a:solidFill>
                            <a:srgbClr val="FF0000"/>
                          </a:solidFill>
                          <a:latin typeface="Times New Roman"/>
                        </a:rPr>
                        <a:t> бөлімі</a:t>
                      </a:r>
                      <a:endParaRPr lang="ru-RU" sz="1400" b="0" i="0" u="none" strike="noStrike" dirty="0">
                        <a:solidFill>
                          <a:srgbClr val="FF0000"/>
                        </a:solidFill>
                        <a:latin typeface="Times New Roman"/>
                      </a:endParaRPr>
                    </a:p>
                  </a:txBody>
                  <a:tcPr marL="9525" marR="9525" marT="9525" marB="0" anchor="ctr"/>
                </a:tc>
                <a:tc>
                  <a:txBody>
                    <a:bodyPr/>
                    <a:lstStyle/>
                    <a:p>
                      <a:pPr algn="ctr" fontAlgn="b"/>
                      <a:r>
                        <a:rPr lang="ru-RU" sz="900" b="0" i="0" u="none" strike="noStrike">
                          <a:solidFill>
                            <a:srgbClr val="000000"/>
                          </a:solidFill>
                          <a:latin typeface="Times New Roman"/>
                        </a:rPr>
                        <a:t>74,8</a:t>
                      </a:r>
                    </a:p>
                  </a:txBody>
                  <a:tcPr marL="9525" marR="9525" marT="9525" marB="0" anchor="b">
                    <a:solidFill>
                      <a:srgbClr val="FFFF00"/>
                    </a:solidFill>
                  </a:tcPr>
                </a:tc>
                <a:tc>
                  <a:txBody>
                    <a:bodyPr/>
                    <a:lstStyle/>
                    <a:p>
                      <a:pPr algn="ctr" fontAlgn="b"/>
                      <a:r>
                        <a:rPr lang="ru-RU" sz="800" b="0" i="0" u="none" strike="noStrike">
                          <a:solidFill>
                            <a:srgbClr val="000000"/>
                          </a:solidFill>
                          <a:latin typeface="Times New Roman"/>
                        </a:rPr>
                        <a:t>55,7</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14,6</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12,4</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4,3</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3,6</a:t>
                      </a:r>
                    </a:p>
                  </a:txBody>
                  <a:tcPr marL="9525" marR="9525" marT="9525" marB="0" anchor="b">
                    <a:solidFill>
                      <a:srgbClr val="FFFF00"/>
                    </a:solidFill>
                  </a:tcPr>
                </a:tc>
                <a:tc>
                  <a:txBody>
                    <a:bodyPr/>
                    <a:lstStyle/>
                    <a:p>
                      <a:pPr algn="ctr" fontAlgn="ctr"/>
                      <a:r>
                        <a:rPr lang="ru-RU" sz="800" b="0" i="0" u="none" strike="noStrike">
                          <a:solidFill>
                            <a:srgbClr val="000000"/>
                          </a:solidFill>
                          <a:latin typeface="Times New Roman"/>
                        </a:rPr>
                        <a:t>20,68</a:t>
                      </a:r>
                    </a:p>
                  </a:txBody>
                  <a:tcPr marL="9525" marR="9525" marT="9525" marB="0" anchor="ctr">
                    <a:solidFill>
                      <a:srgbClr val="FFFF00"/>
                    </a:solidFill>
                  </a:tcPr>
                </a:tc>
                <a:tc>
                  <a:txBody>
                    <a:bodyPr/>
                    <a:lstStyle/>
                    <a:p>
                      <a:pPr algn="ctr" fontAlgn="b"/>
                      <a:r>
                        <a:rPr lang="ru-RU" sz="800" b="0" i="0" u="none" strike="noStrike">
                          <a:solidFill>
                            <a:srgbClr val="000000"/>
                          </a:solidFill>
                          <a:latin typeface="Times New Roman"/>
                        </a:rPr>
                        <a:t>17,4</a:t>
                      </a:r>
                    </a:p>
                  </a:txBody>
                  <a:tcPr marL="9525" marR="9525" marT="9525" marB="0" anchor="b">
                    <a:solidFill>
                      <a:srgbClr val="FFFF00"/>
                    </a:solidFill>
                  </a:tcPr>
                </a:tc>
                <a:tc>
                  <a:txBody>
                    <a:bodyPr/>
                    <a:lstStyle/>
                    <a:p>
                      <a:pPr algn="ctr" fontAlgn="b"/>
                      <a:r>
                        <a:rPr lang="ru-RU" sz="800" b="0" i="0" u="none" strike="noStrike">
                          <a:solidFill>
                            <a:srgbClr val="000000"/>
                          </a:solidFill>
                          <a:latin typeface="Times New Roman"/>
                        </a:rPr>
                        <a:t> </a:t>
                      </a:r>
                    </a:p>
                  </a:txBody>
                  <a:tcPr marL="9525" marR="9525" marT="9525" marB="0" anchor="b">
                    <a:solidFill>
                      <a:srgbClr val="FFFF00"/>
                    </a:solidFill>
                  </a:tcPr>
                </a:tc>
                <a:tc>
                  <a:txBody>
                    <a:bodyPr/>
                    <a:lstStyle/>
                    <a:p>
                      <a:pPr algn="ctr" fontAlgn="b"/>
                      <a:r>
                        <a:rPr lang="ru-RU" sz="800" b="0" i="0" u="none" strike="noStrike">
                          <a:solidFill>
                            <a:srgbClr val="000000"/>
                          </a:solidFill>
                          <a:latin typeface="Times New Roman"/>
                        </a:rPr>
                        <a:t> </a:t>
                      </a:r>
                    </a:p>
                  </a:txBody>
                  <a:tcPr marL="9525" marR="9525" marT="9525" marB="0" anchor="b">
                    <a:solidFill>
                      <a:srgbClr val="FFFF00"/>
                    </a:solidFill>
                  </a:tcPr>
                </a:tc>
              </a:tr>
              <a:tr h="233948">
                <a:tc>
                  <a:txBody>
                    <a:bodyPr/>
                    <a:lstStyle/>
                    <a:p>
                      <a:pPr algn="l" fontAlgn="t"/>
                      <a:r>
                        <a:rPr lang="ru-RU" sz="1400" b="1" i="0" u="none" strike="noStrike" dirty="0" smtClean="0">
                          <a:solidFill>
                            <a:schemeClr val="tx1"/>
                          </a:solidFill>
                          <a:latin typeface="Times New Roman" pitchFamily="18" charset="0"/>
                          <a:cs typeface="Times New Roman" pitchFamily="18" charset="0"/>
                        </a:rPr>
                        <a:t>11</a:t>
                      </a:r>
                      <a:endParaRPr lang="ru-RU" sz="14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ru-RU" sz="1400" b="0" i="0" u="none" strike="noStrike" dirty="0">
                          <a:solidFill>
                            <a:srgbClr val="FF0000"/>
                          </a:solidFill>
                          <a:latin typeface="Times New Roman"/>
                        </a:rPr>
                        <a:t> </a:t>
                      </a:r>
                      <a:r>
                        <a:rPr lang="ru-RU" sz="1400" b="0" i="0" u="none" strike="noStrike" dirty="0" smtClean="0">
                          <a:solidFill>
                            <a:srgbClr val="FF0000"/>
                          </a:solidFill>
                          <a:latin typeface="Times New Roman"/>
                        </a:rPr>
                        <a:t>патология</a:t>
                      </a:r>
                      <a:endParaRPr lang="ru-RU" sz="1400" b="0" i="0" u="none" strike="noStrike" dirty="0">
                        <a:solidFill>
                          <a:srgbClr val="FF0000"/>
                        </a:solidFill>
                        <a:latin typeface="Times New Roman"/>
                      </a:endParaRPr>
                    </a:p>
                  </a:txBody>
                  <a:tcPr marL="9525" marR="9525" marT="9525" marB="0" anchor="ctr"/>
                </a:tc>
                <a:tc>
                  <a:txBody>
                    <a:bodyPr/>
                    <a:lstStyle/>
                    <a:p>
                      <a:pPr algn="ctr" fontAlgn="b"/>
                      <a:r>
                        <a:rPr lang="ru-RU" sz="900" b="0" i="0" u="none" strike="noStrike">
                          <a:solidFill>
                            <a:srgbClr val="000000"/>
                          </a:solidFill>
                          <a:latin typeface="Times New Roman"/>
                        </a:rPr>
                        <a:t>54,8</a:t>
                      </a:r>
                    </a:p>
                  </a:txBody>
                  <a:tcPr marL="9525" marR="9525" marT="9525" marB="0" anchor="b">
                    <a:solidFill>
                      <a:srgbClr val="FFFF00"/>
                    </a:solidFill>
                  </a:tcPr>
                </a:tc>
                <a:tc>
                  <a:txBody>
                    <a:bodyPr/>
                    <a:lstStyle/>
                    <a:p>
                      <a:pPr algn="ctr" fontAlgn="b"/>
                      <a:r>
                        <a:rPr lang="ru-RU" sz="800" b="0" i="0" u="none" strike="noStrike">
                          <a:solidFill>
                            <a:srgbClr val="000000"/>
                          </a:solidFill>
                          <a:latin typeface="Times New Roman"/>
                        </a:rPr>
                        <a:t>27,0</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19,9</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12,6</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4,9</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5,4</a:t>
                      </a:r>
                    </a:p>
                  </a:txBody>
                  <a:tcPr marL="9525" marR="9525" marT="9525" marB="0" anchor="b">
                    <a:solidFill>
                      <a:srgbClr val="FFFF00"/>
                    </a:solidFill>
                  </a:tcPr>
                </a:tc>
                <a:tc>
                  <a:txBody>
                    <a:bodyPr/>
                    <a:lstStyle/>
                    <a:p>
                      <a:pPr algn="ctr" fontAlgn="b"/>
                      <a:r>
                        <a:rPr lang="ru-RU" sz="800" b="0" i="0" u="none" strike="noStrike">
                          <a:solidFill>
                            <a:srgbClr val="000000"/>
                          </a:solidFill>
                          <a:latin typeface="Times New Roman"/>
                        </a:rPr>
                        <a:t> </a:t>
                      </a:r>
                    </a:p>
                  </a:txBody>
                  <a:tcPr marL="9525" marR="9525" marT="9525" marB="0" anchor="b">
                    <a:solidFill>
                      <a:srgbClr val="FFFF00"/>
                    </a:solidFill>
                  </a:tcPr>
                </a:tc>
                <a:tc>
                  <a:txBody>
                    <a:bodyPr/>
                    <a:lstStyle/>
                    <a:p>
                      <a:pPr algn="ctr" fontAlgn="b"/>
                      <a:r>
                        <a:rPr lang="ru-RU" sz="800" b="0" i="0" u="none" strike="noStrike">
                          <a:solidFill>
                            <a:srgbClr val="000000"/>
                          </a:solidFill>
                          <a:latin typeface="Times New Roman"/>
                        </a:rPr>
                        <a:t> </a:t>
                      </a:r>
                    </a:p>
                  </a:txBody>
                  <a:tcPr marL="9525" marR="9525" marT="9525" marB="0" anchor="b">
                    <a:solidFill>
                      <a:srgbClr val="FFFF00"/>
                    </a:solidFill>
                  </a:tcPr>
                </a:tc>
                <a:tc>
                  <a:txBody>
                    <a:bodyPr/>
                    <a:lstStyle/>
                    <a:p>
                      <a:pPr algn="ctr" fontAlgn="b"/>
                      <a:r>
                        <a:rPr lang="ru-RU" sz="800" b="0" i="0" u="none" strike="noStrike">
                          <a:solidFill>
                            <a:srgbClr val="000000"/>
                          </a:solidFill>
                          <a:latin typeface="Times New Roman"/>
                        </a:rPr>
                        <a:t> </a:t>
                      </a:r>
                    </a:p>
                  </a:txBody>
                  <a:tcPr marL="9525" marR="9525" marT="9525" marB="0" anchor="b">
                    <a:solidFill>
                      <a:srgbClr val="FFFF00"/>
                    </a:solidFill>
                  </a:tcPr>
                </a:tc>
                <a:tc>
                  <a:txBody>
                    <a:bodyPr/>
                    <a:lstStyle/>
                    <a:p>
                      <a:pPr algn="ctr" fontAlgn="b"/>
                      <a:r>
                        <a:rPr lang="ru-RU" sz="800" b="0" i="0" u="none" strike="noStrike">
                          <a:solidFill>
                            <a:srgbClr val="000000"/>
                          </a:solidFill>
                          <a:latin typeface="Times New Roman"/>
                        </a:rPr>
                        <a:t> </a:t>
                      </a:r>
                    </a:p>
                  </a:txBody>
                  <a:tcPr marL="9525" marR="9525" marT="9525" marB="0" anchor="b">
                    <a:solidFill>
                      <a:srgbClr val="FFFF00"/>
                    </a:solidFill>
                  </a:tcPr>
                </a:tc>
              </a:tr>
              <a:tr h="233948">
                <a:tc>
                  <a:txBody>
                    <a:bodyPr/>
                    <a:lstStyle/>
                    <a:p>
                      <a:pPr algn="l" fontAlgn="t"/>
                      <a:r>
                        <a:rPr lang="ru-RU" sz="1400" b="1" i="0" u="none" strike="noStrike" dirty="0" smtClean="0">
                          <a:solidFill>
                            <a:schemeClr val="tx1"/>
                          </a:solidFill>
                          <a:latin typeface="Times New Roman" pitchFamily="18" charset="0"/>
                          <a:cs typeface="Times New Roman" pitchFamily="18" charset="0"/>
                        </a:rPr>
                        <a:t>12</a:t>
                      </a:r>
                      <a:endParaRPr lang="ru-RU" sz="14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ru-RU" sz="1400" b="0" i="0" u="none" strike="noStrike" dirty="0" smtClean="0">
                          <a:solidFill>
                            <a:srgbClr val="FF0000"/>
                          </a:solidFill>
                          <a:latin typeface="Times New Roman"/>
                        </a:rPr>
                        <a:t>Гинекология</a:t>
                      </a:r>
                      <a:endParaRPr lang="ru-RU" sz="1400" b="0" i="0" u="none" strike="noStrike" dirty="0">
                        <a:solidFill>
                          <a:srgbClr val="FF0000"/>
                        </a:solidFill>
                        <a:latin typeface="Times New Roman"/>
                      </a:endParaRPr>
                    </a:p>
                  </a:txBody>
                  <a:tcPr marL="9525" marR="9525" marT="9525" marB="0" anchor="ctr"/>
                </a:tc>
                <a:tc>
                  <a:txBody>
                    <a:bodyPr/>
                    <a:lstStyle/>
                    <a:p>
                      <a:pPr algn="ctr" fontAlgn="b"/>
                      <a:r>
                        <a:rPr lang="ru-RU" sz="900" b="0" i="0" u="none" strike="noStrike">
                          <a:solidFill>
                            <a:srgbClr val="000000"/>
                          </a:solidFill>
                          <a:latin typeface="Times New Roman"/>
                        </a:rPr>
                        <a:t>102,4</a:t>
                      </a:r>
                    </a:p>
                  </a:txBody>
                  <a:tcPr marL="9525" marR="9525" marT="9525" marB="0" anchor="b">
                    <a:solidFill>
                      <a:srgbClr val="FFFF00"/>
                    </a:solidFill>
                  </a:tcPr>
                </a:tc>
                <a:tc>
                  <a:txBody>
                    <a:bodyPr/>
                    <a:lstStyle/>
                    <a:p>
                      <a:pPr algn="ctr" fontAlgn="b"/>
                      <a:r>
                        <a:rPr lang="ru-RU" sz="800" b="0" i="0" u="none" strike="noStrike">
                          <a:solidFill>
                            <a:srgbClr val="000000"/>
                          </a:solidFill>
                          <a:latin typeface="Times New Roman"/>
                        </a:rPr>
                        <a:t>79,6</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19,2</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14,1</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5,4</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5,5</a:t>
                      </a:r>
                    </a:p>
                  </a:txBody>
                  <a:tcPr marL="9525" marR="9525" marT="9525" marB="0" anchor="b">
                    <a:solidFill>
                      <a:srgbClr val="FFFF00"/>
                    </a:solidFill>
                  </a:tcPr>
                </a:tc>
                <a:tc>
                  <a:txBody>
                    <a:bodyPr/>
                    <a:lstStyle/>
                    <a:p>
                      <a:pPr algn="ctr" fontAlgn="b"/>
                      <a:r>
                        <a:rPr lang="ru-RU" sz="800" b="0" i="0" u="none" strike="noStrike">
                          <a:solidFill>
                            <a:srgbClr val="000000"/>
                          </a:solidFill>
                          <a:latin typeface="Times New Roman"/>
                        </a:rPr>
                        <a:t>26,6</a:t>
                      </a:r>
                    </a:p>
                  </a:txBody>
                  <a:tcPr marL="9525" marR="9525" marT="9525" marB="0" anchor="b">
                    <a:solidFill>
                      <a:srgbClr val="FFFF00"/>
                    </a:solidFill>
                  </a:tcPr>
                </a:tc>
                <a:tc>
                  <a:txBody>
                    <a:bodyPr/>
                    <a:lstStyle/>
                    <a:p>
                      <a:pPr algn="ctr" fontAlgn="b"/>
                      <a:r>
                        <a:rPr lang="ru-RU" sz="800" b="0" i="0" u="none" strike="noStrike">
                          <a:solidFill>
                            <a:srgbClr val="000000"/>
                          </a:solidFill>
                          <a:latin typeface="Times New Roman"/>
                        </a:rPr>
                        <a:t>27,8</a:t>
                      </a:r>
                    </a:p>
                  </a:txBody>
                  <a:tcPr marL="9525" marR="9525" marT="9525" marB="0" anchor="b">
                    <a:solidFill>
                      <a:srgbClr val="FFFF00"/>
                    </a:solidFill>
                  </a:tcPr>
                </a:tc>
                <a:tc>
                  <a:txBody>
                    <a:bodyPr/>
                    <a:lstStyle/>
                    <a:p>
                      <a:pPr algn="ctr" fontAlgn="b"/>
                      <a:r>
                        <a:rPr lang="ru-RU" sz="800" b="0" i="0" u="none" strike="noStrike">
                          <a:solidFill>
                            <a:srgbClr val="000000"/>
                          </a:solidFill>
                          <a:latin typeface="Times New Roman"/>
                        </a:rPr>
                        <a:t> </a:t>
                      </a:r>
                    </a:p>
                  </a:txBody>
                  <a:tcPr marL="9525" marR="9525" marT="9525" marB="0" anchor="b">
                    <a:solidFill>
                      <a:srgbClr val="FFFF00"/>
                    </a:solidFill>
                  </a:tcPr>
                </a:tc>
                <a:tc>
                  <a:txBody>
                    <a:bodyPr/>
                    <a:lstStyle/>
                    <a:p>
                      <a:pPr algn="ctr" fontAlgn="b"/>
                      <a:r>
                        <a:rPr lang="ru-RU" sz="800" b="0" i="0" u="none" strike="noStrike">
                          <a:solidFill>
                            <a:srgbClr val="000000"/>
                          </a:solidFill>
                          <a:latin typeface="Times New Roman"/>
                        </a:rPr>
                        <a:t> </a:t>
                      </a:r>
                    </a:p>
                  </a:txBody>
                  <a:tcPr marL="9525" marR="9525" marT="9525" marB="0" anchor="b">
                    <a:solidFill>
                      <a:srgbClr val="FFFF00"/>
                    </a:solidFill>
                  </a:tcPr>
                </a:tc>
              </a:tr>
              <a:tr h="233948">
                <a:tc>
                  <a:txBody>
                    <a:bodyPr/>
                    <a:lstStyle/>
                    <a:p>
                      <a:pPr algn="l" fontAlgn="t"/>
                      <a:r>
                        <a:rPr lang="ru-RU" sz="1400" b="1" i="0" u="none" strike="noStrike" dirty="0" smtClean="0">
                          <a:solidFill>
                            <a:schemeClr val="tx1"/>
                          </a:solidFill>
                          <a:latin typeface="Times New Roman" pitchFamily="18" charset="0"/>
                          <a:cs typeface="Times New Roman" pitchFamily="18" charset="0"/>
                        </a:rPr>
                        <a:t>13</a:t>
                      </a:r>
                      <a:endParaRPr lang="ru-RU" sz="14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ru-RU" sz="1400" b="0" i="0" u="none" strike="noStrike" dirty="0" err="1" smtClean="0">
                          <a:solidFill>
                            <a:srgbClr val="FF0000"/>
                          </a:solidFill>
                          <a:latin typeface="Times New Roman"/>
                        </a:rPr>
                        <a:t>Невралогия</a:t>
                      </a:r>
                      <a:endParaRPr lang="ru-RU" sz="1400" b="0" i="0" u="none" strike="noStrike" dirty="0">
                        <a:solidFill>
                          <a:srgbClr val="FF0000"/>
                        </a:solidFill>
                        <a:latin typeface="Times New Roman"/>
                      </a:endParaRPr>
                    </a:p>
                  </a:txBody>
                  <a:tcPr marL="9525" marR="9525" marT="9525" marB="0" anchor="ctr"/>
                </a:tc>
                <a:tc>
                  <a:txBody>
                    <a:bodyPr/>
                    <a:lstStyle/>
                    <a:p>
                      <a:pPr algn="ctr" fontAlgn="b"/>
                      <a:r>
                        <a:rPr lang="ru-RU" sz="900" b="0" i="0" u="none" strike="noStrike">
                          <a:solidFill>
                            <a:srgbClr val="000000"/>
                          </a:solidFill>
                          <a:latin typeface="Times New Roman"/>
                        </a:rPr>
                        <a:t>138,7</a:t>
                      </a:r>
                    </a:p>
                  </a:txBody>
                  <a:tcPr marL="9525" marR="9525" marT="9525" marB="0" anchor="b">
                    <a:solidFill>
                      <a:srgbClr val="FFFF00"/>
                    </a:solidFill>
                  </a:tcPr>
                </a:tc>
                <a:tc>
                  <a:txBody>
                    <a:bodyPr/>
                    <a:lstStyle/>
                    <a:p>
                      <a:pPr algn="ctr" fontAlgn="b"/>
                      <a:r>
                        <a:rPr lang="ru-RU" sz="800" b="0" i="0" u="none" strike="noStrike">
                          <a:solidFill>
                            <a:srgbClr val="000000"/>
                          </a:solidFill>
                          <a:latin typeface="Times New Roman"/>
                        </a:rPr>
                        <a:t>161,1</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18,5</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19,7</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7,4</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7,9</a:t>
                      </a:r>
                    </a:p>
                  </a:txBody>
                  <a:tcPr marL="9525" marR="9525" marT="9525" marB="0" anchor="b">
                    <a:solidFill>
                      <a:srgbClr val="FFFF00"/>
                    </a:solidFill>
                  </a:tcPr>
                </a:tc>
                <a:tc>
                  <a:txBody>
                    <a:bodyPr/>
                    <a:lstStyle/>
                    <a:p>
                      <a:pPr algn="ctr" fontAlgn="b"/>
                      <a:r>
                        <a:rPr lang="ru-RU" sz="800" b="0" i="0" u="none" strike="noStrike">
                          <a:solidFill>
                            <a:srgbClr val="000000"/>
                          </a:solidFill>
                          <a:latin typeface="Times New Roman"/>
                        </a:rPr>
                        <a:t> </a:t>
                      </a:r>
                    </a:p>
                  </a:txBody>
                  <a:tcPr marL="9525" marR="9525" marT="9525" marB="0" anchor="b">
                    <a:solidFill>
                      <a:srgbClr val="FFFF00"/>
                    </a:solidFill>
                  </a:tcPr>
                </a:tc>
                <a:tc>
                  <a:txBody>
                    <a:bodyPr/>
                    <a:lstStyle/>
                    <a:p>
                      <a:pPr algn="ctr" fontAlgn="b"/>
                      <a:r>
                        <a:rPr lang="ru-RU" sz="800" b="0" i="0" u="none" strike="noStrike">
                          <a:solidFill>
                            <a:srgbClr val="000000"/>
                          </a:solidFill>
                          <a:latin typeface="Times New Roman"/>
                        </a:rPr>
                        <a:t> </a:t>
                      </a:r>
                    </a:p>
                  </a:txBody>
                  <a:tcPr marL="9525" marR="9525" marT="9525" marB="0" anchor="b">
                    <a:solidFill>
                      <a:srgbClr val="FFFF00"/>
                    </a:solidFill>
                  </a:tcPr>
                </a:tc>
                <a:tc>
                  <a:txBody>
                    <a:bodyPr/>
                    <a:lstStyle/>
                    <a:p>
                      <a:pPr algn="ctr" fontAlgn="b"/>
                      <a:r>
                        <a:rPr lang="ru-RU" sz="800" b="0" i="0" u="none" strike="noStrike">
                          <a:solidFill>
                            <a:srgbClr val="000000"/>
                          </a:solidFill>
                          <a:latin typeface="Times New Roman"/>
                        </a:rPr>
                        <a:t>1,7</a:t>
                      </a:r>
                    </a:p>
                  </a:txBody>
                  <a:tcPr marL="9525" marR="9525" marT="9525" marB="0" anchor="b">
                    <a:solidFill>
                      <a:srgbClr val="FFFF00"/>
                    </a:solidFill>
                  </a:tcPr>
                </a:tc>
                <a:tc>
                  <a:txBody>
                    <a:bodyPr/>
                    <a:lstStyle/>
                    <a:p>
                      <a:pPr algn="ctr" fontAlgn="b"/>
                      <a:r>
                        <a:rPr lang="ru-RU" sz="800" b="0" i="0" u="none" strike="noStrike">
                          <a:solidFill>
                            <a:srgbClr val="000000"/>
                          </a:solidFill>
                          <a:latin typeface="Times New Roman"/>
                        </a:rPr>
                        <a:t>0,3</a:t>
                      </a:r>
                    </a:p>
                  </a:txBody>
                  <a:tcPr marL="9525" marR="9525" marT="9525" marB="0" anchor="b">
                    <a:solidFill>
                      <a:srgbClr val="FFFF00"/>
                    </a:solidFill>
                  </a:tcPr>
                </a:tc>
              </a:tr>
              <a:tr h="233948">
                <a:tc>
                  <a:txBody>
                    <a:bodyPr/>
                    <a:lstStyle/>
                    <a:p>
                      <a:pPr algn="l" fontAlgn="t"/>
                      <a:r>
                        <a:rPr lang="ru-RU" sz="1400" b="1" i="0" u="none" strike="noStrike" dirty="0" smtClean="0">
                          <a:solidFill>
                            <a:schemeClr val="tx1"/>
                          </a:solidFill>
                          <a:latin typeface="Times New Roman" pitchFamily="18" charset="0"/>
                          <a:cs typeface="Times New Roman" pitchFamily="18" charset="0"/>
                        </a:rPr>
                        <a:t>14</a:t>
                      </a:r>
                      <a:endParaRPr lang="ru-RU" sz="14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ru-RU" sz="1400" b="0" i="0" u="none" strike="noStrike" dirty="0" err="1">
                          <a:solidFill>
                            <a:srgbClr val="FF0000"/>
                          </a:solidFill>
                          <a:latin typeface="Times New Roman"/>
                        </a:rPr>
                        <a:t>отоларинг</a:t>
                      </a:r>
                      <a:r>
                        <a:rPr lang="ru-RU" sz="1400" b="0" i="0" u="none" strike="noStrike" dirty="0">
                          <a:solidFill>
                            <a:srgbClr val="FF0000"/>
                          </a:solidFill>
                          <a:latin typeface="Times New Roman"/>
                        </a:rPr>
                        <a:t> </a:t>
                      </a:r>
                      <a:r>
                        <a:rPr lang="ru-RU" sz="1400" b="0" i="0" u="none" strike="noStrike" dirty="0" err="1" smtClean="0">
                          <a:solidFill>
                            <a:srgbClr val="FF0000"/>
                          </a:solidFill>
                          <a:latin typeface="Times New Roman"/>
                        </a:rPr>
                        <a:t>ересектер</a:t>
                      </a:r>
                      <a:endParaRPr lang="ru-RU" sz="1400" b="0" i="0" u="none" strike="noStrike" dirty="0">
                        <a:solidFill>
                          <a:srgbClr val="FF0000"/>
                        </a:solidFill>
                        <a:latin typeface="Times New Roman"/>
                      </a:endParaRPr>
                    </a:p>
                  </a:txBody>
                  <a:tcPr marL="9525" marR="9525" marT="9525" marB="0" anchor="ctr"/>
                </a:tc>
                <a:tc>
                  <a:txBody>
                    <a:bodyPr/>
                    <a:lstStyle/>
                    <a:p>
                      <a:pPr algn="ctr" fontAlgn="b"/>
                      <a:r>
                        <a:rPr lang="ru-RU" sz="900" b="0" i="0" u="none" strike="noStrike">
                          <a:solidFill>
                            <a:srgbClr val="000000"/>
                          </a:solidFill>
                          <a:latin typeface="Times New Roman"/>
                        </a:rPr>
                        <a:t>33,0</a:t>
                      </a:r>
                    </a:p>
                  </a:txBody>
                  <a:tcPr marL="9525" marR="9525" marT="9525" marB="0" anchor="b">
                    <a:solidFill>
                      <a:srgbClr val="FFFF00"/>
                    </a:solidFill>
                  </a:tcPr>
                </a:tc>
                <a:tc>
                  <a:txBody>
                    <a:bodyPr/>
                    <a:lstStyle/>
                    <a:p>
                      <a:pPr algn="ctr" fontAlgn="b"/>
                      <a:r>
                        <a:rPr lang="ru-RU" sz="800" b="0" i="0" u="none" strike="noStrike">
                          <a:solidFill>
                            <a:srgbClr val="000000"/>
                          </a:solidFill>
                          <a:latin typeface="Times New Roman"/>
                        </a:rPr>
                        <a:t>59,0</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4,0</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9,5</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8,3</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7,4</a:t>
                      </a:r>
                    </a:p>
                  </a:txBody>
                  <a:tcPr marL="9525" marR="9525" marT="9525" marB="0" anchor="b">
                    <a:solidFill>
                      <a:srgbClr val="FFFF00"/>
                    </a:solidFill>
                  </a:tcPr>
                </a:tc>
                <a:tc>
                  <a:txBody>
                    <a:bodyPr/>
                    <a:lstStyle/>
                    <a:p>
                      <a:pPr algn="ctr" fontAlgn="b"/>
                      <a:r>
                        <a:rPr lang="ru-RU" sz="800" b="0" i="0" u="none" strike="noStrike">
                          <a:solidFill>
                            <a:srgbClr val="000000"/>
                          </a:solidFill>
                          <a:latin typeface="Times New Roman"/>
                        </a:rPr>
                        <a:t> </a:t>
                      </a:r>
                    </a:p>
                  </a:txBody>
                  <a:tcPr marL="9525" marR="9525" marT="9525" marB="0" anchor="b">
                    <a:solidFill>
                      <a:srgbClr val="FFFF00"/>
                    </a:solidFill>
                  </a:tcPr>
                </a:tc>
                <a:tc>
                  <a:txBody>
                    <a:bodyPr/>
                    <a:lstStyle/>
                    <a:p>
                      <a:pPr algn="ctr" fontAlgn="b"/>
                      <a:r>
                        <a:rPr lang="ru-RU" sz="800" b="0" i="0" u="none" strike="noStrike">
                          <a:solidFill>
                            <a:srgbClr val="000000"/>
                          </a:solidFill>
                          <a:latin typeface="Times New Roman"/>
                        </a:rPr>
                        <a:t>25,0</a:t>
                      </a:r>
                    </a:p>
                  </a:txBody>
                  <a:tcPr marL="9525" marR="9525" marT="9525" marB="0" anchor="b">
                    <a:solidFill>
                      <a:srgbClr val="FFFF00"/>
                    </a:solidFill>
                  </a:tcPr>
                </a:tc>
                <a:tc>
                  <a:txBody>
                    <a:bodyPr/>
                    <a:lstStyle/>
                    <a:p>
                      <a:pPr algn="ctr" fontAlgn="b"/>
                      <a:r>
                        <a:rPr lang="ru-RU" sz="800" b="0" i="0" u="none" strike="noStrike">
                          <a:solidFill>
                            <a:srgbClr val="000000"/>
                          </a:solidFill>
                          <a:latin typeface="Times New Roman"/>
                        </a:rPr>
                        <a:t> </a:t>
                      </a:r>
                    </a:p>
                  </a:txBody>
                  <a:tcPr marL="9525" marR="9525" marT="9525" marB="0" anchor="b">
                    <a:solidFill>
                      <a:srgbClr val="FFFF00"/>
                    </a:solidFill>
                  </a:tcPr>
                </a:tc>
                <a:tc>
                  <a:txBody>
                    <a:bodyPr/>
                    <a:lstStyle/>
                    <a:p>
                      <a:pPr algn="ctr" fontAlgn="b"/>
                      <a:r>
                        <a:rPr lang="ru-RU" sz="800" b="0" i="0" u="none" strike="noStrike">
                          <a:solidFill>
                            <a:srgbClr val="000000"/>
                          </a:solidFill>
                          <a:latin typeface="Times New Roman"/>
                        </a:rPr>
                        <a:t> </a:t>
                      </a:r>
                    </a:p>
                  </a:txBody>
                  <a:tcPr marL="9525" marR="9525" marT="9525" marB="0" anchor="b">
                    <a:solidFill>
                      <a:srgbClr val="FFFF00"/>
                    </a:solidFill>
                  </a:tcPr>
                </a:tc>
              </a:tr>
              <a:tr h="233948">
                <a:tc>
                  <a:txBody>
                    <a:bodyPr/>
                    <a:lstStyle/>
                    <a:p>
                      <a:pPr algn="l" fontAlgn="t"/>
                      <a:r>
                        <a:rPr lang="ru-RU" sz="1400" b="1" i="0" u="none" strike="noStrike" dirty="0" smtClean="0">
                          <a:solidFill>
                            <a:schemeClr val="tx1"/>
                          </a:solidFill>
                          <a:latin typeface="Times New Roman" pitchFamily="18" charset="0"/>
                          <a:cs typeface="Times New Roman" pitchFamily="18" charset="0"/>
                        </a:rPr>
                        <a:t>15</a:t>
                      </a:r>
                      <a:endParaRPr lang="ru-RU" sz="14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ru-RU" sz="1400" b="0" i="0" u="none" strike="noStrike" dirty="0" smtClean="0">
                          <a:solidFill>
                            <a:srgbClr val="FF0000"/>
                          </a:solidFill>
                          <a:latin typeface="Times New Roman"/>
                        </a:rPr>
                        <a:t>Отоларингология</a:t>
                      </a:r>
                      <a:r>
                        <a:rPr lang="ru-RU" sz="1400" b="0" i="0" u="none" strike="noStrike" baseline="0" dirty="0" smtClean="0">
                          <a:solidFill>
                            <a:srgbClr val="FF0000"/>
                          </a:solidFill>
                          <a:latin typeface="Times New Roman"/>
                        </a:rPr>
                        <a:t> </a:t>
                      </a:r>
                      <a:r>
                        <a:rPr lang="ru-RU" sz="1400" b="0" i="0" u="none" strike="noStrike" baseline="0" dirty="0" err="1" smtClean="0">
                          <a:solidFill>
                            <a:srgbClr val="FF0000"/>
                          </a:solidFill>
                          <a:latin typeface="Times New Roman"/>
                        </a:rPr>
                        <a:t>балалар</a:t>
                      </a:r>
                      <a:endParaRPr lang="ru-RU" sz="1400" b="0" i="0" u="none" strike="noStrike" dirty="0">
                        <a:solidFill>
                          <a:srgbClr val="FF0000"/>
                        </a:solidFill>
                        <a:latin typeface="Times New Roman"/>
                      </a:endParaRPr>
                    </a:p>
                  </a:txBody>
                  <a:tcPr marL="9525" marR="9525" marT="9525" marB="0" anchor="ctr"/>
                </a:tc>
                <a:tc>
                  <a:txBody>
                    <a:bodyPr/>
                    <a:lstStyle/>
                    <a:p>
                      <a:pPr algn="ctr" fontAlgn="b"/>
                      <a:r>
                        <a:rPr lang="ru-RU" sz="900" b="0" i="0" u="none" strike="noStrike">
                          <a:solidFill>
                            <a:srgbClr val="000000"/>
                          </a:solidFill>
                          <a:latin typeface="Times New Roman"/>
                        </a:rPr>
                        <a:t> </a:t>
                      </a:r>
                    </a:p>
                  </a:txBody>
                  <a:tcPr marL="9525" marR="9525" marT="9525" marB="0" anchor="b">
                    <a:solidFill>
                      <a:srgbClr val="FFFF00"/>
                    </a:solidFill>
                  </a:tcPr>
                </a:tc>
                <a:tc>
                  <a:txBody>
                    <a:bodyPr/>
                    <a:lstStyle/>
                    <a:p>
                      <a:pPr algn="ctr" fontAlgn="b"/>
                      <a:r>
                        <a:rPr lang="ru-RU" sz="800" b="0" i="0" u="none" strike="noStrike">
                          <a:solidFill>
                            <a:srgbClr val="000000"/>
                          </a:solidFill>
                          <a:latin typeface="Times New Roman"/>
                        </a:rPr>
                        <a:t>9,0</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0,0</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1,0</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 </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9,0</a:t>
                      </a:r>
                    </a:p>
                  </a:txBody>
                  <a:tcPr marL="9525" marR="9525" marT="9525" marB="0" anchor="b">
                    <a:solidFill>
                      <a:srgbClr val="FFFF00"/>
                    </a:solidFill>
                  </a:tcPr>
                </a:tc>
                <a:tc>
                  <a:txBody>
                    <a:bodyPr/>
                    <a:lstStyle/>
                    <a:p>
                      <a:pPr algn="ctr" fontAlgn="b"/>
                      <a:r>
                        <a:rPr lang="ru-RU" sz="800" b="0" i="0" u="none" strike="noStrike">
                          <a:solidFill>
                            <a:srgbClr val="000000"/>
                          </a:solidFill>
                          <a:latin typeface="Times New Roman"/>
                        </a:rPr>
                        <a:t> </a:t>
                      </a:r>
                    </a:p>
                  </a:txBody>
                  <a:tcPr marL="9525" marR="9525" marT="9525" marB="0" anchor="b">
                    <a:solidFill>
                      <a:srgbClr val="FFFF00"/>
                    </a:solidFill>
                  </a:tcPr>
                </a:tc>
                <a:tc>
                  <a:txBody>
                    <a:bodyPr/>
                    <a:lstStyle/>
                    <a:p>
                      <a:pPr algn="ctr" fontAlgn="b"/>
                      <a:r>
                        <a:rPr lang="ru-RU" sz="800" b="0" i="0" u="none" strike="noStrike">
                          <a:solidFill>
                            <a:srgbClr val="000000"/>
                          </a:solidFill>
                          <a:latin typeface="Times New Roman"/>
                        </a:rPr>
                        <a:t>100,0</a:t>
                      </a:r>
                    </a:p>
                  </a:txBody>
                  <a:tcPr marL="9525" marR="9525" marT="9525" marB="0" anchor="b">
                    <a:solidFill>
                      <a:srgbClr val="FFFF00"/>
                    </a:solidFill>
                  </a:tcPr>
                </a:tc>
                <a:tc>
                  <a:txBody>
                    <a:bodyPr/>
                    <a:lstStyle/>
                    <a:p>
                      <a:pPr algn="ctr" fontAlgn="b"/>
                      <a:r>
                        <a:rPr lang="ru-RU" sz="800" b="0" i="0" u="none" strike="noStrike">
                          <a:solidFill>
                            <a:srgbClr val="000000"/>
                          </a:solidFill>
                          <a:latin typeface="Times New Roman"/>
                        </a:rPr>
                        <a:t> </a:t>
                      </a:r>
                    </a:p>
                  </a:txBody>
                  <a:tcPr marL="9525" marR="9525" marT="9525" marB="0" anchor="b">
                    <a:solidFill>
                      <a:srgbClr val="FFFF00"/>
                    </a:solidFill>
                  </a:tcPr>
                </a:tc>
                <a:tc>
                  <a:txBody>
                    <a:bodyPr/>
                    <a:lstStyle/>
                    <a:p>
                      <a:pPr algn="ctr" fontAlgn="b"/>
                      <a:r>
                        <a:rPr lang="ru-RU" sz="800" b="0" i="0" u="none" strike="noStrike">
                          <a:solidFill>
                            <a:srgbClr val="000000"/>
                          </a:solidFill>
                          <a:latin typeface="Times New Roman"/>
                        </a:rPr>
                        <a:t> </a:t>
                      </a:r>
                    </a:p>
                  </a:txBody>
                  <a:tcPr marL="9525" marR="9525" marT="9525" marB="0" anchor="b">
                    <a:solidFill>
                      <a:srgbClr val="FFFF00"/>
                    </a:solidFill>
                  </a:tcPr>
                </a:tc>
              </a:tr>
              <a:tr h="233948">
                <a:tc>
                  <a:txBody>
                    <a:bodyPr/>
                    <a:lstStyle/>
                    <a:p>
                      <a:pPr algn="l" fontAlgn="t"/>
                      <a:r>
                        <a:rPr lang="ru-RU" sz="1400" b="1" i="0" u="none" strike="noStrike" dirty="0" smtClean="0">
                          <a:solidFill>
                            <a:schemeClr val="tx1"/>
                          </a:solidFill>
                          <a:latin typeface="Times New Roman" pitchFamily="18" charset="0"/>
                          <a:cs typeface="Times New Roman" pitchFamily="18" charset="0"/>
                        </a:rPr>
                        <a:t>16</a:t>
                      </a:r>
                      <a:endParaRPr lang="ru-RU" sz="14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ru-RU" sz="1400" b="0" i="0" u="none" strike="noStrike" dirty="0" err="1" smtClean="0">
                          <a:solidFill>
                            <a:srgbClr val="FF0000"/>
                          </a:solidFill>
                          <a:latin typeface="Times New Roman"/>
                        </a:rPr>
                        <a:t>педиатриялық</a:t>
                      </a:r>
                      <a:r>
                        <a:rPr lang="ru-RU" sz="1400" b="0" i="0" u="none" strike="noStrike" dirty="0" smtClean="0">
                          <a:solidFill>
                            <a:srgbClr val="FF0000"/>
                          </a:solidFill>
                          <a:latin typeface="Times New Roman"/>
                        </a:rPr>
                        <a:t> </a:t>
                      </a:r>
                      <a:endParaRPr lang="ru-RU" sz="1400" b="0" i="0" u="none" strike="noStrike" dirty="0">
                        <a:solidFill>
                          <a:srgbClr val="FF0000"/>
                        </a:solidFill>
                        <a:latin typeface="Times New Roman"/>
                      </a:endParaRPr>
                    </a:p>
                  </a:txBody>
                  <a:tcPr marL="9525" marR="9525" marT="9525" marB="0" anchor="ctr"/>
                </a:tc>
                <a:tc>
                  <a:txBody>
                    <a:bodyPr/>
                    <a:lstStyle/>
                    <a:p>
                      <a:pPr algn="ctr" fontAlgn="b"/>
                      <a:r>
                        <a:rPr lang="ru-RU" sz="900" b="0" i="0" u="none" strike="noStrike">
                          <a:solidFill>
                            <a:srgbClr val="000000"/>
                          </a:solidFill>
                          <a:latin typeface="Times New Roman"/>
                        </a:rPr>
                        <a:t>89,4</a:t>
                      </a:r>
                    </a:p>
                  </a:txBody>
                  <a:tcPr marL="9525" marR="9525" marT="9525" marB="0" anchor="b">
                    <a:solidFill>
                      <a:srgbClr val="FFFF00"/>
                    </a:solidFill>
                  </a:tcPr>
                </a:tc>
                <a:tc>
                  <a:txBody>
                    <a:bodyPr/>
                    <a:lstStyle/>
                    <a:p>
                      <a:pPr algn="ctr" fontAlgn="b"/>
                      <a:r>
                        <a:rPr lang="ru-RU" sz="800" b="0" i="0" u="none" strike="noStrike">
                          <a:solidFill>
                            <a:srgbClr val="000000"/>
                          </a:solidFill>
                          <a:latin typeface="Times New Roman"/>
                        </a:rPr>
                        <a:t>86,9</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8,6</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9,2</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8,9</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8,9</a:t>
                      </a:r>
                    </a:p>
                  </a:txBody>
                  <a:tcPr marL="9525" marR="9525" marT="9525" marB="0" anchor="b">
                    <a:solidFill>
                      <a:srgbClr val="FFFF00"/>
                    </a:solidFill>
                  </a:tcPr>
                </a:tc>
                <a:tc>
                  <a:txBody>
                    <a:bodyPr/>
                    <a:lstStyle/>
                    <a:p>
                      <a:pPr algn="ctr" fontAlgn="b"/>
                      <a:r>
                        <a:rPr lang="ru-RU" sz="800" b="0" i="0" u="none" strike="noStrike">
                          <a:solidFill>
                            <a:srgbClr val="000000"/>
                          </a:solidFill>
                          <a:latin typeface="Times New Roman"/>
                        </a:rPr>
                        <a:t>0,22</a:t>
                      </a:r>
                    </a:p>
                  </a:txBody>
                  <a:tcPr marL="9525" marR="9525" marT="9525" marB="0" anchor="b">
                    <a:solidFill>
                      <a:srgbClr val="FFFF00"/>
                    </a:solidFill>
                  </a:tcPr>
                </a:tc>
                <a:tc>
                  <a:txBody>
                    <a:bodyPr/>
                    <a:lstStyle/>
                    <a:p>
                      <a:pPr algn="ctr" fontAlgn="b"/>
                      <a:r>
                        <a:rPr lang="ru-RU" sz="800" b="0" i="0" u="none" strike="noStrike">
                          <a:solidFill>
                            <a:srgbClr val="000000"/>
                          </a:solidFill>
                          <a:latin typeface="Times New Roman"/>
                        </a:rPr>
                        <a:t> </a:t>
                      </a:r>
                    </a:p>
                  </a:txBody>
                  <a:tcPr marL="9525" marR="9525" marT="9525" marB="0" anchor="b">
                    <a:solidFill>
                      <a:srgbClr val="FFFF00"/>
                    </a:solidFill>
                  </a:tcPr>
                </a:tc>
                <a:tc>
                  <a:txBody>
                    <a:bodyPr/>
                    <a:lstStyle/>
                    <a:p>
                      <a:pPr algn="ctr" fontAlgn="b"/>
                      <a:r>
                        <a:rPr lang="ru-RU" sz="800" b="0" i="0" u="none" strike="noStrike">
                          <a:solidFill>
                            <a:srgbClr val="000000"/>
                          </a:solidFill>
                          <a:latin typeface="Times New Roman"/>
                        </a:rPr>
                        <a:t>0,4</a:t>
                      </a:r>
                    </a:p>
                  </a:txBody>
                  <a:tcPr marL="9525" marR="9525" marT="9525" marB="0" anchor="b">
                    <a:solidFill>
                      <a:srgbClr val="FFFF00"/>
                    </a:solidFill>
                  </a:tcPr>
                </a:tc>
                <a:tc>
                  <a:txBody>
                    <a:bodyPr/>
                    <a:lstStyle/>
                    <a:p>
                      <a:pPr algn="ctr" fontAlgn="b"/>
                      <a:r>
                        <a:rPr lang="ru-RU" sz="800" b="0" i="0" u="none" strike="noStrike">
                          <a:solidFill>
                            <a:srgbClr val="000000"/>
                          </a:solidFill>
                          <a:latin typeface="Times New Roman"/>
                        </a:rPr>
                        <a:t>0,6</a:t>
                      </a:r>
                    </a:p>
                  </a:txBody>
                  <a:tcPr marL="9525" marR="9525" marT="9525" marB="0" anchor="b">
                    <a:solidFill>
                      <a:srgbClr val="FFFF00"/>
                    </a:solidFill>
                  </a:tcPr>
                </a:tc>
              </a:tr>
              <a:tr h="233948">
                <a:tc>
                  <a:txBody>
                    <a:bodyPr/>
                    <a:lstStyle/>
                    <a:p>
                      <a:pPr algn="l" fontAlgn="t"/>
                      <a:r>
                        <a:rPr lang="ru-RU" sz="1400" b="1" i="0" u="none" strike="noStrike" dirty="0" smtClean="0">
                          <a:solidFill>
                            <a:schemeClr val="tx1"/>
                          </a:solidFill>
                          <a:latin typeface="Times New Roman" pitchFamily="18" charset="0"/>
                          <a:cs typeface="Times New Roman" pitchFamily="18" charset="0"/>
                        </a:rPr>
                        <a:t>17</a:t>
                      </a:r>
                      <a:endParaRPr lang="ru-RU" sz="14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ru-RU" sz="1400" b="0" i="0" u="none" strike="noStrike" dirty="0" err="1">
                          <a:solidFill>
                            <a:srgbClr val="FF0000"/>
                          </a:solidFill>
                          <a:latin typeface="Times New Roman"/>
                        </a:rPr>
                        <a:t>кардио</a:t>
                      </a:r>
                      <a:r>
                        <a:rPr lang="ru-RU" sz="1400" b="0" i="0" u="none" strike="noStrike" dirty="0">
                          <a:solidFill>
                            <a:srgbClr val="FF0000"/>
                          </a:solidFill>
                          <a:latin typeface="Times New Roman"/>
                        </a:rPr>
                        <a:t> </a:t>
                      </a:r>
                      <a:r>
                        <a:rPr lang="ru-RU" sz="1400" b="0" i="0" u="none" strike="noStrike" dirty="0" err="1" smtClean="0">
                          <a:solidFill>
                            <a:srgbClr val="FF0000"/>
                          </a:solidFill>
                          <a:latin typeface="Times New Roman"/>
                        </a:rPr>
                        <a:t>сауықтыру</a:t>
                      </a:r>
                      <a:endParaRPr lang="ru-RU" sz="1400" b="0" i="0" u="none" strike="noStrike" dirty="0">
                        <a:solidFill>
                          <a:srgbClr val="FF0000"/>
                        </a:solidFill>
                        <a:latin typeface="Times New Roman"/>
                      </a:endParaRPr>
                    </a:p>
                  </a:txBody>
                  <a:tcPr marL="9525" marR="9525" marT="9525" marB="0" anchor="ctr"/>
                </a:tc>
                <a:tc>
                  <a:txBody>
                    <a:bodyPr/>
                    <a:lstStyle/>
                    <a:p>
                      <a:pPr algn="ctr" fontAlgn="b"/>
                      <a:r>
                        <a:rPr lang="ru-RU" sz="900" b="0" i="0" u="none" strike="noStrike">
                          <a:solidFill>
                            <a:srgbClr val="000000"/>
                          </a:solidFill>
                          <a:latin typeface="Times New Roman"/>
                        </a:rPr>
                        <a:t>71,5</a:t>
                      </a:r>
                    </a:p>
                  </a:txBody>
                  <a:tcPr marL="9525" marR="9525" marT="9525" marB="0" anchor="b">
                    <a:solidFill>
                      <a:srgbClr val="FFFF00"/>
                    </a:solidFill>
                  </a:tcPr>
                </a:tc>
                <a:tc>
                  <a:txBody>
                    <a:bodyPr/>
                    <a:lstStyle/>
                    <a:p>
                      <a:pPr algn="ctr" fontAlgn="b"/>
                      <a:r>
                        <a:rPr lang="ru-RU" sz="800" b="0" i="0" u="none" strike="noStrike">
                          <a:solidFill>
                            <a:srgbClr val="000000"/>
                          </a:solidFill>
                          <a:latin typeface="Times New Roman"/>
                        </a:rPr>
                        <a:t>43,0</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7,8</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4,3</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9,5</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12,3</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 </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 </a:t>
                      </a:r>
                    </a:p>
                  </a:txBody>
                  <a:tcPr marL="9525" marR="9525" marT="9525" marB="0" anchor="b">
                    <a:solidFill>
                      <a:srgbClr val="FFFF00"/>
                    </a:solidFill>
                  </a:tcPr>
                </a:tc>
                <a:tc>
                  <a:txBody>
                    <a:bodyPr/>
                    <a:lstStyle/>
                    <a:p>
                      <a:pPr algn="ctr" fontAlgn="b"/>
                      <a:r>
                        <a:rPr lang="ru-RU" sz="800" b="0" i="0" u="none" strike="noStrike">
                          <a:solidFill>
                            <a:srgbClr val="000000"/>
                          </a:solidFill>
                          <a:latin typeface="Times New Roman"/>
                        </a:rPr>
                        <a:t> </a:t>
                      </a:r>
                    </a:p>
                  </a:txBody>
                  <a:tcPr marL="9525" marR="9525" marT="9525" marB="0" anchor="b">
                    <a:solidFill>
                      <a:srgbClr val="FFFF00"/>
                    </a:solidFill>
                  </a:tcPr>
                </a:tc>
                <a:tc>
                  <a:txBody>
                    <a:bodyPr/>
                    <a:lstStyle/>
                    <a:p>
                      <a:pPr algn="ctr" fontAlgn="b"/>
                      <a:r>
                        <a:rPr lang="ru-RU" sz="800" b="0" i="0" u="none" strike="noStrike">
                          <a:solidFill>
                            <a:srgbClr val="000000"/>
                          </a:solidFill>
                          <a:latin typeface="Times New Roman"/>
                        </a:rPr>
                        <a:t> </a:t>
                      </a:r>
                    </a:p>
                  </a:txBody>
                  <a:tcPr marL="9525" marR="9525" marT="9525" marB="0" anchor="b">
                    <a:solidFill>
                      <a:srgbClr val="FFFF00"/>
                    </a:solidFill>
                  </a:tcPr>
                </a:tc>
              </a:tr>
              <a:tr h="233948">
                <a:tc>
                  <a:txBody>
                    <a:bodyPr/>
                    <a:lstStyle/>
                    <a:p>
                      <a:pPr algn="l" fontAlgn="t"/>
                      <a:r>
                        <a:rPr lang="ru-RU" sz="1400" b="1" i="0" u="none" strike="noStrike" dirty="0" smtClean="0">
                          <a:solidFill>
                            <a:schemeClr val="tx1"/>
                          </a:solidFill>
                          <a:latin typeface="Times New Roman" pitchFamily="18" charset="0"/>
                          <a:cs typeface="Times New Roman" pitchFamily="18" charset="0"/>
                        </a:rPr>
                        <a:t>18</a:t>
                      </a:r>
                      <a:endParaRPr lang="ru-RU" sz="14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ru-RU" sz="1400" b="0" i="0" u="none" strike="noStrike" dirty="0" err="1">
                          <a:solidFill>
                            <a:srgbClr val="FF0000"/>
                          </a:solidFill>
                          <a:latin typeface="Times New Roman"/>
                        </a:rPr>
                        <a:t>невро</a:t>
                      </a:r>
                      <a:r>
                        <a:rPr lang="ru-RU" sz="1400" b="0" i="0" u="none" strike="noStrike" dirty="0">
                          <a:solidFill>
                            <a:srgbClr val="FF0000"/>
                          </a:solidFill>
                          <a:latin typeface="Times New Roman"/>
                        </a:rPr>
                        <a:t> </a:t>
                      </a:r>
                      <a:r>
                        <a:rPr lang="ru-RU" sz="1400" b="0" i="0" u="none" strike="noStrike" dirty="0" err="1" smtClean="0">
                          <a:solidFill>
                            <a:srgbClr val="FF0000"/>
                          </a:solidFill>
                          <a:latin typeface="Times New Roman"/>
                        </a:rPr>
                        <a:t>сауықтыру</a:t>
                      </a:r>
                      <a:endParaRPr lang="ru-RU" sz="1400" b="0" i="0" u="none" strike="noStrike" dirty="0">
                        <a:solidFill>
                          <a:srgbClr val="FF0000"/>
                        </a:solidFill>
                        <a:latin typeface="Times New Roman"/>
                      </a:endParaRPr>
                    </a:p>
                  </a:txBody>
                  <a:tcPr marL="9525" marR="9525" marT="9525" marB="0" anchor="ctr"/>
                </a:tc>
                <a:tc>
                  <a:txBody>
                    <a:bodyPr/>
                    <a:lstStyle/>
                    <a:p>
                      <a:pPr algn="ctr" fontAlgn="b"/>
                      <a:r>
                        <a:rPr lang="ru-RU" sz="900" b="0" i="0" u="none" strike="noStrike">
                          <a:solidFill>
                            <a:srgbClr val="000000"/>
                          </a:solidFill>
                          <a:latin typeface="Times New Roman"/>
                        </a:rPr>
                        <a:t>144,7</a:t>
                      </a:r>
                    </a:p>
                  </a:txBody>
                  <a:tcPr marL="9525" marR="9525" marT="9525" marB="0" anchor="b">
                    <a:solidFill>
                      <a:srgbClr val="FFFF00"/>
                    </a:solidFill>
                  </a:tcPr>
                </a:tc>
                <a:tc>
                  <a:txBody>
                    <a:bodyPr/>
                    <a:lstStyle/>
                    <a:p>
                      <a:pPr algn="ctr" fontAlgn="b"/>
                      <a:r>
                        <a:rPr lang="ru-RU" sz="800" b="0" i="0" u="none" strike="noStrike">
                          <a:solidFill>
                            <a:srgbClr val="000000"/>
                          </a:solidFill>
                          <a:latin typeface="Times New Roman"/>
                        </a:rPr>
                        <a:t>105,3</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13,2</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10,7</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10,6</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10,5</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 </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 </a:t>
                      </a:r>
                    </a:p>
                  </a:txBody>
                  <a:tcPr marL="9525" marR="9525" marT="9525" marB="0" anchor="b">
                    <a:solidFill>
                      <a:srgbClr val="FFFF00"/>
                    </a:solidFill>
                  </a:tcPr>
                </a:tc>
                <a:tc>
                  <a:txBody>
                    <a:bodyPr/>
                    <a:lstStyle/>
                    <a:p>
                      <a:pPr algn="ctr" fontAlgn="b"/>
                      <a:r>
                        <a:rPr lang="ru-RU" sz="800" b="0" i="0" u="none" strike="noStrike">
                          <a:solidFill>
                            <a:srgbClr val="000000"/>
                          </a:solidFill>
                          <a:latin typeface="Times New Roman"/>
                        </a:rPr>
                        <a:t> </a:t>
                      </a:r>
                    </a:p>
                  </a:txBody>
                  <a:tcPr marL="9525" marR="9525" marT="9525" marB="0" anchor="b">
                    <a:solidFill>
                      <a:srgbClr val="FFFF00"/>
                    </a:solidFill>
                  </a:tcPr>
                </a:tc>
                <a:tc>
                  <a:txBody>
                    <a:bodyPr/>
                    <a:lstStyle/>
                    <a:p>
                      <a:pPr algn="ctr" fontAlgn="b"/>
                      <a:r>
                        <a:rPr lang="ru-RU" sz="800" b="0" i="0" u="none" strike="noStrike">
                          <a:solidFill>
                            <a:srgbClr val="000000"/>
                          </a:solidFill>
                          <a:latin typeface="Times New Roman"/>
                        </a:rPr>
                        <a:t> </a:t>
                      </a:r>
                    </a:p>
                  </a:txBody>
                  <a:tcPr marL="9525" marR="9525" marT="9525" marB="0" anchor="b">
                    <a:solidFill>
                      <a:srgbClr val="FFFF00"/>
                    </a:solidFill>
                  </a:tcPr>
                </a:tc>
              </a:tr>
              <a:tr h="233948">
                <a:tc>
                  <a:txBody>
                    <a:bodyPr/>
                    <a:lstStyle/>
                    <a:p>
                      <a:pPr algn="l" fontAlgn="t"/>
                      <a:r>
                        <a:rPr lang="ru-RU" sz="1400" b="1" i="0" u="none" strike="noStrike" dirty="0" smtClean="0">
                          <a:solidFill>
                            <a:schemeClr val="tx1"/>
                          </a:solidFill>
                          <a:latin typeface="Times New Roman" pitchFamily="18" charset="0"/>
                          <a:cs typeface="Times New Roman" pitchFamily="18" charset="0"/>
                        </a:rPr>
                        <a:t>19</a:t>
                      </a:r>
                      <a:endParaRPr lang="ru-RU" sz="14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ru-RU" sz="1400" b="0" i="0" u="none" strike="noStrike" dirty="0">
                          <a:solidFill>
                            <a:srgbClr val="FF0000"/>
                          </a:solidFill>
                          <a:latin typeface="Times New Roman"/>
                        </a:rPr>
                        <a:t>трав </a:t>
                      </a:r>
                      <a:r>
                        <a:rPr lang="ru-RU" sz="1400" b="0" i="0" u="none" strike="noStrike" dirty="0" err="1" smtClean="0">
                          <a:solidFill>
                            <a:srgbClr val="FF0000"/>
                          </a:solidFill>
                          <a:latin typeface="Times New Roman"/>
                        </a:rPr>
                        <a:t>сауықтыру</a:t>
                      </a:r>
                      <a:endParaRPr lang="ru-RU" sz="1400" b="0" i="0" u="none" strike="noStrike" dirty="0">
                        <a:solidFill>
                          <a:srgbClr val="FF0000"/>
                        </a:solidFill>
                        <a:latin typeface="Times New Roman"/>
                      </a:endParaRPr>
                    </a:p>
                  </a:txBody>
                  <a:tcPr marL="9525" marR="9525" marT="9525" marB="0" anchor="ctr"/>
                </a:tc>
                <a:tc>
                  <a:txBody>
                    <a:bodyPr/>
                    <a:lstStyle/>
                    <a:p>
                      <a:pPr algn="ctr" fontAlgn="b"/>
                      <a:r>
                        <a:rPr lang="ru-RU" sz="900" b="0" i="0" u="none" strike="noStrike">
                          <a:solidFill>
                            <a:srgbClr val="000000"/>
                          </a:solidFill>
                          <a:latin typeface="Times New Roman"/>
                        </a:rPr>
                        <a:t>72,0</a:t>
                      </a:r>
                    </a:p>
                  </a:txBody>
                  <a:tcPr marL="9525" marR="9525" marT="9525" marB="0" anchor="b">
                    <a:solidFill>
                      <a:srgbClr val="FFFF00"/>
                    </a:solidFill>
                  </a:tcPr>
                </a:tc>
                <a:tc>
                  <a:txBody>
                    <a:bodyPr/>
                    <a:lstStyle/>
                    <a:p>
                      <a:pPr algn="ctr" fontAlgn="b"/>
                      <a:r>
                        <a:rPr lang="ru-RU" sz="800" b="0" i="0" u="none" strike="noStrike">
                          <a:solidFill>
                            <a:srgbClr val="000000"/>
                          </a:solidFill>
                          <a:latin typeface="Times New Roman"/>
                        </a:rPr>
                        <a:t>91,0</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7,0</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8,5</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10,3</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11,4</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 </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 </a:t>
                      </a:r>
                    </a:p>
                  </a:txBody>
                  <a:tcPr marL="9525" marR="9525" marT="9525" marB="0" anchor="b">
                    <a:solidFill>
                      <a:srgbClr val="FFFF00"/>
                    </a:solidFill>
                  </a:tcPr>
                </a:tc>
                <a:tc>
                  <a:txBody>
                    <a:bodyPr/>
                    <a:lstStyle/>
                    <a:p>
                      <a:pPr algn="ctr" fontAlgn="b"/>
                      <a:r>
                        <a:rPr lang="ru-RU" sz="800" b="0" i="0" u="none" strike="noStrike">
                          <a:solidFill>
                            <a:srgbClr val="000000"/>
                          </a:solidFill>
                          <a:latin typeface="Times New Roman"/>
                        </a:rPr>
                        <a:t> </a:t>
                      </a:r>
                    </a:p>
                  </a:txBody>
                  <a:tcPr marL="9525" marR="9525" marT="9525" marB="0" anchor="b">
                    <a:solidFill>
                      <a:srgbClr val="FFFF00"/>
                    </a:solidFill>
                  </a:tcPr>
                </a:tc>
                <a:tc>
                  <a:txBody>
                    <a:bodyPr/>
                    <a:lstStyle/>
                    <a:p>
                      <a:pPr algn="ctr" fontAlgn="b"/>
                      <a:r>
                        <a:rPr lang="ru-RU" sz="800" b="0" i="0" u="none" strike="noStrike">
                          <a:solidFill>
                            <a:srgbClr val="000000"/>
                          </a:solidFill>
                          <a:latin typeface="Times New Roman"/>
                        </a:rPr>
                        <a:t> </a:t>
                      </a:r>
                    </a:p>
                  </a:txBody>
                  <a:tcPr marL="9525" marR="9525" marT="9525" marB="0" anchor="b">
                    <a:solidFill>
                      <a:srgbClr val="FFFF00"/>
                    </a:solidFill>
                  </a:tcPr>
                </a:tc>
              </a:tr>
              <a:tr h="233948">
                <a:tc>
                  <a:txBody>
                    <a:bodyPr/>
                    <a:lstStyle/>
                    <a:p>
                      <a:pPr algn="l" fontAlgn="t"/>
                      <a:r>
                        <a:rPr lang="ru-RU" sz="1400" b="1" i="0" u="none" strike="noStrike" dirty="0" smtClean="0">
                          <a:solidFill>
                            <a:schemeClr val="tx1"/>
                          </a:solidFill>
                          <a:latin typeface="Times New Roman" pitchFamily="18" charset="0"/>
                          <a:cs typeface="Times New Roman" pitchFamily="18" charset="0"/>
                        </a:rPr>
                        <a:t>20</a:t>
                      </a:r>
                      <a:endParaRPr lang="ru-RU" sz="14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ru-RU" sz="1400" b="0" i="0" u="none" strike="noStrike" dirty="0" smtClean="0">
                          <a:solidFill>
                            <a:srgbClr val="FF0000"/>
                          </a:solidFill>
                          <a:latin typeface="Times New Roman"/>
                        </a:rPr>
                        <a:t>Инсульт</a:t>
                      </a:r>
                      <a:endParaRPr lang="ru-RU" sz="1400" b="0" i="0" u="none" strike="noStrike" dirty="0">
                        <a:solidFill>
                          <a:srgbClr val="FF0000"/>
                        </a:solidFill>
                        <a:latin typeface="Times New Roman"/>
                      </a:endParaRPr>
                    </a:p>
                  </a:txBody>
                  <a:tcPr marL="9525" marR="9525" marT="9525" marB="0" anchor="ctr"/>
                </a:tc>
                <a:tc>
                  <a:txBody>
                    <a:bodyPr/>
                    <a:lstStyle/>
                    <a:p>
                      <a:pPr algn="ctr" fontAlgn="b"/>
                      <a:r>
                        <a:rPr lang="ru-RU" sz="800" b="0" i="0" u="none" strike="noStrike">
                          <a:solidFill>
                            <a:srgbClr val="000000"/>
                          </a:solidFill>
                          <a:latin typeface="Times New Roman"/>
                        </a:rPr>
                        <a:t>57,0</a:t>
                      </a:r>
                    </a:p>
                  </a:txBody>
                  <a:tcPr marL="9525" marR="9525" marT="9525" marB="0" anchor="b">
                    <a:solidFill>
                      <a:srgbClr val="FFFF00"/>
                    </a:solidFill>
                  </a:tcPr>
                </a:tc>
                <a:tc>
                  <a:txBody>
                    <a:bodyPr/>
                    <a:lstStyle/>
                    <a:p>
                      <a:pPr algn="ctr" fontAlgn="b"/>
                      <a:r>
                        <a:rPr lang="ru-RU" sz="800" b="0" i="0" u="none" strike="noStrike" dirty="0">
                          <a:solidFill>
                            <a:srgbClr val="000000"/>
                          </a:solidFill>
                          <a:latin typeface="Times New Roman"/>
                        </a:rPr>
                        <a:t>65,2</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5,6</a:t>
                      </a: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5,7</a:t>
                      </a:r>
                    </a:p>
                  </a:txBody>
                  <a:tcPr marL="9525" marR="9525" marT="9525" marB="0" anchor="b">
                    <a:solidFill>
                      <a:srgbClr val="FFFF00"/>
                    </a:solidFill>
                  </a:tcPr>
                </a:tc>
                <a:tc>
                  <a:txBody>
                    <a:bodyPr/>
                    <a:lstStyle/>
                    <a:p>
                      <a:pPr algn="ctr" fontAlgn="b"/>
                      <a:r>
                        <a:rPr lang="ru-RU" sz="800" b="0" i="0" u="none" strike="noStrike">
                          <a:solidFill>
                            <a:srgbClr val="000000"/>
                          </a:solidFill>
                          <a:latin typeface="Times New Roman"/>
                        </a:rPr>
                        <a:t>10,2</a:t>
                      </a: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11,0</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3,51</a:t>
                      </a:r>
                    </a:p>
                  </a:txBody>
                  <a:tcPr marL="9525" marR="9525" marT="9525" marB="0" anchor="b">
                    <a:solidFill>
                      <a:srgbClr val="FFFF00"/>
                    </a:solidFill>
                  </a:tcPr>
                </a:tc>
                <a:tc>
                  <a:txBody>
                    <a:bodyPr/>
                    <a:lstStyle/>
                    <a:p>
                      <a:pPr algn="ctr" fontAlgn="b"/>
                      <a:r>
                        <a:rPr lang="ru-RU" sz="800" b="0" i="0" u="none" strike="noStrike" dirty="0">
                          <a:solidFill>
                            <a:srgbClr val="000000"/>
                          </a:solidFill>
                          <a:latin typeface="Times New Roman"/>
                        </a:rPr>
                        <a:t>3,33</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0,9</a:t>
                      </a:r>
                    </a:p>
                  </a:txBody>
                  <a:tcPr marL="9525" marR="9525" marT="9525" marB="0" anchor="b">
                    <a:solidFill>
                      <a:srgbClr val="FFFF00"/>
                    </a:solidFill>
                  </a:tcPr>
                </a:tc>
                <a:tc>
                  <a:txBody>
                    <a:bodyPr/>
                    <a:lstStyle/>
                    <a:p>
                      <a:pPr algn="ctr" fontAlgn="b"/>
                      <a:r>
                        <a:rPr lang="ru-RU" sz="800" b="0" i="0" u="none" strike="noStrike" dirty="0">
                          <a:solidFill>
                            <a:srgbClr val="000000"/>
                          </a:solidFill>
                          <a:latin typeface="Times New Roman"/>
                        </a:rPr>
                        <a:t>10,0</a:t>
                      </a:r>
                    </a:p>
                  </a:txBody>
                  <a:tcPr marL="9525" marR="9525" marT="9525" marB="0" anchor="b">
                    <a:solidFill>
                      <a:srgbClr val="FFFF00"/>
                    </a:solidFill>
                  </a:tcPr>
                </a:tc>
              </a:tr>
            </a:tbl>
          </a:graphicData>
        </a:graphic>
      </p:graphicFrame>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2"/>
          <p:cNvSpPr>
            <a:spLocks noGrp="1"/>
          </p:cNvSpPr>
          <p:nvPr>
            <p:ph type="title"/>
          </p:nvPr>
        </p:nvSpPr>
        <p:spPr>
          <a:xfrm>
            <a:off x="428596" y="0"/>
            <a:ext cx="8229600" cy="404664"/>
          </a:xfrm>
          <a:ln>
            <a:noFill/>
          </a:ln>
        </p:spPr>
        <p:txBody>
          <a:bodyPr>
            <a:noAutofit/>
          </a:bodyPr>
          <a:lstStyle/>
          <a:p>
            <a:pPr algn="ctr"/>
            <a:r>
              <a:rPr lang="ru-RU" sz="2800" b="1" dirty="0" err="1" smtClean="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Сапалық көрсеткіштер</a:t>
            </a:r>
            <a:r>
              <a:rPr lang="ru-RU" sz="2800" b="1" dirty="0" smtClean="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 </a:t>
            </a:r>
            <a:endParaRPr lang="ru-RU" sz="2800" b="1" dirty="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endParaRPr>
          </a:p>
        </p:txBody>
      </p:sp>
      <p:graphicFrame>
        <p:nvGraphicFramePr>
          <p:cNvPr id="6" name="Содержимое 3"/>
          <p:cNvGraphicFramePr>
            <a:graphicFrameLocks/>
          </p:cNvGraphicFramePr>
          <p:nvPr/>
        </p:nvGraphicFramePr>
        <p:xfrm>
          <a:off x="179512" y="620688"/>
          <a:ext cx="8715437" cy="5877270"/>
        </p:xfrm>
        <a:graphic>
          <a:graphicData uri="http://schemas.openxmlformats.org/drawingml/2006/table">
            <a:tbl>
              <a:tblPr firstRow="1" bandRow="1">
                <a:tableStyleId>{8799B23B-EC83-4686-B30A-512413B5E67A}</a:tableStyleId>
              </a:tblPr>
              <a:tblGrid>
                <a:gridCol w="231793"/>
                <a:gridCol w="1982785"/>
                <a:gridCol w="642942"/>
                <a:gridCol w="642942"/>
                <a:gridCol w="642942"/>
                <a:gridCol w="642942"/>
                <a:gridCol w="642942"/>
                <a:gridCol w="571504"/>
                <a:gridCol w="714380"/>
                <a:gridCol w="714380"/>
                <a:gridCol w="563336"/>
                <a:gridCol w="722549"/>
              </a:tblGrid>
              <a:tr h="1912822">
                <a:tc rowSpan="2">
                  <a:txBody>
                    <a:bodyPr/>
                    <a:lstStyle/>
                    <a:p>
                      <a:pPr algn="ctr" fontAlgn="t"/>
                      <a:r>
                        <a:rPr lang="ru-RU" sz="1300" u="none" strike="noStrike" dirty="0">
                          <a:latin typeface="Times New Roman" pitchFamily="18" charset="0"/>
                          <a:cs typeface="Times New Roman" pitchFamily="18" charset="0"/>
                        </a:rPr>
                        <a:t>№ </a:t>
                      </a:r>
                      <a:r>
                        <a:rPr lang="ru-RU" sz="1300" u="none" strike="noStrike" dirty="0" err="1">
                          <a:latin typeface="Times New Roman" pitchFamily="18" charset="0"/>
                          <a:cs typeface="Times New Roman" pitchFamily="18" charset="0"/>
                        </a:rPr>
                        <a:t>п</a:t>
                      </a:r>
                      <a:r>
                        <a:rPr lang="ru-RU" sz="1300" u="none" strike="noStrike" dirty="0">
                          <a:latin typeface="Times New Roman" pitchFamily="18" charset="0"/>
                          <a:cs typeface="Times New Roman" pitchFamily="18" charset="0"/>
                        </a:rPr>
                        <a:t>/</a:t>
                      </a:r>
                      <a:r>
                        <a:rPr lang="ru-RU" sz="1300" u="none" strike="noStrike" dirty="0" err="1">
                          <a:latin typeface="Times New Roman" pitchFamily="18" charset="0"/>
                          <a:cs typeface="Times New Roman" pitchFamily="18" charset="0"/>
                        </a:rPr>
                        <a:t>п</a:t>
                      </a:r>
                      <a:endParaRPr lang="ru-RU" sz="1300" b="1" i="0" u="none" strike="noStrike" dirty="0">
                        <a:solidFill>
                          <a:schemeClr val="tx1"/>
                        </a:solidFill>
                        <a:latin typeface="Times New Roman" pitchFamily="18" charset="0"/>
                        <a:cs typeface="Times New Roman" pitchFamily="18" charset="0"/>
                      </a:endParaRPr>
                    </a:p>
                  </a:txBody>
                  <a:tcPr marL="9525" marR="9525" marT="9525" marB="0">
                    <a:solidFill>
                      <a:schemeClr val="accent5"/>
                    </a:solidFill>
                  </a:tcPr>
                </a:tc>
                <a:tc rowSpan="2">
                  <a:txBody>
                    <a:bodyPr/>
                    <a:lstStyle/>
                    <a:p>
                      <a:pPr algn="ctr" fontAlgn="b"/>
                      <a:r>
                        <a:rPr lang="kk-KZ" sz="1400" dirty="0" smtClean="0"/>
                        <a:t>Құрылымдық бөлімдер және төсек профилі</a:t>
                      </a:r>
                      <a:endParaRPr lang="ru-RU" sz="1400" b="1" i="0" u="none" strike="noStrike" dirty="0">
                        <a:solidFill>
                          <a:srgbClr val="000000"/>
                        </a:solidFill>
                        <a:latin typeface="+mn-lt"/>
                      </a:endParaRPr>
                    </a:p>
                  </a:txBody>
                  <a:tcPr marL="9525" marR="9525" marT="9525" marB="0" anchor="ctr">
                    <a:solidFill>
                      <a:schemeClr val="accent5"/>
                    </a:solidFill>
                  </a:tcPr>
                </a:tc>
                <a:tc gridSpan="2">
                  <a:txBody>
                    <a:bodyPr/>
                    <a:lstStyle/>
                    <a:p>
                      <a:pPr algn="ctr" fontAlgn="b"/>
                      <a:r>
                        <a:rPr lang="ru-RU" sz="1400" b="1" i="0" u="none" strike="noStrike" dirty="0" smtClean="0">
                          <a:solidFill>
                            <a:srgbClr val="000000"/>
                          </a:solidFill>
                          <a:latin typeface="+mn-lt"/>
                        </a:rPr>
                        <a:t> </a:t>
                      </a:r>
                      <a:r>
                        <a:rPr lang="ru-RU" sz="1400" b="1" i="0" u="none" strike="noStrike" dirty="0" err="1" smtClean="0">
                          <a:solidFill>
                            <a:srgbClr val="000000"/>
                          </a:solidFill>
                          <a:latin typeface="+mn-lt"/>
                        </a:rPr>
                        <a:t>Төсек толуы</a:t>
                      </a:r>
                      <a:endParaRPr lang="ru-RU" sz="1400" b="1" i="0" u="none" strike="noStrike" dirty="0">
                        <a:solidFill>
                          <a:srgbClr val="000000"/>
                        </a:solidFill>
                        <a:latin typeface="+mn-lt"/>
                      </a:endParaRPr>
                    </a:p>
                  </a:txBody>
                  <a:tcPr marL="9525" marR="9525" marT="9525" marB="0" anchor="ctr">
                    <a:solidFill>
                      <a:schemeClr val="accent5"/>
                    </a:solidFill>
                  </a:tcPr>
                </a:tc>
                <a:tc hMerge="1">
                  <a:txBody>
                    <a:bodyPr/>
                    <a:lstStyle/>
                    <a:p>
                      <a:endParaRPr lang="ru-RU"/>
                    </a:p>
                  </a:txBody>
                  <a:tcPr/>
                </a:tc>
                <a:tc gridSpan="2">
                  <a:txBody>
                    <a:bodyPr/>
                    <a:lstStyle/>
                    <a:p>
                      <a:pPr algn="ctr" fontAlgn="b"/>
                      <a:r>
                        <a:rPr lang="kk-KZ" sz="1400" dirty="0" smtClean="0"/>
                        <a:t>Төсек айналымы</a:t>
                      </a:r>
                      <a:endParaRPr lang="ru-RU" sz="1400" b="1" i="0" u="none" strike="noStrike" dirty="0">
                        <a:solidFill>
                          <a:srgbClr val="000000"/>
                        </a:solidFill>
                        <a:latin typeface="+mn-lt"/>
                      </a:endParaRPr>
                    </a:p>
                  </a:txBody>
                  <a:tcPr marL="9525" marR="9525" marT="9525" marB="0" anchor="ctr">
                    <a:solidFill>
                      <a:schemeClr val="accent5"/>
                    </a:solidFill>
                  </a:tcPr>
                </a:tc>
                <a:tc hMerge="1">
                  <a:txBody>
                    <a:bodyPr/>
                    <a:lstStyle/>
                    <a:p>
                      <a:endParaRPr lang="ru-RU"/>
                    </a:p>
                  </a:txBody>
                  <a:tcPr/>
                </a:tc>
                <a:tc gridSpan="2">
                  <a:txBody>
                    <a:bodyPr/>
                    <a:lstStyle/>
                    <a:p>
                      <a:pPr algn="ctr" fontAlgn="b"/>
                      <a:r>
                        <a:rPr lang="kk-KZ" sz="1400" dirty="0" smtClean="0"/>
                        <a:t>1 науқастың төсекте болуының орташа ұзақтығы</a:t>
                      </a:r>
                      <a:endParaRPr lang="ru-RU" sz="1400" b="1" i="0" u="none" strike="noStrike" dirty="0">
                        <a:solidFill>
                          <a:srgbClr val="000000"/>
                        </a:solidFill>
                        <a:latin typeface="+mn-lt"/>
                      </a:endParaRPr>
                    </a:p>
                  </a:txBody>
                  <a:tcPr marL="9525" marR="9525" marT="9525" marB="0" anchor="b">
                    <a:solidFill>
                      <a:schemeClr val="accent5"/>
                    </a:solidFill>
                  </a:tcPr>
                </a:tc>
                <a:tc hMerge="1">
                  <a:txBody>
                    <a:bodyPr/>
                    <a:lstStyle/>
                    <a:p>
                      <a:endParaRPr lang="ru-RU"/>
                    </a:p>
                  </a:txBody>
                  <a:tcPr/>
                </a:tc>
                <a:tc gridSpan="2">
                  <a:txBody>
                    <a:bodyPr/>
                    <a:lstStyle/>
                    <a:p>
                      <a:pPr algn="ctr" fontAlgn="b"/>
                      <a:r>
                        <a:rPr lang="ru-RU" sz="1400" b="1" i="0" u="none" strike="noStrike" dirty="0" smtClean="0">
                          <a:solidFill>
                            <a:srgbClr val="000000"/>
                          </a:solidFill>
                          <a:latin typeface="+mn-lt"/>
                        </a:rPr>
                        <a:t> </a:t>
                      </a:r>
                      <a:r>
                        <a:rPr lang="ru-RU" sz="1400" b="1" i="0" u="none" strike="noStrike" dirty="0" err="1" smtClean="0">
                          <a:solidFill>
                            <a:srgbClr val="000000"/>
                          </a:solidFill>
                          <a:latin typeface="+mn-lt"/>
                        </a:rPr>
                        <a:t>Хирургиялық</a:t>
                      </a:r>
                      <a:r>
                        <a:rPr lang="ru-RU" sz="1400" b="1" i="0" u="none" strike="noStrike" baseline="0" dirty="0" err="1" smtClean="0">
                          <a:solidFill>
                            <a:srgbClr val="000000"/>
                          </a:solidFill>
                          <a:latin typeface="+mn-lt"/>
                        </a:rPr>
                        <a:t> белсенділік</a:t>
                      </a:r>
                      <a:endParaRPr lang="ru-RU" sz="1400" b="1" i="0" u="none" strike="noStrike" dirty="0">
                        <a:solidFill>
                          <a:srgbClr val="000000"/>
                        </a:solidFill>
                        <a:latin typeface="+mn-lt"/>
                      </a:endParaRPr>
                    </a:p>
                  </a:txBody>
                  <a:tcPr marL="9525" marR="9525" marT="9525" marB="0" anchor="ctr">
                    <a:solidFill>
                      <a:schemeClr val="accent5"/>
                    </a:solidFill>
                  </a:tcPr>
                </a:tc>
                <a:tc hMerge="1">
                  <a:txBody>
                    <a:bodyPr/>
                    <a:lstStyle/>
                    <a:p>
                      <a:endParaRPr lang="ru-RU"/>
                    </a:p>
                  </a:txBody>
                  <a:tcPr/>
                </a:tc>
                <a:tc gridSpan="2">
                  <a:txBody>
                    <a:bodyPr/>
                    <a:lstStyle/>
                    <a:p>
                      <a:pPr algn="ctr" fontAlgn="b"/>
                      <a:r>
                        <a:rPr lang="ru-RU" sz="1400" b="1" i="0" u="none" strike="noStrike" dirty="0" err="1" smtClean="0">
                          <a:solidFill>
                            <a:srgbClr val="000000"/>
                          </a:solidFill>
                          <a:latin typeface="+mn-lt"/>
                        </a:rPr>
                        <a:t>Қайтыс </a:t>
                      </a:r>
                      <a:r>
                        <a:rPr lang="ru-RU" sz="1400" b="1" i="0" u="none" strike="noStrike" dirty="0" smtClean="0">
                          <a:solidFill>
                            <a:srgbClr val="000000"/>
                          </a:solidFill>
                          <a:latin typeface="+mn-lt"/>
                        </a:rPr>
                        <a:t>болу</a:t>
                      </a:r>
                      <a:endParaRPr lang="ru-RU" sz="1400" b="1" i="0" u="none" strike="noStrike" dirty="0">
                        <a:solidFill>
                          <a:srgbClr val="000000"/>
                        </a:solidFill>
                        <a:latin typeface="+mn-lt"/>
                      </a:endParaRPr>
                    </a:p>
                  </a:txBody>
                  <a:tcPr marL="9525" marR="9525" marT="9525" marB="0" anchor="ctr">
                    <a:solidFill>
                      <a:schemeClr val="accent5"/>
                    </a:solidFill>
                  </a:tcPr>
                </a:tc>
                <a:tc hMerge="1">
                  <a:txBody>
                    <a:bodyPr/>
                    <a:lstStyle/>
                    <a:p>
                      <a:endParaRPr lang="ru-RU"/>
                    </a:p>
                  </a:txBody>
                  <a:tcPr/>
                </a:tc>
              </a:tr>
              <a:tr h="396106">
                <a:tc vMerge="1">
                  <a:txBody>
                    <a:bodyPr/>
                    <a:lstStyle/>
                    <a:p>
                      <a:pPr algn="l" fontAlgn="t"/>
                      <a:endParaRPr lang="ru-RU" sz="1300" b="0" i="0" u="none" strike="noStrike" dirty="0">
                        <a:solidFill>
                          <a:schemeClr val="tx1"/>
                        </a:solidFill>
                        <a:latin typeface="Times New Roman" pitchFamily="18" charset="0"/>
                        <a:cs typeface="Times New Roman" pitchFamily="18" charset="0"/>
                      </a:endParaRPr>
                    </a:p>
                  </a:txBody>
                  <a:tcPr marL="9525" marR="9525" marT="9525" marB="0"/>
                </a:tc>
                <a:tc vMerge="1">
                  <a:txBody>
                    <a:bodyPr/>
                    <a:lstStyle/>
                    <a:p>
                      <a:pPr algn="just" fontAlgn="t"/>
                      <a:endParaRPr lang="ru-RU" sz="1300" b="0"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b"/>
                      <a:r>
                        <a:rPr lang="ru-RU" sz="1400" b="1" i="0" u="none" strike="noStrike" dirty="0" smtClean="0">
                          <a:solidFill>
                            <a:srgbClr val="000000"/>
                          </a:solidFill>
                          <a:latin typeface="Times New Roman"/>
                        </a:rPr>
                        <a:t>20</a:t>
                      </a:r>
                      <a:r>
                        <a:rPr lang="en-US" sz="1400" b="1" i="0" u="none" strike="noStrike" dirty="0" smtClean="0">
                          <a:solidFill>
                            <a:srgbClr val="000000"/>
                          </a:solidFill>
                          <a:latin typeface="Times New Roman"/>
                        </a:rPr>
                        <a:t>2</a:t>
                      </a:r>
                      <a:r>
                        <a:rPr lang="kk-KZ" sz="1400" b="1" i="0" u="none" strike="noStrike" dirty="0" smtClean="0">
                          <a:solidFill>
                            <a:srgbClr val="000000"/>
                          </a:solidFill>
                          <a:latin typeface="Times New Roman"/>
                        </a:rPr>
                        <a:t>1</a:t>
                      </a:r>
                      <a:endParaRPr lang="ru-RU" sz="14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400" b="1" i="0" u="none" strike="noStrike" dirty="0" smtClean="0">
                          <a:solidFill>
                            <a:srgbClr val="000000"/>
                          </a:solidFill>
                          <a:latin typeface="Times New Roman"/>
                        </a:rPr>
                        <a:t>20</a:t>
                      </a:r>
                      <a:r>
                        <a:rPr lang="en-US" sz="1400" b="1" i="0" u="none" strike="noStrike" dirty="0" smtClean="0">
                          <a:solidFill>
                            <a:srgbClr val="000000"/>
                          </a:solidFill>
                          <a:latin typeface="Times New Roman"/>
                        </a:rPr>
                        <a:t>2</a:t>
                      </a:r>
                      <a:r>
                        <a:rPr lang="kk-KZ" sz="1400" b="1" i="0" u="none" strike="noStrike" dirty="0" smtClean="0">
                          <a:solidFill>
                            <a:srgbClr val="000000"/>
                          </a:solidFill>
                          <a:latin typeface="Times New Roman"/>
                        </a:rPr>
                        <a:t>2</a:t>
                      </a:r>
                      <a:endParaRPr lang="ru-RU" sz="14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400" b="1" i="0" u="none" strike="noStrike" dirty="0" smtClean="0">
                          <a:solidFill>
                            <a:srgbClr val="000000"/>
                          </a:solidFill>
                          <a:latin typeface="Times New Roman"/>
                        </a:rPr>
                        <a:t>20</a:t>
                      </a:r>
                      <a:r>
                        <a:rPr lang="en-US" sz="1400" b="1" i="0" u="none" strike="noStrike" dirty="0" smtClean="0">
                          <a:solidFill>
                            <a:srgbClr val="000000"/>
                          </a:solidFill>
                          <a:latin typeface="Times New Roman"/>
                        </a:rPr>
                        <a:t>2</a:t>
                      </a:r>
                      <a:r>
                        <a:rPr lang="kk-KZ" sz="1400" b="1" i="0" u="none" strike="noStrike" dirty="0" smtClean="0">
                          <a:solidFill>
                            <a:srgbClr val="000000"/>
                          </a:solidFill>
                          <a:latin typeface="Times New Roman"/>
                        </a:rPr>
                        <a:t>1</a:t>
                      </a:r>
                      <a:endParaRPr lang="ru-RU" sz="14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400" b="1" i="0" u="none" strike="noStrike" dirty="0" smtClean="0">
                          <a:solidFill>
                            <a:srgbClr val="000000"/>
                          </a:solidFill>
                          <a:latin typeface="Times New Roman"/>
                        </a:rPr>
                        <a:t>20</a:t>
                      </a:r>
                      <a:r>
                        <a:rPr lang="en-US" sz="1400" b="1" i="0" u="none" strike="noStrike" dirty="0" smtClean="0">
                          <a:solidFill>
                            <a:srgbClr val="000000"/>
                          </a:solidFill>
                          <a:latin typeface="Times New Roman"/>
                        </a:rPr>
                        <a:t>2</a:t>
                      </a:r>
                      <a:r>
                        <a:rPr lang="kk-KZ" sz="1400" b="1" i="0" u="none" strike="noStrike" dirty="0" smtClean="0">
                          <a:solidFill>
                            <a:srgbClr val="000000"/>
                          </a:solidFill>
                          <a:latin typeface="Times New Roman"/>
                        </a:rPr>
                        <a:t>2</a:t>
                      </a:r>
                      <a:endParaRPr lang="ru-RU" sz="14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400" b="1" i="0" u="none" strike="noStrike" dirty="0" smtClean="0">
                          <a:solidFill>
                            <a:srgbClr val="000000"/>
                          </a:solidFill>
                          <a:latin typeface="Times New Roman"/>
                        </a:rPr>
                        <a:t>20</a:t>
                      </a:r>
                      <a:r>
                        <a:rPr lang="en-US" sz="1400" b="1" i="0" u="none" strike="noStrike" dirty="0" smtClean="0">
                          <a:solidFill>
                            <a:srgbClr val="000000"/>
                          </a:solidFill>
                          <a:latin typeface="Times New Roman"/>
                        </a:rPr>
                        <a:t>2</a:t>
                      </a:r>
                      <a:r>
                        <a:rPr lang="kk-KZ" sz="1400" b="1" i="0" u="none" strike="noStrike" dirty="0" smtClean="0">
                          <a:solidFill>
                            <a:srgbClr val="000000"/>
                          </a:solidFill>
                          <a:latin typeface="Times New Roman"/>
                        </a:rPr>
                        <a:t>1</a:t>
                      </a:r>
                      <a:endParaRPr lang="ru-RU" sz="14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400" b="1" i="0" u="none" strike="noStrike" dirty="0" smtClean="0">
                          <a:solidFill>
                            <a:srgbClr val="000000"/>
                          </a:solidFill>
                          <a:latin typeface="Times New Roman"/>
                        </a:rPr>
                        <a:t>20</a:t>
                      </a:r>
                      <a:r>
                        <a:rPr lang="en-US" sz="1400" b="1" i="0" u="none" strike="noStrike" dirty="0" smtClean="0">
                          <a:solidFill>
                            <a:srgbClr val="000000"/>
                          </a:solidFill>
                          <a:latin typeface="Times New Roman"/>
                        </a:rPr>
                        <a:t>2</a:t>
                      </a:r>
                      <a:r>
                        <a:rPr lang="kk-KZ" sz="1400" b="1" i="0" u="none" strike="noStrike" dirty="0" smtClean="0">
                          <a:solidFill>
                            <a:srgbClr val="000000"/>
                          </a:solidFill>
                          <a:latin typeface="Times New Roman"/>
                        </a:rPr>
                        <a:t>2</a:t>
                      </a:r>
                      <a:endParaRPr lang="ru-RU" sz="14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400" b="1" i="0" u="none" strike="noStrike" dirty="0" smtClean="0">
                          <a:solidFill>
                            <a:srgbClr val="000000"/>
                          </a:solidFill>
                          <a:latin typeface="Times New Roman"/>
                        </a:rPr>
                        <a:t>20</a:t>
                      </a:r>
                      <a:r>
                        <a:rPr lang="en-US" sz="1400" b="1" i="0" u="none" strike="noStrike" dirty="0" smtClean="0">
                          <a:solidFill>
                            <a:srgbClr val="000000"/>
                          </a:solidFill>
                          <a:latin typeface="Times New Roman"/>
                        </a:rPr>
                        <a:t>2</a:t>
                      </a:r>
                      <a:r>
                        <a:rPr lang="kk-KZ" sz="1400" b="1" i="0" u="none" strike="noStrike" dirty="0" smtClean="0">
                          <a:solidFill>
                            <a:srgbClr val="000000"/>
                          </a:solidFill>
                          <a:latin typeface="Times New Roman"/>
                        </a:rPr>
                        <a:t>1</a:t>
                      </a:r>
                      <a:endParaRPr lang="ru-RU" sz="14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400" b="1" i="0" u="none" strike="noStrike" dirty="0" smtClean="0">
                          <a:solidFill>
                            <a:srgbClr val="000000"/>
                          </a:solidFill>
                          <a:latin typeface="Times New Roman"/>
                        </a:rPr>
                        <a:t>20</a:t>
                      </a:r>
                      <a:r>
                        <a:rPr lang="en-US" sz="1400" b="1" i="0" u="none" strike="noStrike" dirty="0" smtClean="0">
                          <a:solidFill>
                            <a:srgbClr val="000000"/>
                          </a:solidFill>
                          <a:latin typeface="Times New Roman"/>
                        </a:rPr>
                        <a:t>2</a:t>
                      </a:r>
                      <a:r>
                        <a:rPr lang="kk-KZ" sz="1400" b="1" i="0" u="none" strike="noStrike" dirty="0" smtClean="0">
                          <a:solidFill>
                            <a:srgbClr val="000000"/>
                          </a:solidFill>
                          <a:latin typeface="Times New Roman"/>
                        </a:rPr>
                        <a:t>2</a:t>
                      </a:r>
                      <a:endParaRPr lang="ru-RU" sz="14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400" b="1" i="0" u="none" strike="noStrike" dirty="0" smtClean="0">
                          <a:solidFill>
                            <a:srgbClr val="000000"/>
                          </a:solidFill>
                          <a:latin typeface="Times New Roman"/>
                        </a:rPr>
                        <a:t>20</a:t>
                      </a:r>
                      <a:r>
                        <a:rPr lang="en-US" sz="1400" b="1" i="0" u="none" strike="noStrike" dirty="0" smtClean="0">
                          <a:solidFill>
                            <a:srgbClr val="000000"/>
                          </a:solidFill>
                          <a:latin typeface="Times New Roman"/>
                        </a:rPr>
                        <a:t>2</a:t>
                      </a:r>
                      <a:r>
                        <a:rPr lang="kk-KZ" sz="1400" b="1" i="0" u="none" strike="noStrike" dirty="0" smtClean="0">
                          <a:solidFill>
                            <a:srgbClr val="000000"/>
                          </a:solidFill>
                          <a:latin typeface="Times New Roman"/>
                        </a:rPr>
                        <a:t>1</a:t>
                      </a:r>
                      <a:endParaRPr lang="ru-RU" sz="14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400" b="1" i="0" u="none" strike="noStrike" dirty="0" smtClean="0">
                          <a:solidFill>
                            <a:srgbClr val="000000"/>
                          </a:solidFill>
                          <a:latin typeface="Times New Roman"/>
                        </a:rPr>
                        <a:t>20</a:t>
                      </a:r>
                      <a:r>
                        <a:rPr lang="en-US" sz="1400" b="1" i="0" u="none" strike="noStrike" dirty="0" smtClean="0">
                          <a:solidFill>
                            <a:srgbClr val="000000"/>
                          </a:solidFill>
                          <a:latin typeface="Times New Roman"/>
                        </a:rPr>
                        <a:t>2</a:t>
                      </a:r>
                      <a:r>
                        <a:rPr lang="kk-KZ" sz="1400" b="1" i="0" u="none" strike="noStrike" dirty="0" smtClean="0">
                          <a:solidFill>
                            <a:srgbClr val="000000"/>
                          </a:solidFill>
                          <a:latin typeface="Times New Roman"/>
                        </a:rPr>
                        <a:t>2</a:t>
                      </a:r>
                      <a:endParaRPr lang="ru-RU" sz="1400" b="1" i="0" u="none" strike="noStrike" dirty="0">
                        <a:solidFill>
                          <a:srgbClr val="000000"/>
                        </a:solidFill>
                        <a:latin typeface="Times New Roman"/>
                      </a:endParaRPr>
                    </a:p>
                  </a:txBody>
                  <a:tcPr marL="9525" marR="9525" marT="9525" marB="0" anchor="b">
                    <a:solidFill>
                      <a:srgbClr val="FFFF00"/>
                    </a:solidFill>
                  </a:tcPr>
                </a:tc>
              </a:tr>
              <a:tr h="396106">
                <a:tc>
                  <a:txBody>
                    <a:bodyPr/>
                    <a:lstStyle/>
                    <a:p>
                      <a:pPr algn="l" fontAlgn="t"/>
                      <a:r>
                        <a:rPr lang="ru-RU" sz="1200" b="1" i="0" u="none" strike="noStrike" dirty="0" smtClean="0">
                          <a:solidFill>
                            <a:schemeClr val="tx1"/>
                          </a:solidFill>
                          <a:latin typeface="Times New Roman" pitchFamily="18" charset="0"/>
                          <a:cs typeface="Times New Roman" pitchFamily="18" charset="0"/>
                        </a:rPr>
                        <a:t>1</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b"/>
                      <a:r>
                        <a:rPr lang="ru-RU" sz="1400" b="0" i="0" u="none" strike="noStrike" dirty="0" err="1" smtClean="0">
                          <a:solidFill>
                            <a:srgbClr val="FF0000"/>
                          </a:solidFill>
                          <a:latin typeface="Times New Roman"/>
                        </a:rPr>
                        <a:t>терапиялық  </a:t>
                      </a:r>
                      <a:r>
                        <a:rPr lang="ru-RU" sz="1400" b="0" i="0" u="none" strike="noStrike" dirty="0" smtClean="0">
                          <a:solidFill>
                            <a:srgbClr val="FF0000"/>
                          </a:solidFill>
                          <a:latin typeface="+mn-lt"/>
                        </a:rPr>
                        <a:t>(</a:t>
                      </a:r>
                      <a:r>
                        <a:rPr lang="ru-RU" sz="1400" b="0" i="0" u="none" strike="noStrike" dirty="0" err="1" smtClean="0">
                          <a:solidFill>
                            <a:srgbClr val="FF0000"/>
                          </a:solidFill>
                          <a:latin typeface="+mn-lt"/>
                        </a:rPr>
                        <a:t>Майдантал</a:t>
                      </a:r>
                      <a:r>
                        <a:rPr lang="ru-RU" sz="1400" b="0" i="0" u="none" strike="noStrike" dirty="0" smtClean="0">
                          <a:solidFill>
                            <a:srgbClr val="FF0000"/>
                          </a:solidFill>
                          <a:latin typeface="+mn-lt"/>
                        </a:rPr>
                        <a:t>)</a:t>
                      </a:r>
                      <a:endParaRPr lang="ru-RU" sz="1400" b="0" i="0" u="none" strike="noStrike" dirty="0">
                        <a:solidFill>
                          <a:srgbClr val="FF0000"/>
                        </a:solidFill>
                        <a:latin typeface="Times New Roman"/>
                      </a:endParaRPr>
                    </a:p>
                  </a:txBody>
                  <a:tcPr marL="9525" marR="9525" marT="9525" marB="0" anchor="b"/>
                </a:tc>
                <a:tc>
                  <a:txBody>
                    <a:bodyPr/>
                    <a:lstStyle/>
                    <a:p>
                      <a:pPr algn="ctr" fontAlgn="b"/>
                      <a:r>
                        <a:rPr lang="ru-RU" sz="800" b="0" i="0" u="none" strike="noStrike">
                          <a:solidFill>
                            <a:srgbClr val="000000"/>
                          </a:solidFill>
                          <a:latin typeface="Times New Roman"/>
                        </a:rPr>
                        <a:t>72,0</a:t>
                      </a:r>
                    </a:p>
                  </a:txBody>
                  <a:tcPr marL="9525" marR="9525" marT="9525" marB="0" anchor="b">
                    <a:solidFill>
                      <a:srgbClr val="FFFF00"/>
                    </a:solidFill>
                  </a:tcPr>
                </a:tc>
                <a:tc>
                  <a:txBody>
                    <a:bodyPr/>
                    <a:lstStyle/>
                    <a:p>
                      <a:pPr algn="ctr" fontAlgn="b"/>
                      <a:r>
                        <a:rPr lang="ru-RU" sz="800" b="0" i="0" u="none" strike="noStrike">
                          <a:solidFill>
                            <a:srgbClr val="000000"/>
                          </a:solidFill>
                          <a:latin typeface="Times New Roman"/>
                        </a:rPr>
                        <a:t>77,1</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9,3</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9,1</a:t>
                      </a:r>
                    </a:p>
                  </a:txBody>
                  <a:tcPr marL="9525" marR="9525" marT="9525" marB="0" anchor="b">
                    <a:solidFill>
                      <a:srgbClr val="FFFF00"/>
                    </a:solidFill>
                  </a:tcPr>
                </a:tc>
                <a:tc>
                  <a:txBody>
                    <a:bodyPr/>
                    <a:lstStyle/>
                    <a:p>
                      <a:pPr algn="ctr" fontAlgn="b"/>
                      <a:r>
                        <a:rPr lang="ru-RU" sz="800" b="0" i="0" u="none" strike="noStrike">
                          <a:solidFill>
                            <a:srgbClr val="000000"/>
                          </a:solidFill>
                          <a:latin typeface="Times New Roman"/>
                        </a:rPr>
                        <a:t>7,9</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8,9</a:t>
                      </a:r>
                    </a:p>
                  </a:txBody>
                  <a:tcPr marL="9525" marR="9525" marT="9525" marB="0" anchor="b">
                    <a:solidFill>
                      <a:srgbClr val="FFFF00"/>
                    </a:solidFill>
                  </a:tcPr>
                </a:tc>
                <a:tc>
                  <a:txBody>
                    <a:bodyPr/>
                    <a:lstStyle/>
                    <a:p>
                      <a:pPr algn="ctr" fontAlgn="b"/>
                      <a:r>
                        <a:rPr lang="ru-RU" sz="900" b="1" i="0" u="none" strike="noStrike">
                          <a:solidFill>
                            <a:srgbClr val="000000"/>
                          </a:solidFill>
                          <a:latin typeface="Times New Roman"/>
                        </a:rPr>
                        <a:t> </a:t>
                      </a:r>
                    </a:p>
                  </a:txBody>
                  <a:tcPr marL="9525" marR="9525" marT="9525" marB="0" anchor="b">
                    <a:solidFill>
                      <a:srgbClr val="FFFF00"/>
                    </a:solidFill>
                  </a:tcPr>
                </a:tc>
                <a:tc>
                  <a:txBody>
                    <a:bodyPr/>
                    <a:lstStyle/>
                    <a:p>
                      <a:pPr algn="ctr" fontAlgn="b"/>
                      <a:r>
                        <a:rPr lang="ru-RU" sz="900" b="1" i="0" u="none" strike="noStrike">
                          <a:solidFill>
                            <a:srgbClr val="000000"/>
                          </a:solidFill>
                          <a:latin typeface="Times New Roman"/>
                        </a:rPr>
                        <a:t> </a:t>
                      </a:r>
                    </a:p>
                  </a:txBody>
                  <a:tcPr marL="9525" marR="9525" marT="9525" marB="0" anchor="b">
                    <a:solidFill>
                      <a:srgbClr val="FFFF00"/>
                    </a:solidFill>
                  </a:tcPr>
                </a:tc>
                <a:tc>
                  <a:txBody>
                    <a:bodyPr/>
                    <a:lstStyle/>
                    <a:p>
                      <a:pPr algn="ctr" fontAlgn="b"/>
                      <a:r>
                        <a:rPr lang="ru-RU" sz="900" b="1" i="0" u="none" strike="noStrike">
                          <a:solidFill>
                            <a:srgbClr val="000000"/>
                          </a:solidFill>
                          <a:latin typeface="Times New Roman"/>
                        </a:rPr>
                        <a:t> </a:t>
                      </a:r>
                    </a:p>
                  </a:txBody>
                  <a:tcPr marL="9525" marR="9525" marT="9525" marB="0" anchor="b">
                    <a:solidFill>
                      <a:srgbClr val="FFFF00"/>
                    </a:solidFill>
                  </a:tcPr>
                </a:tc>
                <a:tc>
                  <a:txBody>
                    <a:bodyPr/>
                    <a:lstStyle/>
                    <a:p>
                      <a:pPr algn="ctr" fontAlgn="b"/>
                      <a:r>
                        <a:rPr lang="ru-RU" sz="900" b="1" i="0" u="none" strike="noStrike">
                          <a:solidFill>
                            <a:srgbClr val="000000"/>
                          </a:solidFill>
                          <a:latin typeface="Times New Roman"/>
                        </a:rPr>
                        <a:t> </a:t>
                      </a:r>
                    </a:p>
                  </a:txBody>
                  <a:tcPr marL="9525" marR="9525" marT="9525" marB="0" anchor="b">
                    <a:solidFill>
                      <a:srgbClr val="FFFF00"/>
                    </a:solidFill>
                  </a:tcPr>
                </a:tc>
              </a:tr>
              <a:tr h="775285">
                <a:tc>
                  <a:txBody>
                    <a:bodyPr/>
                    <a:lstStyle/>
                    <a:p>
                      <a:pPr algn="l" fontAlgn="t"/>
                      <a:r>
                        <a:rPr lang="ru-RU" sz="1200" b="1" i="0" u="none" strike="noStrike" dirty="0" smtClean="0">
                          <a:solidFill>
                            <a:schemeClr val="tx1"/>
                          </a:solidFill>
                          <a:latin typeface="Times New Roman" pitchFamily="18" charset="0"/>
                          <a:cs typeface="Times New Roman" pitchFamily="18" charset="0"/>
                        </a:rPr>
                        <a:t>2</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ru-RU" sz="1400" b="0" i="0" u="none" strike="noStrike" dirty="0" err="1" smtClean="0">
                          <a:solidFill>
                            <a:srgbClr val="FF0000"/>
                          </a:solidFill>
                          <a:latin typeface="Times New Roman"/>
                        </a:rPr>
                        <a:t>педиатриялық  </a:t>
                      </a:r>
                      <a:r>
                        <a:rPr lang="ru-RU" sz="1400" b="0" i="0" u="none" strike="noStrike" dirty="0" smtClean="0">
                          <a:solidFill>
                            <a:srgbClr val="FF0000"/>
                          </a:solidFill>
                          <a:latin typeface="+mn-lt"/>
                        </a:rPr>
                        <a:t>(</a:t>
                      </a:r>
                      <a:r>
                        <a:rPr lang="ru-RU" sz="1400" b="0" i="0" u="none" strike="noStrike" dirty="0" err="1" smtClean="0">
                          <a:solidFill>
                            <a:srgbClr val="FF0000"/>
                          </a:solidFill>
                          <a:latin typeface="+mn-lt"/>
                        </a:rPr>
                        <a:t>Майдантал</a:t>
                      </a:r>
                      <a:r>
                        <a:rPr lang="ru-RU" sz="1400" b="0" i="0" u="none" strike="noStrike" dirty="0" smtClean="0">
                          <a:solidFill>
                            <a:srgbClr val="FF0000"/>
                          </a:solidFill>
                          <a:latin typeface="+mn-lt"/>
                        </a:rPr>
                        <a:t>)</a:t>
                      </a:r>
                      <a:endParaRPr lang="ru-RU" sz="1400" b="0" i="0" u="none" strike="noStrike" dirty="0">
                        <a:solidFill>
                          <a:srgbClr val="FF0000"/>
                        </a:solidFill>
                        <a:latin typeface="Times New Roman"/>
                      </a:endParaRPr>
                    </a:p>
                  </a:txBody>
                  <a:tcPr marL="9525" marR="9525" marT="9525" marB="0" anchor="ctr"/>
                </a:tc>
                <a:tc>
                  <a:txBody>
                    <a:bodyPr/>
                    <a:lstStyle/>
                    <a:p>
                      <a:pPr algn="ctr" fontAlgn="b"/>
                      <a:r>
                        <a:rPr lang="ru-RU" sz="800" b="0" i="0" u="none" strike="noStrike">
                          <a:solidFill>
                            <a:srgbClr val="000000"/>
                          </a:solidFill>
                          <a:latin typeface="Times New Roman"/>
                        </a:rPr>
                        <a:t>95,0</a:t>
                      </a:r>
                    </a:p>
                  </a:txBody>
                  <a:tcPr marL="9525" marR="9525" marT="9525" marB="0" anchor="b">
                    <a:solidFill>
                      <a:srgbClr val="FFFF00"/>
                    </a:solidFill>
                  </a:tcPr>
                </a:tc>
                <a:tc>
                  <a:txBody>
                    <a:bodyPr/>
                    <a:lstStyle/>
                    <a:p>
                      <a:pPr algn="ctr" fontAlgn="b"/>
                      <a:r>
                        <a:rPr lang="ru-RU" sz="800" b="0" i="0" u="none" strike="noStrike">
                          <a:solidFill>
                            <a:srgbClr val="000000"/>
                          </a:solidFill>
                          <a:latin typeface="Times New Roman"/>
                        </a:rPr>
                        <a:t>94,5</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12,5</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12,5</a:t>
                      </a:r>
                    </a:p>
                  </a:txBody>
                  <a:tcPr marL="9525" marR="9525" marT="9525" marB="0" anchor="b">
                    <a:solidFill>
                      <a:srgbClr val="FFFF00"/>
                    </a:solidFill>
                  </a:tcPr>
                </a:tc>
                <a:tc>
                  <a:txBody>
                    <a:bodyPr/>
                    <a:lstStyle/>
                    <a:p>
                      <a:pPr algn="ctr" fontAlgn="b"/>
                      <a:r>
                        <a:rPr lang="ru-RU" sz="800" b="0" i="0" u="none" strike="noStrike">
                          <a:solidFill>
                            <a:srgbClr val="000000"/>
                          </a:solidFill>
                          <a:latin typeface="Times New Roman"/>
                        </a:rPr>
                        <a:t>7,6</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7,9</a:t>
                      </a:r>
                    </a:p>
                  </a:txBody>
                  <a:tcPr marL="9525" marR="9525" marT="9525" marB="0" anchor="b">
                    <a:solidFill>
                      <a:srgbClr val="FFFF00"/>
                    </a:solidFill>
                  </a:tcPr>
                </a:tc>
                <a:tc>
                  <a:txBody>
                    <a:bodyPr/>
                    <a:lstStyle/>
                    <a:p>
                      <a:pPr algn="ctr" fontAlgn="b"/>
                      <a:r>
                        <a:rPr lang="ru-RU" sz="900" b="1" i="0" u="none" strike="noStrike" dirty="0">
                          <a:solidFill>
                            <a:srgbClr val="000000"/>
                          </a:solidFill>
                          <a:latin typeface="Times New Roman"/>
                        </a:rPr>
                        <a:t> </a:t>
                      </a:r>
                    </a:p>
                  </a:txBody>
                  <a:tcPr marL="9525" marR="9525" marT="9525" marB="0" anchor="b">
                    <a:solidFill>
                      <a:srgbClr val="FFFF00"/>
                    </a:solidFill>
                  </a:tcPr>
                </a:tc>
                <a:tc>
                  <a:txBody>
                    <a:bodyPr/>
                    <a:lstStyle/>
                    <a:p>
                      <a:pPr algn="ctr" fontAlgn="b"/>
                      <a:r>
                        <a:rPr lang="ru-RU" sz="900" b="1" i="0" u="none" strike="noStrike">
                          <a:solidFill>
                            <a:srgbClr val="000000"/>
                          </a:solidFill>
                          <a:latin typeface="Times New Roman"/>
                        </a:rPr>
                        <a:t> </a:t>
                      </a:r>
                    </a:p>
                  </a:txBody>
                  <a:tcPr marL="9525" marR="9525" marT="9525" marB="0" anchor="b">
                    <a:solidFill>
                      <a:srgbClr val="FFFF00"/>
                    </a:solidFill>
                  </a:tcPr>
                </a:tc>
                <a:tc>
                  <a:txBody>
                    <a:bodyPr/>
                    <a:lstStyle/>
                    <a:p>
                      <a:pPr algn="ctr" fontAlgn="b"/>
                      <a:r>
                        <a:rPr lang="ru-RU" sz="900" b="1" i="0" u="none" strike="noStrike">
                          <a:solidFill>
                            <a:srgbClr val="000000"/>
                          </a:solidFill>
                          <a:latin typeface="Times New Roman"/>
                        </a:rPr>
                        <a:t> </a:t>
                      </a:r>
                    </a:p>
                  </a:txBody>
                  <a:tcPr marL="9525" marR="9525" marT="9525" marB="0" anchor="b">
                    <a:solidFill>
                      <a:srgbClr val="FFFF00"/>
                    </a:solidFill>
                  </a:tcPr>
                </a:tc>
                <a:tc>
                  <a:txBody>
                    <a:bodyPr/>
                    <a:lstStyle/>
                    <a:p>
                      <a:pPr algn="ctr" fontAlgn="b"/>
                      <a:r>
                        <a:rPr lang="ru-RU" sz="900" b="1" i="0" u="none" strike="noStrike" dirty="0">
                          <a:solidFill>
                            <a:srgbClr val="000000"/>
                          </a:solidFill>
                          <a:latin typeface="Times New Roman"/>
                        </a:rPr>
                        <a:t> </a:t>
                      </a:r>
                    </a:p>
                  </a:txBody>
                  <a:tcPr marL="9525" marR="9525" marT="9525" marB="0" anchor="b">
                    <a:solidFill>
                      <a:srgbClr val="FFFF00"/>
                    </a:solidFill>
                  </a:tcPr>
                </a:tc>
              </a:tr>
              <a:tr h="396106">
                <a:tc>
                  <a:txBody>
                    <a:bodyPr/>
                    <a:lstStyle/>
                    <a:p>
                      <a:pPr algn="l" fontAlgn="t"/>
                      <a:r>
                        <a:rPr lang="ru-RU" sz="1200" b="1" i="0" u="none" strike="noStrike" dirty="0" smtClean="0">
                          <a:solidFill>
                            <a:schemeClr val="tx1"/>
                          </a:solidFill>
                          <a:latin typeface="Times New Roman" pitchFamily="18" charset="0"/>
                          <a:cs typeface="Times New Roman" pitchFamily="18" charset="0"/>
                        </a:rPr>
                        <a:t>3</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b"/>
                      <a:r>
                        <a:rPr lang="ru-RU" sz="1400" b="0" i="0" u="none" strike="noStrike" dirty="0" err="1" smtClean="0">
                          <a:solidFill>
                            <a:srgbClr val="FF0000"/>
                          </a:solidFill>
                          <a:latin typeface="Times New Roman"/>
                        </a:rPr>
                        <a:t>терапиялық  Карнак</a:t>
                      </a:r>
                      <a:endParaRPr lang="ru-RU" sz="1400" b="0" i="0" u="none" strike="noStrike" dirty="0">
                        <a:solidFill>
                          <a:srgbClr val="FF0000"/>
                        </a:solidFill>
                        <a:latin typeface="Times New Roman"/>
                      </a:endParaRPr>
                    </a:p>
                  </a:txBody>
                  <a:tcPr marL="9525" marR="9525" marT="9525" marB="0" anchor="b"/>
                </a:tc>
                <a:tc>
                  <a:txBody>
                    <a:bodyPr/>
                    <a:lstStyle/>
                    <a:p>
                      <a:pPr algn="ctr" fontAlgn="b"/>
                      <a:r>
                        <a:rPr lang="ru-RU" sz="800" b="0" i="0" u="none" strike="noStrike">
                          <a:solidFill>
                            <a:srgbClr val="000000"/>
                          </a:solidFill>
                          <a:latin typeface="Times New Roman"/>
                        </a:rPr>
                        <a:t>53,3</a:t>
                      </a:r>
                    </a:p>
                  </a:txBody>
                  <a:tcPr marL="9525" marR="9525" marT="9525" marB="0" anchor="b">
                    <a:solidFill>
                      <a:srgbClr val="FFFF00"/>
                    </a:solidFill>
                  </a:tcPr>
                </a:tc>
                <a:tc>
                  <a:txBody>
                    <a:bodyPr/>
                    <a:lstStyle/>
                    <a:p>
                      <a:pPr algn="ctr" fontAlgn="b"/>
                      <a:r>
                        <a:rPr lang="ru-RU" sz="800" b="0" i="0" u="none" strike="noStrike">
                          <a:solidFill>
                            <a:srgbClr val="000000"/>
                          </a:solidFill>
                          <a:latin typeface="Times New Roman"/>
                        </a:rPr>
                        <a:t>124,5</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7,4</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15,4</a:t>
                      </a:r>
                    </a:p>
                  </a:txBody>
                  <a:tcPr marL="9525" marR="9525" marT="9525" marB="0" anchor="b">
                    <a:solidFill>
                      <a:srgbClr val="FFFF00"/>
                    </a:solidFill>
                  </a:tcPr>
                </a:tc>
                <a:tc>
                  <a:txBody>
                    <a:bodyPr/>
                    <a:lstStyle/>
                    <a:p>
                      <a:pPr algn="ctr" fontAlgn="b"/>
                      <a:r>
                        <a:rPr lang="ru-RU" sz="800" b="0" i="0" u="none" strike="noStrike">
                          <a:solidFill>
                            <a:srgbClr val="000000"/>
                          </a:solidFill>
                          <a:latin typeface="Times New Roman"/>
                        </a:rPr>
                        <a:t>7,8</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8,1</a:t>
                      </a:r>
                    </a:p>
                  </a:txBody>
                  <a:tcPr marL="9525" marR="9525" marT="9525" marB="0" anchor="b">
                    <a:solidFill>
                      <a:srgbClr val="FFFF00"/>
                    </a:solidFill>
                  </a:tcPr>
                </a:tc>
                <a:tc>
                  <a:txBody>
                    <a:bodyPr/>
                    <a:lstStyle/>
                    <a:p>
                      <a:pPr algn="ctr" fontAlgn="b"/>
                      <a:r>
                        <a:rPr lang="ru-RU" sz="1400" b="0" i="0" u="none" strike="noStrike" dirty="0">
                          <a:solidFill>
                            <a:srgbClr val="000000"/>
                          </a:solidFill>
                          <a:latin typeface="Times New Roman"/>
                        </a:rPr>
                        <a:t> </a:t>
                      </a:r>
                    </a:p>
                  </a:txBody>
                  <a:tcPr marL="9525" marR="9525" marT="9525" marB="0" anchor="b">
                    <a:solidFill>
                      <a:srgbClr val="FFFF00"/>
                    </a:solidFill>
                  </a:tcPr>
                </a:tc>
                <a:tc>
                  <a:txBody>
                    <a:bodyPr/>
                    <a:lstStyle/>
                    <a:p>
                      <a:pPr algn="ctr" fontAlgn="b"/>
                      <a:r>
                        <a:rPr lang="ru-RU" sz="1400" b="0" i="0" u="none" strike="noStrike">
                          <a:solidFill>
                            <a:srgbClr val="000000"/>
                          </a:solidFill>
                          <a:latin typeface="Times New Roman"/>
                        </a:rPr>
                        <a:t> </a:t>
                      </a:r>
                    </a:p>
                  </a:txBody>
                  <a:tcPr marL="9525" marR="9525" marT="9525" marB="0" anchor="b">
                    <a:solidFill>
                      <a:srgbClr val="FFFF00"/>
                    </a:solidFill>
                  </a:tcPr>
                </a:tc>
                <a:tc>
                  <a:txBody>
                    <a:bodyPr/>
                    <a:lstStyle/>
                    <a:p>
                      <a:pPr algn="ctr" fontAlgn="b"/>
                      <a:r>
                        <a:rPr lang="ru-RU" sz="1400" b="0" i="0" u="none" strike="noStrike">
                          <a:solidFill>
                            <a:srgbClr val="000000"/>
                          </a:solidFill>
                          <a:latin typeface="Times New Roman"/>
                        </a:rPr>
                        <a:t> </a:t>
                      </a:r>
                    </a:p>
                  </a:txBody>
                  <a:tcPr marL="9525" marR="9525" marT="9525" marB="0" anchor="b">
                    <a:solidFill>
                      <a:srgbClr val="FFFF00"/>
                    </a:solidFill>
                  </a:tcPr>
                </a:tc>
                <a:tc>
                  <a:txBody>
                    <a:bodyPr/>
                    <a:lstStyle/>
                    <a:p>
                      <a:pPr algn="ctr" fontAlgn="b"/>
                      <a:r>
                        <a:rPr lang="ru-RU" sz="1400" b="0" i="0" u="none" strike="noStrike">
                          <a:solidFill>
                            <a:srgbClr val="000000"/>
                          </a:solidFill>
                          <a:latin typeface="Times New Roman"/>
                        </a:rPr>
                        <a:t> </a:t>
                      </a:r>
                    </a:p>
                  </a:txBody>
                  <a:tcPr marL="9525" marR="9525" marT="9525" marB="0" anchor="b">
                    <a:solidFill>
                      <a:srgbClr val="FFFF00"/>
                    </a:solidFill>
                  </a:tcPr>
                </a:tc>
              </a:tr>
              <a:tr h="775285">
                <a:tc>
                  <a:txBody>
                    <a:bodyPr/>
                    <a:lstStyle/>
                    <a:p>
                      <a:pPr algn="l" fontAlgn="t"/>
                      <a:r>
                        <a:rPr lang="ru-RU" sz="1200" b="1" i="0" u="none" strike="noStrike" dirty="0" smtClean="0">
                          <a:solidFill>
                            <a:schemeClr val="tx1"/>
                          </a:solidFill>
                          <a:latin typeface="Times New Roman" pitchFamily="18" charset="0"/>
                          <a:cs typeface="Times New Roman" pitchFamily="18" charset="0"/>
                        </a:rPr>
                        <a:t>4</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b"/>
                      <a:r>
                        <a:rPr lang="kk-KZ" sz="1400" b="0" i="0" u="none" strike="noStrike" dirty="0" smtClean="0">
                          <a:solidFill>
                            <a:srgbClr val="FF0000"/>
                          </a:solidFill>
                          <a:latin typeface="+mn-lt"/>
                        </a:rPr>
                        <a:t>Жұқпалы</a:t>
                      </a:r>
                      <a:r>
                        <a:rPr lang="kk-KZ" sz="1400" b="0" i="0" u="none" strike="noStrike" baseline="0" dirty="0" smtClean="0">
                          <a:solidFill>
                            <a:srgbClr val="FF0000"/>
                          </a:solidFill>
                          <a:latin typeface="+mn-lt"/>
                        </a:rPr>
                        <a:t> аурулар ересектер</a:t>
                      </a:r>
                      <a:endParaRPr lang="ru-RU" sz="1400" b="0" i="0" u="none" strike="noStrike" dirty="0">
                        <a:solidFill>
                          <a:srgbClr val="FF0000"/>
                        </a:solidFill>
                        <a:latin typeface="+mn-lt"/>
                      </a:endParaRPr>
                    </a:p>
                  </a:txBody>
                  <a:tcPr marL="9525" marR="9525" marT="9525" marB="0" anchor="b"/>
                </a:tc>
                <a:tc>
                  <a:txBody>
                    <a:bodyPr/>
                    <a:lstStyle/>
                    <a:p>
                      <a:pPr algn="ctr" fontAlgn="b"/>
                      <a:r>
                        <a:rPr lang="ru-RU" sz="800" b="0" i="0" u="none" strike="noStrike">
                          <a:solidFill>
                            <a:srgbClr val="000000"/>
                          </a:solidFill>
                          <a:latin typeface="Times New Roman"/>
                        </a:rPr>
                        <a:t>46,2</a:t>
                      </a:r>
                    </a:p>
                  </a:txBody>
                  <a:tcPr marL="9525" marR="9525" marT="9525" marB="0" anchor="b">
                    <a:solidFill>
                      <a:srgbClr val="FFFF00"/>
                    </a:solidFill>
                  </a:tcPr>
                </a:tc>
                <a:tc>
                  <a:txBody>
                    <a:bodyPr/>
                    <a:lstStyle/>
                    <a:p>
                      <a:pPr algn="ctr" fontAlgn="b"/>
                      <a:r>
                        <a:rPr lang="ru-RU" sz="800" b="0" i="0" u="none" strike="noStrike">
                          <a:solidFill>
                            <a:srgbClr val="000000"/>
                          </a:solidFill>
                          <a:latin typeface="Times New Roman"/>
                        </a:rPr>
                        <a:t>69,6</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6,7</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9,1</a:t>
                      </a:r>
                    </a:p>
                  </a:txBody>
                  <a:tcPr marL="9525" marR="9525" marT="9525" marB="0" anchor="b">
                    <a:solidFill>
                      <a:srgbClr val="FFFF00"/>
                    </a:solidFill>
                  </a:tcPr>
                </a:tc>
                <a:tc>
                  <a:txBody>
                    <a:bodyPr/>
                    <a:lstStyle/>
                    <a:p>
                      <a:pPr algn="ctr" fontAlgn="b"/>
                      <a:r>
                        <a:rPr lang="ru-RU" sz="800" b="0" i="0" u="none" strike="noStrike">
                          <a:solidFill>
                            <a:srgbClr val="000000"/>
                          </a:solidFill>
                          <a:latin typeface="Times New Roman"/>
                        </a:rPr>
                        <a:t>7,2</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8,0</a:t>
                      </a: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 </a:t>
                      </a:r>
                    </a:p>
                  </a:txBody>
                  <a:tcPr marL="9525" marR="9525" marT="9525" marB="0" anchor="b">
                    <a:solidFill>
                      <a:srgbClr val="FFFF00"/>
                    </a:solidFill>
                  </a:tcPr>
                </a:tc>
                <a:tc>
                  <a:txBody>
                    <a:bodyPr/>
                    <a:lstStyle/>
                    <a:p>
                      <a:pPr algn="ctr" fontAlgn="b"/>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 </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 </a:t>
                      </a:r>
                    </a:p>
                  </a:txBody>
                  <a:tcPr marL="9525" marR="9525" marT="9525" marB="0" anchor="b">
                    <a:solidFill>
                      <a:srgbClr val="FFFF00"/>
                    </a:solidFill>
                  </a:tcPr>
                </a:tc>
              </a:tr>
              <a:tr h="775285">
                <a:tc>
                  <a:txBody>
                    <a:bodyPr/>
                    <a:lstStyle/>
                    <a:p>
                      <a:pPr algn="l" fontAlgn="t"/>
                      <a:r>
                        <a:rPr lang="ru-RU" sz="1200" b="1" i="0" u="none" strike="noStrike" dirty="0" smtClean="0">
                          <a:solidFill>
                            <a:schemeClr val="tx1"/>
                          </a:solidFill>
                          <a:latin typeface="Times New Roman" pitchFamily="18" charset="0"/>
                          <a:cs typeface="Times New Roman" pitchFamily="18" charset="0"/>
                        </a:rPr>
                        <a:t>5</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b"/>
                      <a:r>
                        <a:rPr lang="kk-KZ" sz="1400" b="0" i="0" u="none" strike="noStrike" dirty="0" smtClean="0">
                          <a:solidFill>
                            <a:srgbClr val="FF0000"/>
                          </a:solidFill>
                          <a:latin typeface="+mn-lt"/>
                        </a:rPr>
                        <a:t>Жұқпалы</a:t>
                      </a:r>
                      <a:r>
                        <a:rPr lang="kk-KZ" sz="1400" b="0" i="0" u="none" strike="noStrike" baseline="0" dirty="0" smtClean="0">
                          <a:solidFill>
                            <a:srgbClr val="FF0000"/>
                          </a:solidFill>
                          <a:latin typeface="+mn-lt"/>
                        </a:rPr>
                        <a:t> аурулар балалар</a:t>
                      </a:r>
                      <a:endParaRPr lang="ru-RU" sz="1400" b="0" i="0" u="none" strike="noStrike" dirty="0">
                        <a:solidFill>
                          <a:srgbClr val="FF0000"/>
                        </a:solidFill>
                        <a:latin typeface="+mn-lt"/>
                      </a:endParaRPr>
                    </a:p>
                  </a:txBody>
                  <a:tcPr marL="9525" marR="9525" marT="9525" marB="0" anchor="b"/>
                </a:tc>
                <a:tc>
                  <a:txBody>
                    <a:bodyPr/>
                    <a:lstStyle/>
                    <a:p>
                      <a:pPr algn="ctr" fontAlgn="b"/>
                      <a:r>
                        <a:rPr lang="ru-RU" sz="800" b="0" i="0" u="none" strike="noStrike">
                          <a:solidFill>
                            <a:srgbClr val="000000"/>
                          </a:solidFill>
                          <a:latin typeface="Times New Roman"/>
                        </a:rPr>
                        <a:t>72,0</a:t>
                      </a:r>
                    </a:p>
                  </a:txBody>
                  <a:tcPr marL="9525" marR="9525" marT="9525" marB="0" anchor="b">
                    <a:solidFill>
                      <a:srgbClr val="FFFF00"/>
                    </a:solidFill>
                  </a:tcPr>
                </a:tc>
                <a:tc>
                  <a:txBody>
                    <a:bodyPr/>
                    <a:lstStyle/>
                    <a:p>
                      <a:pPr algn="ctr" fontAlgn="b"/>
                      <a:r>
                        <a:rPr lang="ru-RU" sz="800" b="0" i="0" u="none" strike="noStrike" dirty="0">
                          <a:solidFill>
                            <a:srgbClr val="000000"/>
                          </a:solidFill>
                          <a:latin typeface="Times New Roman"/>
                        </a:rPr>
                        <a:t>77,1</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9,3</a:t>
                      </a: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9,1</a:t>
                      </a:r>
                    </a:p>
                  </a:txBody>
                  <a:tcPr marL="9525" marR="9525" marT="9525" marB="0" anchor="b">
                    <a:solidFill>
                      <a:srgbClr val="FFFF00"/>
                    </a:solidFill>
                  </a:tcPr>
                </a:tc>
                <a:tc>
                  <a:txBody>
                    <a:bodyPr/>
                    <a:lstStyle/>
                    <a:p>
                      <a:pPr algn="ctr" fontAlgn="b"/>
                      <a:r>
                        <a:rPr lang="ru-RU" sz="800" b="0" i="0" u="none" strike="noStrike">
                          <a:solidFill>
                            <a:srgbClr val="000000"/>
                          </a:solidFill>
                          <a:latin typeface="Times New Roman"/>
                        </a:rPr>
                        <a:t>7,9</a:t>
                      </a: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8,9</a:t>
                      </a: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 </a:t>
                      </a: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 </a:t>
                      </a:r>
                    </a:p>
                  </a:txBody>
                  <a:tcPr marL="9525" marR="9525" marT="9525" marB="0" anchor="b">
                    <a:solidFill>
                      <a:srgbClr val="FFFF00"/>
                    </a:solidFill>
                  </a:tcPr>
                </a:tc>
                <a:tc>
                  <a:txBody>
                    <a:bodyPr/>
                    <a:lstStyle/>
                    <a:p>
                      <a:pPr algn="ctr" fontAlgn="b"/>
                      <a:r>
                        <a:rPr lang="ru-RU" sz="900" b="0" i="0" u="none" strike="noStrike" dirty="0" smtClean="0">
                          <a:solidFill>
                            <a:srgbClr val="000000"/>
                          </a:solidFill>
                          <a:latin typeface="Times New Roman"/>
                        </a:rPr>
                        <a:t>0</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 </a:t>
                      </a:r>
                    </a:p>
                  </a:txBody>
                  <a:tcPr marL="9525" marR="9525" marT="9525" marB="0" anchor="b">
                    <a:solidFill>
                      <a:srgbClr val="FFFF00"/>
                    </a:solidFill>
                  </a:tcPr>
                </a:tc>
              </a:tr>
              <a:tr h="450275">
                <a:tc>
                  <a:txBody>
                    <a:bodyPr/>
                    <a:lstStyle/>
                    <a:p>
                      <a:pPr algn="l" fontAlgn="t"/>
                      <a:r>
                        <a:rPr lang="ru-RU" sz="1200" b="0" i="0" u="none" strike="noStrike" dirty="0" smtClean="0">
                          <a:solidFill>
                            <a:schemeClr val="tx1"/>
                          </a:solidFill>
                          <a:latin typeface="Times New Roman" pitchFamily="18" charset="0"/>
                          <a:cs typeface="Times New Roman" pitchFamily="18" charset="0"/>
                        </a:rPr>
                        <a:t>6</a:t>
                      </a:r>
                      <a:endParaRPr lang="ru-RU" sz="1200" b="0"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b"/>
                      <a:r>
                        <a:rPr lang="kk-KZ" sz="1600" b="1" i="0" u="none" strike="noStrike" dirty="0" smtClean="0">
                          <a:solidFill>
                            <a:srgbClr val="FF0000"/>
                          </a:solidFill>
                          <a:latin typeface="Times New Roman"/>
                        </a:rPr>
                        <a:t>Барлығы</a:t>
                      </a:r>
                      <a:endParaRPr lang="ru-RU" sz="1600" b="1" i="0" u="none" strike="noStrike" dirty="0">
                        <a:solidFill>
                          <a:srgbClr val="FF0000"/>
                        </a:solidFill>
                        <a:latin typeface="Times New Roman"/>
                      </a:endParaRPr>
                    </a:p>
                  </a:txBody>
                  <a:tcPr marL="9525" marR="9525" marT="9525" marB="0" anchor="ctr"/>
                </a:tc>
                <a:tc>
                  <a:txBody>
                    <a:bodyPr/>
                    <a:lstStyle/>
                    <a:p>
                      <a:pPr algn="ctr" fontAlgn="b"/>
                      <a:r>
                        <a:rPr lang="ru-RU" sz="1000" b="1" i="0" u="none" strike="noStrike">
                          <a:solidFill>
                            <a:srgbClr val="000000"/>
                          </a:solidFill>
                          <a:latin typeface="Times New Roman"/>
                        </a:rPr>
                        <a:t>78,2</a:t>
                      </a:r>
                    </a:p>
                  </a:txBody>
                  <a:tcPr marL="9525" marR="9525" marT="9525" marB="0" anchor="b">
                    <a:solidFill>
                      <a:srgbClr val="FFFF00"/>
                    </a:solidFill>
                  </a:tcPr>
                </a:tc>
                <a:tc>
                  <a:txBody>
                    <a:bodyPr/>
                    <a:lstStyle/>
                    <a:p>
                      <a:pPr algn="ctr" fontAlgn="b"/>
                      <a:r>
                        <a:rPr lang="ru-RU" sz="1000" b="1" i="0" u="none" strike="noStrike">
                          <a:solidFill>
                            <a:srgbClr val="000000"/>
                          </a:solidFill>
                          <a:latin typeface="Times New Roman"/>
                        </a:rPr>
                        <a:t>80,3</a:t>
                      </a:r>
                    </a:p>
                  </a:txBody>
                  <a:tcPr marL="9525" marR="9525" marT="9525" marB="0" anchor="b">
                    <a:solidFill>
                      <a:srgbClr val="FFFF00"/>
                    </a:solidFill>
                  </a:tcPr>
                </a:tc>
                <a:tc>
                  <a:txBody>
                    <a:bodyPr/>
                    <a:lstStyle/>
                    <a:p>
                      <a:pPr algn="ctr" fontAlgn="b"/>
                      <a:r>
                        <a:rPr lang="ru-RU" sz="900" b="1" i="0" u="none" strike="noStrike">
                          <a:solidFill>
                            <a:srgbClr val="000000"/>
                          </a:solidFill>
                          <a:latin typeface="Times New Roman"/>
                        </a:rPr>
                        <a:t>10,8</a:t>
                      </a:r>
                    </a:p>
                  </a:txBody>
                  <a:tcPr marL="9525" marR="9525" marT="9525" marB="0" anchor="b">
                    <a:solidFill>
                      <a:srgbClr val="FFFF00"/>
                    </a:solidFill>
                  </a:tcPr>
                </a:tc>
                <a:tc>
                  <a:txBody>
                    <a:bodyPr/>
                    <a:lstStyle/>
                    <a:p>
                      <a:pPr algn="ctr" fontAlgn="b"/>
                      <a:r>
                        <a:rPr lang="ru-RU" sz="900" b="1" i="0" u="none" strike="noStrike">
                          <a:solidFill>
                            <a:srgbClr val="000000"/>
                          </a:solidFill>
                          <a:latin typeface="Times New Roman"/>
                        </a:rPr>
                        <a:t>10,6</a:t>
                      </a:r>
                    </a:p>
                  </a:txBody>
                  <a:tcPr marL="9525" marR="9525" marT="9525" marB="0" anchor="b">
                    <a:solidFill>
                      <a:srgbClr val="FFFF00"/>
                    </a:solidFill>
                  </a:tcPr>
                </a:tc>
                <a:tc>
                  <a:txBody>
                    <a:bodyPr/>
                    <a:lstStyle/>
                    <a:p>
                      <a:pPr algn="ctr" fontAlgn="b"/>
                      <a:r>
                        <a:rPr lang="ru-RU" sz="1000" b="1" i="0" u="none" strike="noStrike">
                          <a:solidFill>
                            <a:srgbClr val="000000"/>
                          </a:solidFill>
                          <a:latin typeface="Times New Roman"/>
                        </a:rPr>
                        <a:t>7,0</a:t>
                      </a:r>
                    </a:p>
                  </a:txBody>
                  <a:tcPr marL="9525" marR="9525" marT="9525" marB="0" anchor="b">
                    <a:solidFill>
                      <a:srgbClr val="FFFF00"/>
                    </a:solidFill>
                  </a:tcPr>
                </a:tc>
                <a:tc>
                  <a:txBody>
                    <a:bodyPr/>
                    <a:lstStyle/>
                    <a:p>
                      <a:pPr algn="ctr" fontAlgn="b"/>
                      <a:r>
                        <a:rPr lang="ru-RU" sz="900" b="1" i="0" u="none" strike="noStrike">
                          <a:solidFill>
                            <a:srgbClr val="000000"/>
                          </a:solidFill>
                          <a:latin typeface="Times New Roman"/>
                        </a:rPr>
                        <a:t>7,4</a:t>
                      </a:r>
                    </a:p>
                  </a:txBody>
                  <a:tcPr marL="9525" marR="9525" marT="9525" marB="0" anchor="b">
                    <a:solidFill>
                      <a:srgbClr val="FFFF00"/>
                    </a:solidFill>
                  </a:tcPr>
                </a:tc>
                <a:tc>
                  <a:txBody>
                    <a:bodyPr/>
                    <a:lstStyle/>
                    <a:p>
                      <a:pPr algn="ctr" fontAlgn="b"/>
                      <a:r>
                        <a:rPr lang="ru-RU" sz="1000" b="1" i="0" u="none" strike="noStrike">
                          <a:solidFill>
                            <a:srgbClr val="000000"/>
                          </a:solidFill>
                          <a:latin typeface="Times New Roman"/>
                        </a:rPr>
                        <a:t>12</a:t>
                      </a:r>
                    </a:p>
                  </a:txBody>
                  <a:tcPr marL="9525" marR="9525" marT="9525" marB="0" anchor="b">
                    <a:solidFill>
                      <a:srgbClr val="FFFF00"/>
                    </a:solidFill>
                  </a:tcPr>
                </a:tc>
                <a:tc>
                  <a:txBody>
                    <a:bodyPr/>
                    <a:lstStyle/>
                    <a:p>
                      <a:pPr algn="ctr" fontAlgn="b"/>
                      <a:r>
                        <a:rPr lang="ru-RU" sz="1000" b="1" i="0" u="none" strike="noStrike">
                          <a:solidFill>
                            <a:srgbClr val="000000"/>
                          </a:solidFill>
                          <a:latin typeface="Times New Roman"/>
                        </a:rPr>
                        <a:t>14,9</a:t>
                      </a:r>
                    </a:p>
                  </a:txBody>
                  <a:tcPr marL="9525" marR="9525" marT="9525" marB="0" anchor="b">
                    <a:solidFill>
                      <a:srgbClr val="FFFF00"/>
                    </a:solidFill>
                  </a:tcPr>
                </a:tc>
                <a:tc>
                  <a:txBody>
                    <a:bodyPr/>
                    <a:lstStyle/>
                    <a:p>
                      <a:pPr algn="ctr" fontAlgn="b"/>
                      <a:r>
                        <a:rPr lang="ru-RU" sz="1000" b="1" i="0" u="none" strike="noStrike">
                          <a:solidFill>
                            <a:srgbClr val="000000"/>
                          </a:solidFill>
                          <a:latin typeface="Times New Roman"/>
                        </a:rPr>
                        <a:t>0,9</a:t>
                      </a:r>
                    </a:p>
                  </a:txBody>
                  <a:tcPr marL="9525" marR="9525" marT="9525" marB="0" anchor="b">
                    <a:solidFill>
                      <a:srgbClr val="FFFF00"/>
                    </a:solidFill>
                  </a:tcPr>
                </a:tc>
                <a:tc>
                  <a:txBody>
                    <a:bodyPr/>
                    <a:lstStyle/>
                    <a:p>
                      <a:pPr algn="ctr" fontAlgn="b"/>
                      <a:r>
                        <a:rPr lang="ru-RU" sz="1000" b="1" i="0" u="none" strike="noStrike" dirty="0">
                          <a:solidFill>
                            <a:srgbClr val="000000"/>
                          </a:solidFill>
                          <a:latin typeface="Times New Roman"/>
                        </a:rPr>
                        <a:t>1,0</a:t>
                      </a:r>
                    </a:p>
                  </a:txBody>
                  <a:tcPr marL="9525" marR="9525" marT="9525" marB="0" anchor="b">
                    <a:solidFill>
                      <a:srgbClr val="FFFF00"/>
                    </a:solidFill>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357166"/>
            <a:ext cx="8115328" cy="785818"/>
          </a:xfrm>
        </p:spPr>
        <p:txBody>
          <a:bodyPr>
            <a:noAutofit/>
          </a:bodyPr>
          <a:lstStyle/>
          <a:p>
            <a:r>
              <a:rPr lang="kk-KZ" sz="1800" b="1" dirty="0" smtClean="0"/>
              <a:t> </a:t>
            </a:r>
            <a:br>
              <a:rPr lang="kk-KZ" sz="1800" b="1" dirty="0" smtClean="0"/>
            </a:br>
            <a:r>
              <a:rPr lang="kk-KZ" sz="1800" b="1" dirty="0" smtClean="0"/>
              <a:t/>
            </a:r>
            <a:br>
              <a:rPr lang="kk-KZ" sz="1800" b="1" dirty="0" smtClean="0"/>
            </a:br>
            <a:r>
              <a:rPr lang="kk-KZ" sz="1800" b="1" dirty="0" smtClean="0"/>
              <a:t/>
            </a:r>
            <a:br>
              <a:rPr lang="kk-KZ" sz="1800" b="1" dirty="0" smtClean="0"/>
            </a:br>
            <a:r>
              <a:rPr lang="kk-KZ" sz="1800" b="1" dirty="0" smtClean="0"/>
              <a:t/>
            </a:r>
            <a:br>
              <a:rPr lang="kk-KZ" sz="1800" b="1" dirty="0" smtClean="0"/>
            </a:br>
            <a:r>
              <a:rPr lang="kk-KZ" sz="1800" b="1" dirty="0" smtClean="0"/>
              <a:t/>
            </a:r>
            <a:br>
              <a:rPr lang="kk-KZ" sz="1800" b="1" dirty="0" smtClean="0"/>
            </a:br>
            <a:r>
              <a:rPr lang="kk-KZ" sz="1800" b="1" dirty="0" smtClean="0"/>
              <a:t>    </a:t>
            </a:r>
            <a:r>
              <a:rPr lang="kk-KZ" sz="1800" b="1" dirty="0" smtClean="0">
                <a:solidFill>
                  <a:srgbClr val="FF0000"/>
                </a:solidFill>
              </a:rPr>
              <a:t>Кентау қалалық ауруханасының 2022 жылғы 3 айында      </a:t>
            </a:r>
            <a:r>
              <a:rPr lang="ru-RU" sz="1800" dirty="0" smtClean="0">
                <a:solidFill>
                  <a:srgbClr val="FF0000"/>
                </a:solidFill>
              </a:rPr>
              <a:t/>
            </a:r>
            <a:br>
              <a:rPr lang="ru-RU" sz="1800" dirty="0" smtClean="0">
                <a:solidFill>
                  <a:srgbClr val="FF0000"/>
                </a:solidFill>
              </a:rPr>
            </a:br>
            <a:r>
              <a:rPr lang="kk-KZ" sz="1800" b="1" dirty="0" smtClean="0">
                <a:solidFill>
                  <a:srgbClr val="FF0000"/>
                </a:solidFill>
              </a:rPr>
              <a:t>      Инсульт орталығының жұмыс есебі. </a:t>
            </a:r>
            <a:endParaRPr lang="ru-RU" sz="1800" dirty="0">
              <a:solidFill>
                <a:srgbClr val="FF0000"/>
              </a:solidFill>
              <a:latin typeface="+mn-lt"/>
            </a:endParaRPr>
          </a:p>
        </p:txBody>
      </p:sp>
      <p:sp>
        <p:nvSpPr>
          <p:cNvPr id="3" name="Содержимое 2"/>
          <p:cNvSpPr>
            <a:spLocks noGrp="1"/>
          </p:cNvSpPr>
          <p:nvPr>
            <p:ph idx="1"/>
          </p:nvPr>
        </p:nvSpPr>
        <p:spPr>
          <a:xfrm>
            <a:off x="457200" y="928670"/>
            <a:ext cx="8229600" cy="5572164"/>
          </a:xfrm>
        </p:spPr>
        <p:txBody>
          <a:bodyPr>
            <a:noAutofit/>
          </a:bodyPr>
          <a:lstStyle/>
          <a:p>
            <a:pPr>
              <a:buNone/>
            </a:pPr>
            <a:r>
              <a:rPr lang="kk-KZ" sz="1000" b="1" dirty="0" smtClean="0"/>
              <a:t> </a:t>
            </a:r>
          </a:p>
          <a:p>
            <a:r>
              <a:rPr lang="kk-KZ" sz="1000" dirty="0" smtClean="0"/>
              <a:t> </a:t>
            </a:r>
            <a:endParaRPr lang="ru-RU" sz="1000" dirty="0" smtClean="0"/>
          </a:p>
          <a:p>
            <a:r>
              <a:rPr lang="kk-KZ" sz="1200" dirty="0" smtClean="0"/>
              <a:t>Кентау қалалық ауруханасының 20 орынға арналған инсульт орталығы, оның ішінде 6 төсектік нейро-реанимация.</a:t>
            </a:r>
          </a:p>
          <a:p>
            <a:r>
              <a:rPr lang="kk-KZ" sz="1200" dirty="0" smtClean="0"/>
              <a:t>Жедел ми қан тамырлары бұзылысымен ауыратын науқастарға медициналық көмек көрсету Қазақстан Республикасы Денсаулық сақтау министрлігінің 2015 жылғы 19 қазандағы No 809 «Қазақстан Республикасында неврологиялық көмекті ұйымдастыру стандарты» бұйрығына сәйкес жүзеге асырылады. «.</a:t>
            </a:r>
            <a:r>
              <a:rPr lang="ru-RU" sz="1200" dirty="0" smtClean="0"/>
              <a:t> </a:t>
            </a:r>
          </a:p>
          <a:p>
            <a:r>
              <a:rPr lang="kk-KZ" sz="1200" dirty="0" smtClean="0"/>
              <a:t>     </a:t>
            </a:r>
            <a:r>
              <a:rPr lang="kk-KZ" sz="1200" b="1" dirty="0" smtClean="0"/>
              <a:t>1</a:t>
            </a:r>
            <a:r>
              <a:rPr lang="kk-KZ" sz="1200" dirty="0" smtClean="0"/>
              <a:t> 2022 жылдың 3 айында ИО 77 науқас инсультпен емделді, оның 45-і ишемиялық, 28-і геморрагиялық инсультпен ауырды. 3 – субарахнадойтты қан құюлу, 1 – аралас инсульт</a:t>
            </a:r>
            <a:endParaRPr lang="ru-RU" sz="1200" dirty="0" smtClean="0"/>
          </a:p>
          <a:p>
            <a:r>
              <a:rPr lang="kk-KZ" sz="1200" dirty="0" smtClean="0"/>
              <a:t>     </a:t>
            </a:r>
            <a:r>
              <a:rPr lang="kk-KZ" sz="1200" b="1" dirty="0" smtClean="0"/>
              <a:t>2.</a:t>
            </a:r>
            <a:r>
              <a:rPr lang="kk-KZ" sz="1200" dirty="0" smtClean="0"/>
              <a:t> 3 айда стационарлық өлім: 2022 жылдың үш айында 12 науқас инсульттан қайтыс болды,</a:t>
            </a:r>
            <a:endParaRPr lang="ru-RU" sz="1200" dirty="0" smtClean="0"/>
          </a:p>
          <a:p>
            <a:r>
              <a:rPr lang="kk-KZ" sz="1200" dirty="0" smtClean="0"/>
              <a:t>            Геморрагиялық  инсульт- 5.</a:t>
            </a:r>
            <a:endParaRPr lang="ru-RU" sz="1200" dirty="0" smtClean="0"/>
          </a:p>
          <a:p>
            <a:r>
              <a:rPr lang="kk-KZ" sz="1200" dirty="0" smtClean="0"/>
              <a:t>            ишемиялық  инсульт-6</a:t>
            </a:r>
          </a:p>
          <a:p>
            <a:r>
              <a:rPr lang="kk-KZ" sz="1200" dirty="0" smtClean="0"/>
              <a:t>            субарахнадойтты қан құюлу – 1</a:t>
            </a:r>
            <a:endParaRPr lang="ru-RU" sz="1200" dirty="0" smtClean="0"/>
          </a:p>
          <a:p>
            <a:r>
              <a:rPr lang="kk-KZ" sz="1200" dirty="0" smtClean="0"/>
              <a:t>            Ауруханадағы өлім деңгейі 15,6</a:t>
            </a:r>
            <a:r>
              <a:rPr lang="kk-KZ" sz="1200" b="1" dirty="0" smtClean="0"/>
              <a:t>%. </a:t>
            </a:r>
            <a:endParaRPr lang="ru-RU" sz="1200" dirty="0" smtClean="0"/>
          </a:p>
          <a:p>
            <a:r>
              <a:rPr lang="kk-KZ" sz="1200" b="1" dirty="0" smtClean="0"/>
              <a:t>     3.</a:t>
            </a:r>
            <a:r>
              <a:rPr lang="kk-KZ" sz="1200" dirty="0" smtClean="0"/>
              <a:t> Тромболиз ишемиялық инсультпен ауыратын 45 науқастың 11-інде жасалды. Ишемиялық инсультпен ауыратын   </a:t>
            </a:r>
          </a:p>
          <a:p>
            <a:r>
              <a:rPr lang="kk-KZ" sz="1200" dirty="0" smtClean="0"/>
              <a:t>           науқастарда жүргізілген тромболиздің үлесі 24,4% құрады.</a:t>
            </a:r>
            <a:r>
              <a:rPr lang="kk-KZ" sz="1200" b="1" dirty="0" smtClean="0"/>
              <a:t> </a:t>
            </a:r>
            <a:endParaRPr lang="ru-RU" sz="1200" dirty="0" smtClean="0"/>
          </a:p>
          <a:p>
            <a:r>
              <a:rPr lang="kk-KZ" sz="1200" b="1" dirty="0" smtClean="0"/>
              <a:t>    4.</a:t>
            </a:r>
            <a:r>
              <a:rPr lang="kk-KZ" sz="1200" dirty="0" smtClean="0"/>
              <a:t>   Ишемиялық инсультпен – 76</a:t>
            </a:r>
            <a:r>
              <a:rPr lang="kk-KZ" sz="1200" b="1" dirty="0" smtClean="0"/>
              <a:t>,5%</a:t>
            </a:r>
            <a:r>
              <a:rPr lang="kk-KZ" sz="1200" dirty="0" smtClean="0"/>
              <a:t>  ТЛТ жасалмаған себептер: </a:t>
            </a:r>
            <a:endParaRPr lang="ru-RU" sz="1200" dirty="0" smtClean="0"/>
          </a:p>
          <a:p>
            <a:r>
              <a:rPr lang="kk-KZ" sz="1200" dirty="0" smtClean="0"/>
              <a:t>    - 4 сағаттан кеш келу - 26 науқас – 57,8%,</a:t>
            </a:r>
            <a:endParaRPr lang="ru-RU" sz="1200" b="1" dirty="0" smtClean="0"/>
          </a:p>
          <a:p>
            <a:r>
              <a:rPr lang="kk-KZ" sz="1200" dirty="0" smtClean="0"/>
              <a:t>    - 8 науқаста – 17,8% пациенттерде ТЛТ қарсы көрсеткіштері болған, соның ішінде 80 жастан жоғары- 1 -   </a:t>
            </a:r>
          </a:p>
          <a:p>
            <a:r>
              <a:rPr lang="kk-KZ" sz="1200" b="1" dirty="0" smtClean="0"/>
              <a:t>     2,3%</a:t>
            </a:r>
            <a:r>
              <a:rPr lang="kk-KZ" sz="1200" dirty="0" smtClean="0"/>
              <a:t>, инсульттің ауыр түрі-4 – 6</a:t>
            </a:r>
            <a:r>
              <a:rPr lang="kk-KZ" sz="1200" b="1" dirty="0" smtClean="0"/>
              <a:t>,0%</a:t>
            </a:r>
            <a:r>
              <a:rPr lang="kk-KZ" sz="1200" dirty="0" smtClean="0"/>
              <a:t>(</a:t>
            </a:r>
            <a:r>
              <a:rPr lang="en-US" sz="1200" dirty="0" smtClean="0"/>
              <a:t>NIHSS</a:t>
            </a:r>
            <a:r>
              <a:rPr lang="kk-KZ" sz="1200" dirty="0" smtClean="0"/>
              <a:t> шкаласы бойынша</a:t>
            </a:r>
            <a:r>
              <a:rPr lang="ru-RU" sz="1200" dirty="0" smtClean="0"/>
              <a:t>&gt;26 балл) </a:t>
            </a:r>
            <a:r>
              <a:rPr lang="ru-RU" sz="1200" dirty="0" err="1" smtClean="0"/>
              <a:t>және басқа қарсы көрсеткіштер</a:t>
            </a:r>
            <a:r>
              <a:rPr lang="ru-RU" sz="1200" dirty="0" smtClean="0"/>
              <a:t>( </a:t>
            </a:r>
            <a:r>
              <a:rPr lang="ru-RU" sz="1200" dirty="0" err="1" smtClean="0"/>
              <a:t>а\к</a:t>
            </a:r>
            <a:r>
              <a:rPr lang="ru-RU" sz="1200" dirty="0" smtClean="0"/>
              <a:t>  </a:t>
            </a:r>
          </a:p>
          <a:p>
            <a:r>
              <a:rPr lang="ru-RU" sz="1200" dirty="0" smtClean="0"/>
              <a:t>      қабылдайтын-2 -</a:t>
            </a:r>
            <a:r>
              <a:rPr lang="ru-RU" sz="1200" b="1" dirty="0" smtClean="0"/>
              <a:t>1,4%</a:t>
            </a:r>
            <a:r>
              <a:rPr lang="ru-RU" sz="1200" dirty="0" smtClean="0"/>
              <a:t>, ісік-4 -8</a:t>
            </a:r>
            <a:r>
              <a:rPr lang="ru-RU" sz="1200" b="1" dirty="0" smtClean="0"/>
              <a:t>,9%,  </a:t>
            </a:r>
            <a:r>
              <a:rPr lang="ru-RU" sz="1200" dirty="0" err="1" smtClean="0"/>
              <a:t>үш </a:t>
            </a:r>
            <a:r>
              <a:rPr lang="ru-RU" sz="1200" dirty="0" smtClean="0"/>
              <a:t>ай </a:t>
            </a:r>
            <a:r>
              <a:rPr lang="ru-RU" sz="1200" dirty="0" err="1" smtClean="0"/>
              <a:t>ішінде</a:t>
            </a:r>
            <a:r>
              <a:rPr lang="ru-RU" sz="1200" dirty="0" smtClean="0"/>
              <a:t> </a:t>
            </a:r>
            <a:r>
              <a:rPr lang="ru-RU" sz="1200" dirty="0" err="1" smtClean="0"/>
              <a:t>инсульттің қайталануы </a:t>
            </a:r>
            <a:r>
              <a:rPr lang="ru-RU" sz="1200" dirty="0" smtClean="0"/>
              <a:t>1-2,3%, </a:t>
            </a:r>
            <a:r>
              <a:rPr lang="ru-RU" sz="1200" dirty="0" err="1" smtClean="0"/>
              <a:t>басқалары </a:t>
            </a:r>
            <a:r>
              <a:rPr lang="ru-RU" sz="1200" dirty="0" smtClean="0"/>
              <a:t>2-4,5%. </a:t>
            </a:r>
          </a:p>
          <a:p>
            <a:r>
              <a:rPr lang="kk-KZ" sz="1200" dirty="0" smtClean="0"/>
              <a:t>    </a:t>
            </a:r>
            <a:r>
              <a:rPr lang="kk-KZ" sz="1200" b="1" dirty="0" smtClean="0"/>
              <a:t>5.</a:t>
            </a:r>
            <a:r>
              <a:rPr lang="kk-KZ" sz="1200" dirty="0" smtClean="0"/>
              <a:t> Нейрохирургиялық белсенділіктің проценті- 5,2 %.  </a:t>
            </a:r>
            <a:endParaRPr lang="ru-RU" sz="1200" dirty="0" smtClean="0"/>
          </a:p>
          <a:p>
            <a:r>
              <a:rPr lang="kk-KZ" sz="1200" dirty="0" smtClean="0"/>
              <a:t>БМСК ұйымдарына науқастардың кеш емделуіне байланысты ақаулық хаттар бірнеше рет жіберілді.</a:t>
            </a:r>
            <a:endParaRPr lang="ru-RU" sz="1200" dirty="0" smtClean="0"/>
          </a:p>
          <a:p>
            <a:r>
              <a:rPr lang="kk-KZ" sz="1200" dirty="0" smtClean="0"/>
              <a:t>барлық ТИА немесе инсульт алған науқастар, шыққаннан кейін 100% емханаларға хабарланып отырады</a:t>
            </a:r>
            <a:endParaRPr lang="kk-KZ" sz="1200" b="1"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357158" y="0"/>
            <a:ext cx="9143999" cy="6858000"/>
          </a:xfrm>
          <a:prstGeom prst="rect">
            <a:avLst/>
          </a:prstGeom>
          <a:noFill/>
          <a:ln w="9525">
            <a:noFill/>
            <a:miter lim="800000"/>
            <a:headEnd/>
            <a:tailEnd/>
          </a:ln>
          <a:effectLst/>
        </p:spPr>
      </p:pic>
      <p:sp>
        <p:nvSpPr>
          <p:cNvPr id="7" name="TextBox 6"/>
          <p:cNvSpPr txBox="1"/>
          <p:nvPr/>
        </p:nvSpPr>
        <p:spPr>
          <a:xfrm>
            <a:off x="214282" y="1214422"/>
            <a:ext cx="8715436" cy="5447645"/>
          </a:xfrm>
          <a:prstGeom prst="rect">
            <a:avLst/>
          </a:prstGeom>
          <a:noFill/>
        </p:spPr>
        <p:txBody>
          <a:bodyPr wrap="square" rtlCol="0">
            <a:spAutoFit/>
          </a:bodyPr>
          <a:lstStyle/>
          <a:p>
            <a:endParaRPr lang="en-US" sz="2800" b="1" dirty="0" smtClean="0">
              <a:solidFill>
                <a:srgbClr val="C00000"/>
              </a:solidFill>
              <a:latin typeface="+mn-lt"/>
            </a:endParaRPr>
          </a:p>
          <a:p>
            <a:r>
              <a:rPr lang="kk-KZ" sz="2800" b="1" dirty="0" smtClean="0">
                <a:solidFill>
                  <a:srgbClr val="C00000"/>
                </a:solidFill>
              </a:rPr>
              <a:t>ШЖҚ «Кентау қалалық орталық ауруханасы»  МКК Түркістан облысы қоғамдық денсаулық басқармасы </a:t>
            </a:r>
            <a:endParaRPr lang="ru-RU" sz="2800" b="1" dirty="0" smtClean="0">
              <a:solidFill>
                <a:srgbClr val="C00000"/>
              </a:solidFill>
              <a:latin typeface="+mn-lt"/>
            </a:endParaRPr>
          </a:p>
          <a:p>
            <a:endParaRPr lang="en-US" sz="2800" b="1" dirty="0" smtClean="0">
              <a:solidFill>
                <a:srgbClr val="C00000"/>
              </a:solidFill>
              <a:latin typeface="+mn-lt"/>
            </a:endParaRPr>
          </a:p>
          <a:p>
            <a:endParaRPr lang="ru-RU" sz="2800" b="1" dirty="0" smtClean="0">
              <a:solidFill>
                <a:srgbClr val="C00000"/>
              </a:solidFill>
              <a:latin typeface="+mn-lt"/>
            </a:endParaRPr>
          </a:p>
          <a:p>
            <a:pPr algn="l"/>
            <a:r>
              <a:rPr lang="ru-RU" sz="2400" b="1" dirty="0" err="1" smtClean="0">
                <a:solidFill>
                  <a:srgbClr val="C00000"/>
                </a:solidFill>
                <a:latin typeface="+mn-lt"/>
              </a:rPr>
              <a:t>Басшы</a:t>
            </a:r>
            <a:r>
              <a:rPr lang="ru-RU" sz="2400" b="1" dirty="0" smtClean="0">
                <a:solidFill>
                  <a:srgbClr val="C00000"/>
                </a:solidFill>
                <a:latin typeface="+mn-lt"/>
              </a:rPr>
              <a:t>:                 </a:t>
            </a:r>
            <a:r>
              <a:rPr lang="ru-RU" sz="2400" b="1" dirty="0" err="1" smtClean="0">
                <a:solidFill>
                  <a:srgbClr val="C00000"/>
                </a:solidFill>
                <a:latin typeface="+mn-lt"/>
              </a:rPr>
              <a:t>Сыздыкова</a:t>
            </a:r>
            <a:r>
              <a:rPr lang="ru-RU" sz="2400" b="1" dirty="0" smtClean="0">
                <a:solidFill>
                  <a:srgbClr val="C00000"/>
                </a:solidFill>
                <a:latin typeface="+mn-lt"/>
              </a:rPr>
              <a:t> </a:t>
            </a:r>
            <a:r>
              <a:rPr lang="ru-RU" sz="2400" b="1" dirty="0" err="1" smtClean="0">
                <a:solidFill>
                  <a:srgbClr val="C00000"/>
                </a:solidFill>
                <a:latin typeface="+mn-lt"/>
              </a:rPr>
              <a:t>Гульбану</a:t>
            </a:r>
            <a:r>
              <a:rPr lang="ru-RU" sz="2400" b="1" dirty="0" smtClean="0">
                <a:solidFill>
                  <a:srgbClr val="C00000"/>
                </a:solidFill>
                <a:latin typeface="+mn-lt"/>
              </a:rPr>
              <a:t> </a:t>
            </a:r>
            <a:r>
              <a:rPr lang="ru-RU" sz="2400" b="1" dirty="0" err="1" smtClean="0">
                <a:solidFill>
                  <a:srgbClr val="C00000"/>
                </a:solidFill>
                <a:latin typeface="+mn-lt"/>
              </a:rPr>
              <a:t>Жумагалиевна</a:t>
            </a:r>
            <a:endParaRPr lang="ru-RU" sz="2400" b="1" dirty="0" smtClean="0">
              <a:solidFill>
                <a:srgbClr val="C00000"/>
              </a:solidFill>
              <a:latin typeface="+mn-lt"/>
            </a:endParaRPr>
          </a:p>
          <a:p>
            <a:pPr algn="l"/>
            <a:r>
              <a:rPr lang="ru-RU" sz="2400" b="1" dirty="0" err="1" smtClean="0">
                <a:solidFill>
                  <a:srgbClr val="C00000"/>
                </a:solidFill>
                <a:latin typeface="+mn-lt"/>
              </a:rPr>
              <a:t>Жалпы</a:t>
            </a:r>
            <a:r>
              <a:rPr lang="ru-RU" sz="2400" b="1" dirty="0" smtClean="0">
                <a:solidFill>
                  <a:srgbClr val="C00000"/>
                </a:solidFill>
                <a:latin typeface="+mn-lt"/>
              </a:rPr>
              <a:t> </a:t>
            </a:r>
            <a:r>
              <a:rPr lang="ru-RU" sz="2400" b="1" dirty="0" err="1" smtClean="0">
                <a:solidFill>
                  <a:srgbClr val="C00000"/>
                </a:solidFill>
                <a:latin typeface="+mn-lt"/>
              </a:rPr>
              <a:t>ауданы</a:t>
            </a:r>
            <a:r>
              <a:rPr lang="ru-RU" sz="2400" b="1" dirty="0" smtClean="0">
                <a:solidFill>
                  <a:srgbClr val="C00000"/>
                </a:solidFill>
                <a:latin typeface="+mn-lt"/>
              </a:rPr>
              <a:t>:         35 637 кв.м</a:t>
            </a:r>
          </a:p>
          <a:p>
            <a:pPr algn="l"/>
            <a:r>
              <a:rPr lang="ru-RU" sz="2400" b="1" dirty="0" err="1" smtClean="0">
                <a:solidFill>
                  <a:srgbClr val="C00000"/>
                </a:solidFill>
                <a:latin typeface="+mn-lt"/>
              </a:rPr>
              <a:t>Ғимараттың жалпы</a:t>
            </a:r>
            <a:r>
              <a:rPr lang="ru-RU" sz="2400" b="1" dirty="0" smtClean="0">
                <a:solidFill>
                  <a:srgbClr val="C00000"/>
                </a:solidFill>
                <a:latin typeface="+mn-lt"/>
              </a:rPr>
              <a:t> </a:t>
            </a:r>
            <a:r>
              <a:rPr lang="ru-RU" sz="2400" b="1" dirty="0" err="1" smtClean="0">
                <a:solidFill>
                  <a:srgbClr val="C00000"/>
                </a:solidFill>
                <a:latin typeface="+mn-lt"/>
              </a:rPr>
              <a:t>ауданы</a:t>
            </a:r>
            <a:r>
              <a:rPr lang="ru-RU" sz="2400" b="1" dirty="0" smtClean="0">
                <a:solidFill>
                  <a:srgbClr val="C00000"/>
                </a:solidFill>
                <a:latin typeface="+mn-lt"/>
              </a:rPr>
              <a:t>:   9695,33 кв.м</a:t>
            </a:r>
          </a:p>
          <a:p>
            <a:pPr algn="l"/>
            <a:r>
              <a:rPr lang="ru-RU" sz="2400" b="1" dirty="0" err="1" smtClean="0">
                <a:solidFill>
                  <a:srgbClr val="C00000"/>
                </a:solidFill>
                <a:latin typeface="+mn-lt"/>
              </a:rPr>
              <a:t>Үй жайлар</a:t>
            </a:r>
            <a:r>
              <a:rPr lang="ru-RU" sz="2400" b="1" dirty="0" smtClean="0">
                <a:solidFill>
                  <a:srgbClr val="C00000"/>
                </a:solidFill>
                <a:latin typeface="+mn-lt"/>
              </a:rPr>
              <a:t> саны:             499</a:t>
            </a:r>
          </a:p>
          <a:p>
            <a:pPr algn="l"/>
            <a:r>
              <a:rPr lang="ru-RU" sz="2400" b="1" dirty="0" err="1" smtClean="0">
                <a:solidFill>
                  <a:srgbClr val="C00000"/>
                </a:solidFill>
                <a:latin typeface="+mn-lt"/>
              </a:rPr>
              <a:t>Соғылған жыл</a:t>
            </a:r>
            <a:r>
              <a:rPr lang="ru-RU" sz="2400" b="1" dirty="0" smtClean="0">
                <a:solidFill>
                  <a:srgbClr val="C00000"/>
                </a:solidFill>
                <a:latin typeface="+mn-lt"/>
              </a:rPr>
              <a:t>:                    1984 ж.</a:t>
            </a:r>
          </a:p>
          <a:p>
            <a:pPr algn="l"/>
            <a:r>
              <a:rPr lang="ru-RU" sz="2400" b="1" dirty="0" err="1" smtClean="0">
                <a:solidFill>
                  <a:srgbClr val="C00000"/>
                </a:solidFill>
                <a:latin typeface="+mn-lt"/>
              </a:rPr>
              <a:t>Қызметкерлер </a:t>
            </a:r>
            <a:r>
              <a:rPr lang="ru-RU" sz="2400" b="1" dirty="0" smtClean="0">
                <a:solidFill>
                  <a:srgbClr val="C00000"/>
                </a:solidFill>
                <a:latin typeface="+mn-lt"/>
              </a:rPr>
              <a:t>саны:  515</a:t>
            </a:r>
            <a:endParaRPr lang="ru-RU" sz="2400" b="1" dirty="0" smtClean="0">
              <a:solidFill>
                <a:srgbClr val="C00000"/>
              </a:solidFill>
            </a:endParaRPr>
          </a:p>
          <a:p>
            <a:endParaRPr lang="ru-RU" dirty="0" smtClean="0"/>
          </a:p>
          <a:p>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857224" y="1571612"/>
          <a:ext cx="7215238" cy="3429024"/>
        </p:xfrm>
        <a:graphic>
          <a:graphicData uri="http://schemas.openxmlformats.org/drawingml/2006/table">
            <a:tbl>
              <a:tblPr/>
              <a:tblGrid>
                <a:gridCol w="289098"/>
                <a:gridCol w="1077670"/>
                <a:gridCol w="1264296"/>
                <a:gridCol w="1032203"/>
                <a:gridCol w="860508"/>
                <a:gridCol w="916835"/>
                <a:gridCol w="736997"/>
                <a:gridCol w="1037631"/>
              </a:tblGrid>
              <a:tr h="2571768">
                <a:tc>
                  <a:txBody>
                    <a:bodyPr/>
                    <a:lstStyle/>
                    <a:p>
                      <a:pPr algn="just">
                        <a:spcAft>
                          <a:spcPts val="0"/>
                        </a:spcAft>
                        <a:tabLst>
                          <a:tab pos="1628775" algn="l"/>
                        </a:tabLst>
                      </a:pPr>
                      <a:r>
                        <a:rPr lang="ru-RU" sz="1400" dirty="0">
                          <a:latin typeface="Times New Roman"/>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628775" algn="l"/>
                        </a:tabLst>
                      </a:pPr>
                      <a:r>
                        <a:rPr lang="ru-RU" sz="1400" dirty="0" err="1" smtClean="0">
                          <a:latin typeface="Times New Roman"/>
                          <a:ea typeface="Times New Roman"/>
                          <a:cs typeface="Times New Roman"/>
                        </a:rPr>
                        <a:t>Айм</a:t>
                      </a:r>
                      <a:r>
                        <a:rPr lang="kk-KZ" sz="1400" dirty="0" smtClean="0">
                          <a:latin typeface="Times New Roman"/>
                          <a:ea typeface="Times New Roman"/>
                          <a:cs typeface="Times New Roman"/>
                        </a:rPr>
                        <a:t>ақ</a:t>
                      </a:r>
                      <a:endParaRPr lang="ru-RU" sz="1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628775" algn="l"/>
                        </a:tabLst>
                      </a:pPr>
                      <a:r>
                        <a:rPr lang="ru-RU" sz="1400" dirty="0" err="1" smtClean="0">
                          <a:latin typeface="Times New Roman"/>
                          <a:ea typeface="Times New Roman"/>
                          <a:cs typeface="Times New Roman"/>
                        </a:rPr>
                        <a:t>Стационардағы инсульттен</a:t>
                      </a:r>
                      <a:r>
                        <a:rPr lang="ru-RU" sz="1400" dirty="0" smtClean="0">
                          <a:latin typeface="Times New Roman"/>
                          <a:ea typeface="Times New Roman"/>
                          <a:cs typeface="Times New Roman"/>
                        </a:rPr>
                        <a:t> </a:t>
                      </a:r>
                      <a:r>
                        <a:rPr lang="ru-RU" sz="1400" dirty="0" err="1" smtClean="0">
                          <a:latin typeface="Times New Roman"/>
                          <a:ea typeface="Times New Roman"/>
                          <a:cs typeface="Times New Roman"/>
                        </a:rPr>
                        <a:t>болған өлім</a:t>
                      </a:r>
                      <a:endParaRPr lang="ru-RU" sz="1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628775" algn="l"/>
                        </a:tabLst>
                      </a:pPr>
                      <a:r>
                        <a:rPr lang="ru-RU" sz="1400" dirty="0" err="1" smtClean="0">
                          <a:latin typeface="Times New Roman"/>
                          <a:ea typeface="Times New Roman"/>
                          <a:cs typeface="Times New Roman"/>
                        </a:rPr>
                        <a:t>Тромболиздің</a:t>
                      </a:r>
                      <a:r>
                        <a:rPr lang="ru-RU" sz="1400" baseline="0" dirty="0" err="1" smtClean="0">
                          <a:latin typeface="Times New Roman"/>
                          <a:ea typeface="Times New Roman"/>
                          <a:cs typeface="Times New Roman"/>
                        </a:rPr>
                        <a:t> үлесі</a:t>
                      </a:r>
                      <a:endParaRPr lang="ru-RU" sz="1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628775" algn="l"/>
                        </a:tabLst>
                      </a:pPr>
                      <a:r>
                        <a:rPr lang="ru-RU" sz="1400" dirty="0" err="1" smtClean="0">
                          <a:latin typeface="Times New Roman"/>
                          <a:ea typeface="Times New Roman"/>
                          <a:cs typeface="Times New Roman"/>
                        </a:rPr>
                        <a:t>Жедел</a:t>
                      </a:r>
                      <a:r>
                        <a:rPr lang="ru-RU" sz="1400" dirty="0" smtClean="0">
                          <a:latin typeface="Times New Roman"/>
                          <a:ea typeface="Times New Roman"/>
                          <a:cs typeface="Times New Roman"/>
                        </a:rPr>
                        <a:t> </a:t>
                      </a:r>
                      <a:r>
                        <a:rPr lang="ru-RU" sz="1400" dirty="0" err="1" smtClean="0">
                          <a:latin typeface="Times New Roman"/>
                          <a:ea typeface="Times New Roman"/>
                          <a:cs typeface="Times New Roman"/>
                        </a:rPr>
                        <a:t>инсультте</a:t>
                      </a:r>
                      <a:r>
                        <a:rPr lang="ru-RU" sz="1400" dirty="0" smtClean="0">
                          <a:latin typeface="Times New Roman"/>
                          <a:ea typeface="Times New Roman"/>
                          <a:cs typeface="Times New Roman"/>
                        </a:rPr>
                        <a:t> </a:t>
                      </a:r>
                      <a:r>
                        <a:rPr lang="ru-RU" sz="1400" dirty="0" err="1" smtClean="0">
                          <a:latin typeface="Times New Roman"/>
                          <a:ea typeface="Times New Roman"/>
                          <a:cs typeface="Times New Roman"/>
                        </a:rPr>
                        <a:t>нейрохирургиялық белсенділік</a:t>
                      </a:r>
                      <a:endParaRPr lang="ru-RU" sz="1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628775" algn="l"/>
                        </a:tabLst>
                      </a:pPr>
                      <a:r>
                        <a:rPr lang="ru-RU" sz="1400" dirty="0" err="1" smtClean="0">
                          <a:latin typeface="Times New Roman"/>
                          <a:ea typeface="Times New Roman"/>
                          <a:cs typeface="Times New Roman"/>
                        </a:rPr>
                        <a:t>Ауруханадан</a:t>
                      </a:r>
                      <a:r>
                        <a:rPr lang="ru-RU" sz="1400" dirty="0" smtClean="0">
                          <a:latin typeface="Times New Roman"/>
                          <a:ea typeface="Times New Roman"/>
                          <a:cs typeface="Times New Roman"/>
                        </a:rPr>
                        <a:t> </a:t>
                      </a:r>
                      <a:r>
                        <a:rPr lang="ru-RU" sz="1400" dirty="0" err="1" smtClean="0">
                          <a:latin typeface="Times New Roman"/>
                          <a:ea typeface="Times New Roman"/>
                          <a:cs typeface="Times New Roman"/>
                        </a:rPr>
                        <a:t>шыққаннан кейін</a:t>
                      </a:r>
                      <a:r>
                        <a:rPr lang="ru-RU" sz="1400" dirty="0" smtClean="0">
                          <a:latin typeface="Times New Roman"/>
                          <a:ea typeface="Times New Roman"/>
                          <a:cs typeface="Times New Roman"/>
                        </a:rPr>
                        <a:t>, 1 </a:t>
                      </a:r>
                      <a:r>
                        <a:rPr lang="ru-RU" sz="1400" dirty="0" err="1" smtClean="0">
                          <a:latin typeface="Times New Roman"/>
                          <a:ea typeface="Times New Roman"/>
                          <a:cs typeface="Times New Roman"/>
                        </a:rPr>
                        <a:t>айдың көлемінде үй жағдайында қайтыс </a:t>
                      </a:r>
                      <a:r>
                        <a:rPr lang="ru-RU" sz="1400" dirty="0" smtClean="0">
                          <a:latin typeface="Times New Roman"/>
                          <a:ea typeface="Times New Roman"/>
                          <a:cs typeface="Times New Roman"/>
                        </a:rPr>
                        <a:t>болу</a:t>
                      </a:r>
                      <a:endParaRPr lang="ru-RU" sz="1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628775" algn="l"/>
                        </a:tabLst>
                      </a:pPr>
                      <a:r>
                        <a:rPr lang="ru-RU" sz="1400" dirty="0" err="1" smtClean="0">
                          <a:latin typeface="Times New Roman"/>
                          <a:ea typeface="Times New Roman"/>
                          <a:cs typeface="Times New Roman"/>
                        </a:rPr>
                        <a:t>Жедел</a:t>
                      </a:r>
                      <a:r>
                        <a:rPr lang="ru-RU" sz="1400" dirty="0" smtClean="0">
                          <a:latin typeface="Times New Roman"/>
                          <a:ea typeface="Times New Roman"/>
                          <a:cs typeface="Times New Roman"/>
                        </a:rPr>
                        <a:t> </a:t>
                      </a:r>
                      <a:r>
                        <a:rPr lang="ru-RU" sz="1400" dirty="0" err="1" smtClean="0">
                          <a:latin typeface="Times New Roman"/>
                          <a:ea typeface="Times New Roman"/>
                          <a:cs typeface="Times New Roman"/>
                        </a:rPr>
                        <a:t>жәрдем шақырғаннан кейін</a:t>
                      </a:r>
                      <a:r>
                        <a:rPr lang="ru-RU" sz="1400" dirty="0" smtClean="0">
                          <a:latin typeface="Times New Roman"/>
                          <a:ea typeface="Times New Roman"/>
                          <a:cs typeface="Times New Roman"/>
                        </a:rPr>
                        <a:t> 40 мин </a:t>
                      </a:r>
                      <a:r>
                        <a:rPr lang="ru-RU" sz="1400" dirty="0" err="1" smtClean="0">
                          <a:latin typeface="Times New Roman"/>
                          <a:ea typeface="Times New Roman"/>
                          <a:cs typeface="Times New Roman"/>
                        </a:rPr>
                        <a:t>ішінде</a:t>
                      </a:r>
                      <a:r>
                        <a:rPr lang="ru-RU" sz="1400" dirty="0" smtClean="0">
                          <a:latin typeface="Times New Roman"/>
                          <a:ea typeface="Times New Roman"/>
                          <a:cs typeface="Times New Roman"/>
                        </a:rPr>
                        <a:t> </a:t>
                      </a:r>
                      <a:r>
                        <a:rPr lang="ru-RU" sz="1400" dirty="0" err="1" smtClean="0">
                          <a:latin typeface="Times New Roman"/>
                          <a:ea typeface="Times New Roman"/>
                          <a:cs typeface="Times New Roman"/>
                        </a:rPr>
                        <a:t>жеткізілу%</a:t>
                      </a:r>
                      <a:endParaRPr lang="ru-RU" sz="1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628775" algn="l"/>
                        </a:tabLst>
                      </a:pPr>
                      <a:r>
                        <a:rPr lang="kk-KZ" sz="1400" dirty="0" smtClean="0"/>
                        <a:t>Инсульттің II және III деңгейіне көмек көрсететін медициналық ұйымдардың пайызы%</a:t>
                      </a:r>
                      <a:endParaRPr lang="ru-RU" sz="1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a:txBody>
                    <a:bodyPr/>
                    <a:lstStyle/>
                    <a:p>
                      <a:pPr algn="just">
                        <a:spcAft>
                          <a:spcPts val="0"/>
                        </a:spcAft>
                        <a:tabLst>
                          <a:tab pos="1628775" algn="l"/>
                        </a:tabLst>
                      </a:pPr>
                      <a:endParaRPr lang="ru-RU"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628775" algn="l"/>
                        </a:tabLst>
                      </a:pPr>
                      <a:r>
                        <a:rPr lang="ru-RU" sz="1400" b="1">
                          <a:latin typeface="Times New Roman"/>
                          <a:ea typeface="Times New Roman"/>
                          <a:cs typeface="Times New Roman"/>
                        </a:rPr>
                        <a:t>План </a:t>
                      </a:r>
                      <a:endParaRPr lang="ru-RU"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628775" algn="l"/>
                        </a:tabLst>
                      </a:pPr>
                      <a:r>
                        <a:rPr lang="ru-RU" sz="1400" dirty="0">
                          <a:latin typeface="Times New Roman"/>
                          <a:ea typeface="Times New Roman"/>
                          <a:cs typeface="Times New Roman"/>
                        </a:rPr>
                        <a:t>12,7%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628775" algn="l"/>
                        </a:tabLst>
                      </a:pPr>
                      <a:r>
                        <a:rPr lang="ru-RU" sz="1400" dirty="0">
                          <a:latin typeface="Times New Roman"/>
                          <a:ea typeface="Times New Roman"/>
                          <a:cs typeface="Times New Roman"/>
                        </a:rPr>
                        <a:t>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628775" algn="l"/>
                        </a:tabLst>
                      </a:pPr>
                      <a:r>
                        <a:rPr lang="ru-RU" sz="1400">
                          <a:latin typeface="Times New Roman"/>
                          <a:ea typeface="Times New Roman"/>
                          <a:cs typeface="Times New Roman"/>
                        </a:rPr>
                        <a:t>5,3%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628775" algn="l"/>
                        </a:tabLst>
                      </a:pPr>
                      <a:r>
                        <a:rPr lang="ru-RU" sz="1400">
                          <a:latin typeface="Times New Roman"/>
                          <a:ea typeface="Times New Roman"/>
                          <a:cs typeface="Times New Roman"/>
                        </a:rPr>
                        <a:t>7,2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628775" algn="l"/>
                        </a:tabLst>
                      </a:pPr>
                      <a:r>
                        <a:rPr lang="ru-RU" sz="1400">
                          <a:latin typeface="Times New Roman"/>
                          <a:ea typeface="Times New Roman"/>
                          <a:cs typeface="Times New Roman"/>
                        </a:rPr>
                        <a:t>92,0%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628775" algn="l"/>
                        </a:tabLst>
                      </a:pPr>
                      <a:r>
                        <a:rPr lang="ru-RU" sz="1400">
                          <a:latin typeface="Times New Roman"/>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a:txBody>
                    <a:bodyPr/>
                    <a:lstStyle/>
                    <a:p>
                      <a:pPr algn="just">
                        <a:spcAft>
                          <a:spcPts val="0"/>
                        </a:spcAft>
                        <a:tabLst>
                          <a:tab pos="1628775" algn="l"/>
                        </a:tabLst>
                      </a:pPr>
                      <a:endParaRPr lang="ru-RU"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628775" algn="l"/>
                        </a:tabLst>
                      </a:pPr>
                      <a:r>
                        <a:rPr lang="kk-KZ" sz="1400" dirty="0" smtClean="0">
                          <a:latin typeface="Times New Roman"/>
                          <a:ea typeface="Times New Roman"/>
                          <a:cs typeface="Times New Roman"/>
                        </a:rPr>
                        <a:t>ТО</a:t>
                      </a:r>
                      <a:endParaRPr lang="ru-RU" sz="1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628775" algn="l"/>
                        </a:tabLst>
                      </a:pPr>
                      <a:r>
                        <a:rPr lang="ru-RU" sz="1400">
                          <a:latin typeface="Times New Roman"/>
                          <a:ea typeface="Times New Roman"/>
                          <a:cs typeface="Times New Roman"/>
                        </a:rPr>
                        <a:t>13,0%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628775" algn="l"/>
                        </a:tabLst>
                      </a:pPr>
                      <a:r>
                        <a:rPr lang="ru-RU" sz="1400" dirty="0">
                          <a:latin typeface="Times New Roman"/>
                          <a:ea typeface="Times New Roman"/>
                          <a:cs typeface="Times New Roman"/>
                        </a:rPr>
                        <a:t>7,3%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628775" algn="l"/>
                        </a:tabLst>
                      </a:pPr>
                      <a:r>
                        <a:rPr lang="ru-RU" sz="1400">
                          <a:latin typeface="Times New Roman"/>
                          <a:ea typeface="Times New Roman"/>
                          <a:cs typeface="Times New Roman"/>
                        </a:rPr>
                        <a:t>7,2%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628775" algn="l"/>
                        </a:tabLst>
                      </a:pPr>
                      <a:r>
                        <a:rPr lang="ru-RU" sz="1400">
                          <a:latin typeface="Times New Roman"/>
                          <a:ea typeface="Times New Roman"/>
                          <a:cs typeface="Times New Roman"/>
                        </a:rPr>
                        <a:t>7,1%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628775" algn="l"/>
                        </a:tabLst>
                      </a:pPr>
                      <a:r>
                        <a:rPr lang="ru-RU" sz="1400">
                          <a:latin typeface="Times New Roman"/>
                          <a:ea typeface="Times New Roman"/>
                          <a:cs typeface="Times New Roman"/>
                        </a:rPr>
                        <a:t>93,0%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628775" algn="l"/>
                        </a:tabLst>
                      </a:pPr>
                      <a:endParaRPr lang="ru-RU"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a:txBody>
                    <a:bodyPr/>
                    <a:lstStyle/>
                    <a:p>
                      <a:pPr algn="just">
                        <a:spcAft>
                          <a:spcPts val="0"/>
                        </a:spcAft>
                        <a:tabLst>
                          <a:tab pos="1628775" algn="l"/>
                        </a:tabLst>
                      </a:pPr>
                      <a:endParaRPr lang="ru-RU"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628775" algn="l"/>
                        </a:tabLst>
                      </a:pPr>
                      <a:r>
                        <a:rPr lang="ru-RU" sz="1400" dirty="0" smtClean="0">
                          <a:latin typeface="Times New Roman"/>
                          <a:ea typeface="Times New Roman"/>
                          <a:cs typeface="Times New Roman"/>
                        </a:rPr>
                        <a:t>ИО </a:t>
                      </a:r>
                      <a:r>
                        <a:rPr lang="ru-RU" sz="1400" dirty="0" err="1" smtClean="0">
                          <a:latin typeface="Times New Roman"/>
                          <a:ea typeface="Times New Roman"/>
                          <a:cs typeface="Times New Roman"/>
                        </a:rPr>
                        <a:t>Кентау</a:t>
                      </a:r>
                      <a:endParaRPr lang="ru-RU" sz="1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628775" algn="l"/>
                        </a:tabLst>
                      </a:pPr>
                      <a:r>
                        <a:rPr lang="ru-RU" sz="1400" dirty="0">
                          <a:latin typeface="Times New Roman"/>
                          <a:ea typeface="Times New Roman"/>
                          <a:cs typeface="Times New Roman"/>
                        </a:rPr>
                        <a:t>15,6%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628775" algn="l"/>
                        </a:tabLst>
                      </a:pPr>
                      <a:r>
                        <a:rPr lang="ru-RU" sz="1400" dirty="0">
                          <a:latin typeface="Times New Roman"/>
                          <a:ea typeface="Times New Roman"/>
                          <a:cs typeface="Times New Roman"/>
                        </a:rPr>
                        <a:t>24,4%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628775" algn="l"/>
                        </a:tabLst>
                      </a:pPr>
                      <a:r>
                        <a:rPr lang="ru-RU" sz="1400" dirty="0">
                          <a:latin typeface="Times New Roman"/>
                          <a:ea typeface="Times New Roman"/>
                          <a:cs typeface="Times New Roman"/>
                        </a:rPr>
                        <a:t>5,2%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628775" algn="l"/>
                        </a:tabLst>
                      </a:pPr>
                      <a:r>
                        <a:rPr lang="ru-RU" sz="1400" dirty="0">
                          <a:latin typeface="Times New Roman"/>
                          <a:ea typeface="Times New Roman"/>
                          <a:cs typeface="Times New Roman"/>
                        </a:rPr>
                        <a:t>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628775" algn="l"/>
                        </a:tabLst>
                      </a:pPr>
                      <a:r>
                        <a:rPr lang="ru-RU" sz="1400" dirty="0">
                          <a:latin typeface="Times New Roman"/>
                          <a:ea typeface="Times New Roman"/>
                          <a:cs typeface="Times New Roman"/>
                        </a:rPr>
                        <a:t>97,4%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628775" algn="l"/>
                        </a:tabLst>
                      </a:pPr>
                      <a:endParaRPr lang="ru-RU" sz="1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9393" name="Rectangle 1"/>
          <p:cNvSpPr>
            <a:spLocks noChangeArrowheads="1"/>
          </p:cNvSpPr>
          <p:nvPr/>
        </p:nvSpPr>
        <p:spPr bwMode="auto">
          <a:xfrm>
            <a:off x="0" y="285728"/>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eaLnBrk="1" hangingPunct="1">
              <a:tabLst>
                <a:tab pos="1628775" algn="l"/>
              </a:tabLst>
            </a:pPr>
            <a:r>
              <a:rPr lang="kk-KZ" b="1" dirty="0" smtClean="0">
                <a:solidFill>
                  <a:srgbClr val="C00000"/>
                </a:solidFill>
              </a:rPr>
              <a:t>2022 жылғы 3 айдағы инсульт қызметі индикаторы бойынша ҚР аймақтарының рейтингтік көрсеткіштері</a:t>
            </a:r>
            <a:endParaRPr kumimoji="0" lang="ru-RU" b="1" i="0" u="none" strike="noStrike" cap="none" normalizeH="0" baseline="0" dirty="0" smtClean="0">
              <a:ln>
                <a:noFill/>
              </a:ln>
              <a:solidFill>
                <a:srgbClr val="C00000"/>
              </a:solidFill>
              <a:effectLst/>
              <a:latin typeface="Arial" pitchFamily="34" charset="0"/>
              <a:cs typeface="Arial" pitchFamily="34" charset="0"/>
            </a:endParaRPr>
          </a:p>
        </p:txBody>
      </p:sp>
      <p:sp>
        <p:nvSpPr>
          <p:cNvPr id="59394" name="Rectangle 2"/>
          <p:cNvSpPr>
            <a:spLocks noChangeArrowheads="1"/>
          </p:cNvSpPr>
          <p:nvPr/>
        </p:nvSpPr>
        <p:spPr bwMode="auto">
          <a:xfrm>
            <a:off x="928662" y="0"/>
            <a:ext cx="184731" cy="32316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800100" algn="l"/>
              </a:tabLst>
            </a:pPr>
            <a:endParaRPr kumimoji="0" lang="kk-KZ"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800100" algn="l"/>
              </a:tabLst>
            </a:pPr>
            <a:endParaRPr lang="kk-KZ" sz="1200" b="1"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800100" algn="l"/>
              </a:tabLst>
            </a:pPr>
            <a:endParaRPr kumimoji="0" lang="kk-KZ"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800100" algn="l"/>
              </a:tabLst>
            </a:pPr>
            <a:endParaRPr lang="kk-KZ" sz="1200" b="1"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800100" algn="l"/>
              </a:tabLst>
            </a:pPr>
            <a:endParaRPr kumimoji="0" lang="kk-KZ"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800100" algn="l"/>
              </a:tabLst>
            </a:pPr>
            <a:endParaRPr lang="kk-KZ" sz="1200" b="1"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800100" algn="l"/>
              </a:tabLst>
            </a:pPr>
            <a:endParaRPr kumimoji="0" lang="kk-KZ"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800100" algn="l"/>
              </a:tabLst>
            </a:pPr>
            <a:endParaRPr lang="kk-KZ" sz="1200" b="1"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800100" algn="l"/>
              </a:tabLst>
            </a:pPr>
            <a:endParaRPr kumimoji="0" lang="kk-KZ"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800100" algn="l"/>
              </a:tabLst>
            </a:pPr>
            <a:endParaRPr lang="kk-KZ" sz="1200" b="1"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800100" algn="l"/>
              </a:tabLst>
            </a:pPr>
            <a:endParaRPr kumimoji="0" lang="kk-KZ"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800100" algn="l"/>
              </a:tabLst>
            </a:pPr>
            <a:endParaRPr lang="kk-KZ" sz="1200" b="1"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800100" algn="l"/>
              </a:tabLst>
            </a:pPr>
            <a:endParaRPr kumimoji="0" lang="kk-KZ"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800100" algn="l"/>
              </a:tabLst>
            </a:pPr>
            <a:endParaRPr lang="kk-KZ" sz="1200" b="1"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800100" algn="l"/>
              </a:tabLst>
            </a:pPr>
            <a:endParaRPr kumimoji="0" lang="kk-KZ"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800100" algn="l"/>
              </a:tabLst>
            </a:pPr>
            <a:endParaRPr lang="kk-KZ" sz="1200" b="1"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800100" algn="l"/>
              </a:tabLst>
            </a:pPr>
            <a:endParaRPr kumimoji="0" lang="kk-KZ"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357166"/>
            <a:ext cx="8329642" cy="5967434"/>
          </a:xfrm>
        </p:spPr>
        <p:txBody>
          <a:bodyPr>
            <a:normAutofit fontScale="55000" lnSpcReduction="20000"/>
          </a:bodyPr>
          <a:lstStyle/>
          <a:p>
            <a:r>
              <a:rPr lang="kk-KZ" sz="2500" b="1" dirty="0" smtClean="0"/>
              <a:t>               </a:t>
            </a:r>
            <a:r>
              <a:rPr lang="kk-KZ" sz="3300" b="1" dirty="0" smtClean="0">
                <a:solidFill>
                  <a:srgbClr val="FF0000"/>
                </a:solidFill>
              </a:rPr>
              <a:t>Кентау қалалық ауруханасында 2022 жылдың 3 айында миокард  </a:t>
            </a:r>
          </a:p>
          <a:p>
            <a:r>
              <a:rPr lang="kk-KZ" sz="3300" b="1" dirty="0" smtClean="0">
                <a:solidFill>
                  <a:srgbClr val="FF0000"/>
                </a:solidFill>
              </a:rPr>
              <a:t>                      инфарктісіне медициналық көмек ету бойынша ақпарат</a:t>
            </a:r>
          </a:p>
          <a:p>
            <a:endParaRPr lang="kk-KZ" sz="2500" b="1" dirty="0" smtClean="0">
              <a:solidFill>
                <a:srgbClr val="FF0000"/>
              </a:solidFill>
            </a:endParaRPr>
          </a:p>
          <a:p>
            <a:endParaRPr lang="ru-RU" sz="2500" b="1" dirty="0" smtClean="0">
              <a:solidFill>
                <a:srgbClr val="FF0000"/>
              </a:solidFill>
            </a:endParaRPr>
          </a:p>
          <a:p>
            <a:pPr algn="just"/>
            <a:r>
              <a:rPr lang="kk-KZ" dirty="0" smtClean="0"/>
              <a:t> Орталық қалалық ауруханада кардиологиялық науқастарға медициналық көмек көрсету «Қазақстан Республикасында кардиологиялық және кардиохирургиялық қызметті қамтамасыз етуді ұйымдастыру стандарты» ҚР ДСМ 05.07.2016 жылғы No479 бұйрығына сәйкес жүзеге асырылады.</a:t>
            </a:r>
            <a:endParaRPr lang="ru-RU" dirty="0" smtClean="0"/>
          </a:p>
          <a:p>
            <a:pPr algn="just"/>
            <a:r>
              <a:rPr lang="kk-KZ" dirty="0" smtClean="0"/>
              <a:t> </a:t>
            </a:r>
            <a:endParaRPr lang="ru-RU" dirty="0" smtClean="0"/>
          </a:p>
          <a:p>
            <a:pPr lvl="0"/>
            <a:r>
              <a:rPr lang="kk-KZ" dirty="0" smtClean="0"/>
              <a:t>2022ж 3 айында ЖКС, жедел миокард инфарктімен, тұрақсыз стенокардиямен барлығы 20 науқас ем қабылдады.</a:t>
            </a:r>
            <a:r>
              <a:rPr lang="ru-RU" dirty="0" smtClean="0"/>
              <a:t> </a:t>
            </a:r>
          </a:p>
          <a:p>
            <a:pPr>
              <a:buNone/>
            </a:pPr>
            <a:r>
              <a:rPr lang="kk-KZ" dirty="0" smtClean="0"/>
              <a:t> </a:t>
            </a:r>
          </a:p>
          <a:p>
            <a:pPr>
              <a:buNone/>
            </a:pPr>
            <a:r>
              <a:rPr lang="kk-KZ" dirty="0" smtClean="0"/>
              <a:t>       Q толқынды миокард инфарктісі 2022 жылы-19,</a:t>
            </a:r>
            <a:endParaRPr lang="ru-RU" dirty="0" smtClean="0"/>
          </a:p>
          <a:p>
            <a:pPr>
              <a:buNone/>
            </a:pPr>
            <a:r>
              <a:rPr lang="kk-KZ" dirty="0" smtClean="0"/>
              <a:t>  </a:t>
            </a:r>
            <a:endParaRPr lang="ru-RU" dirty="0" smtClean="0"/>
          </a:p>
          <a:p>
            <a:pPr lvl="0"/>
            <a:r>
              <a:rPr lang="kk-KZ" dirty="0" smtClean="0"/>
              <a:t>2022 жылы 3 айында ЖМИ нен өлім тіркелмеді, </a:t>
            </a:r>
          </a:p>
          <a:p>
            <a:pPr lvl="0">
              <a:buNone/>
            </a:pPr>
            <a:endParaRPr lang="ru-RU" dirty="0" smtClean="0"/>
          </a:p>
          <a:p>
            <a:pPr lvl="0">
              <a:buNone/>
            </a:pPr>
            <a:endParaRPr lang="ru-RU" dirty="0" smtClean="0"/>
          </a:p>
          <a:p>
            <a:pPr lvl="0"/>
            <a:r>
              <a:rPr lang="ru-RU" dirty="0" smtClean="0"/>
              <a:t>2022 </a:t>
            </a:r>
            <a:r>
              <a:rPr lang="ru-RU" dirty="0" err="1" smtClean="0"/>
              <a:t>жылдың </a:t>
            </a:r>
            <a:r>
              <a:rPr lang="ru-RU" dirty="0" smtClean="0"/>
              <a:t>3 </a:t>
            </a:r>
            <a:r>
              <a:rPr lang="ru-RU" dirty="0" err="1" smtClean="0"/>
              <a:t>айында</a:t>
            </a:r>
            <a:r>
              <a:rPr lang="ru-RU" dirty="0" smtClean="0"/>
              <a:t> ТЛТ 4 </a:t>
            </a:r>
            <a:r>
              <a:rPr lang="ru-RU" dirty="0" err="1" smtClean="0"/>
              <a:t>науқасқа </a:t>
            </a:r>
            <a:r>
              <a:rPr lang="ru-RU" dirty="0" smtClean="0"/>
              <a:t>/20 %/ </a:t>
            </a:r>
            <a:r>
              <a:rPr lang="ru-RU" dirty="0" err="1" smtClean="0"/>
              <a:t>жасалынды</a:t>
            </a:r>
            <a:r>
              <a:rPr lang="ru-RU" dirty="0" smtClean="0"/>
              <a:t>.</a:t>
            </a:r>
          </a:p>
          <a:p>
            <a:pPr lvl="0">
              <a:buNone/>
            </a:pPr>
            <a:endParaRPr lang="ru-RU" dirty="0" smtClean="0"/>
          </a:p>
          <a:p>
            <a:pPr lvl="0"/>
            <a:r>
              <a:rPr lang="ru-RU" dirty="0" smtClean="0"/>
              <a:t>2022 </a:t>
            </a:r>
            <a:r>
              <a:rPr lang="ru-RU" dirty="0" err="1" smtClean="0"/>
              <a:t>жылдың </a:t>
            </a:r>
            <a:r>
              <a:rPr lang="ru-RU" dirty="0" smtClean="0"/>
              <a:t>3 </a:t>
            </a:r>
            <a:r>
              <a:rPr lang="ru-RU" dirty="0" err="1" smtClean="0"/>
              <a:t>айында</a:t>
            </a:r>
            <a:r>
              <a:rPr lang="ru-RU" dirty="0" smtClean="0"/>
              <a:t> 16 </a:t>
            </a:r>
            <a:r>
              <a:rPr lang="ru-RU" dirty="0" err="1" smtClean="0"/>
              <a:t>науқасқа </a:t>
            </a:r>
            <a:r>
              <a:rPr lang="ru-RU" dirty="0" smtClean="0"/>
              <a:t>ТЛТ </a:t>
            </a:r>
            <a:r>
              <a:rPr lang="ru-RU" dirty="0" err="1" smtClean="0"/>
              <a:t>жасалынбаған себептер</a:t>
            </a:r>
            <a:r>
              <a:rPr lang="ru-RU" dirty="0" smtClean="0"/>
              <a:t>: Кеш </a:t>
            </a:r>
            <a:r>
              <a:rPr lang="ru-RU" dirty="0" err="1" smtClean="0"/>
              <a:t>келу</a:t>
            </a:r>
            <a:r>
              <a:rPr lang="ru-RU" dirty="0" smtClean="0"/>
              <a:t> -4, ЭКГ </a:t>
            </a:r>
            <a:r>
              <a:rPr lang="ru-RU" dirty="0" err="1" smtClean="0"/>
              <a:t>көрсеткіші жоқ  </a:t>
            </a:r>
            <a:r>
              <a:rPr lang="ru-RU" dirty="0" smtClean="0"/>
              <a:t>- 11, </a:t>
            </a:r>
            <a:r>
              <a:rPr lang="ru-RU" dirty="0" err="1" smtClean="0"/>
              <a:t>тромболитиктердің болмауының салдарынан</a:t>
            </a:r>
            <a:r>
              <a:rPr lang="ru-RU" dirty="0" smtClean="0"/>
              <a:t> – 1.</a:t>
            </a:r>
          </a:p>
          <a:p>
            <a:pPr lvl="0">
              <a:buNone/>
            </a:pPr>
            <a:endParaRPr lang="ru-RU" dirty="0" smtClean="0"/>
          </a:p>
          <a:p>
            <a:pPr lvl="0"/>
            <a:r>
              <a:rPr lang="kk-KZ" dirty="0" smtClean="0"/>
              <a:t>Миокард инфарктісін диагностикалауға арналған тропониндік тест ЖКС-мен ауыратын барлық науқастарда жүргізілді.</a:t>
            </a:r>
          </a:p>
          <a:p>
            <a:pPr lvl="0">
              <a:buNone/>
            </a:pPr>
            <a:endParaRPr lang="ru-RU" dirty="0" smtClean="0"/>
          </a:p>
          <a:p>
            <a:pPr lvl="0"/>
            <a:r>
              <a:rPr lang="kk-KZ" dirty="0" smtClean="0"/>
              <a:t>Облыстық кардиологиялық орталықтың ЧКВ-орталығына 2022 жылдың 3 айында маршрут бойынша 18 науқас / 90% / ауыстырылды.</a:t>
            </a:r>
            <a:endParaRPr lang="ru-RU" dirty="0" smtClean="0"/>
          </a:p>
          <a:p>
            <a:pPr lvl="0">
              <a:buNone/>
            </a:pPr>
            <a:endParaRPr lang="ru-RU"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357166"/>
            <a:ext cx="8186766" cy="2143140"/>
          </a:xfrm>
        </p:spPr>
        <p:txBody>
          <a:bodyPr>
            <a:normAutofit fontScale="47500" lnSpcReduction="20000"/>
          </a:bodyPr>
          <a:lstStyle/>
          <a:p>
            <a:pPr algn="ctr">
              <a:buNone/>
            </a:pPr>
            <a:endParaRPr lang="ru-RU" sz="2900" b="1" dirty="0" smtClean="0"/>
          </a:p>
          <a:p>
            <a:pPr algn="ctr">
              <a:buNone/>
            </a:pPr>
            <a:r>
              <a:rPr lang="ru-RU" sz="4500" b="1" dirty="0" err="1" smtClean="0">
                <a:solidFill>
                  <a:srgbClr val="FF0000"/>
                </a:solidFill>
              </a:rPr>
              <a:t>Акушерлік</a:t>
            </a:r>
            <a:r>
              <a:rPr lang="ru-RU" sz="4500" b="1" dirty="0" smtClean="0">
                <a:solidFill>
                  <a:srgbClr val="FF0000"/>
                </a:solidFill>
              </a:rPr>
              <a:t> </a:t>
            </a:r>
            <a:r>
              <a:rPr lang="ru-RU" sz="4500" b="1" dirty="0" err="1" smtClean="0">
                <a:solidFill>
                  <a:srgbClr val="FF0000"/>
                </a:solidFill>
              </a:rPr>
              <a:t>көмек бойынша</a:t>
            </a:r>
            <a:r>
              <a:rPr lang="ru-RU" sz="4500" b="1" dirty="0" smtClean="0">
                <a:solidFill>
                  <a:srgbClr val="FF0000"/>
                </a:solidFill>
              </a:rPr>
              <a:t> </a:t>
            </a:r>
            <a:r>
              <a:rPr lang="ru-RU" sz="4500" b="1" dirty="0" err="1" smtClean="0">
                <a:solidFill>
                  <a:srgbClr val="FF0000"/>
                </a:solidFill>
              </a:rPr>
              <a:t>талдау</a:t>
            </a:r>
            <a:endParaRPr lang="ru-RU" sz="4500" b="1" dirty="0" smtClean="0">
              <a:solidFill>
                <a:srgbClr val="FF0000"/>
              </a:solidFill>
            </a:endParaRPr>
          </a:p>
          <a:p>
            <a:pPr algn="ctr">
              <a:buNone/>
            </a:pPr>
            <a:endParaRPr lang="kk-KZ" sz="3200" dirty="0" smtClean="0"/>
          </a:p>
          <a:p>
            <a:pPr algn="ctr">
              <a:buNone/>
            </a:pPr>
            <a:r>
              <a:rPr lang="kk-KZ" sz="2500" dirty="0" smtClean="0"/>
              <a:t>Орталық қалалық ауруханада акушерлік көмек көрсету Қазақстан Республикасы Денсаулық сақтау министрлігінің 2018 жылғы 16 сәуірдегі No 173 «Акушерлік қызметті қамтамасыз етуді ұйымдастырудың стандартын бекіту туралы» бұйрығына сәйкес жүзеге асырылады. Қазақстан Республикасындағы және гинекологиялық көмек және Қазақстан Республикасы Денсаулық сақтау министрлігінің кейбір бұйрықтарының күші жоюлуы », Қазақстан Республикасында педиатриялық көмек көрсетуді ұйымдастыру стандарттын бекіту туралы » Қазақстан Республикасы Денсаулық сақтау министрлігінің 2017 жылғы 29 желтоқсандағы No 1027 бұйрығы.    </a:t>
            </a:r>
            <a:endParaRPr lang="ru-RU" sz="2500" dirty="0" smtClean="0"/>
          </a:p>
          <a:p>
            <a:pPr>
              <a:buNone/>
            </a:pPr>
            <a:r>
              <a:rPr lang="ru-RU" sz="3400" dirty="0" smtClean="0"/>
              <a:t> </a:t>
            </a:r>
            <a:endParaRPr lang="ru-RU" sz="2900" b="1" dirty="0"/>
          </a:p>
        </p:txBody>
      </p:sp>
      <p:pic>
        <p:nvPicPr>
          <p:cNvPr id="9" name="Picture 2" descr="C:\Users\User\Downloads\WhatsApp Image 2020-10-16 at 12.49.33 (8).jpeg"/>
          <p:cNvPicPr>
            <a:picLocks noChangeAspect="1" noChangeArrowheads="1"/>
          </p:cNvPicPr>
          <p:nvPr/>
        </p:nvPicPr>
        <p:blipFill>
          <a:blip r:embed="rId2">
            <a:lum bright="10000" contrast="10000"/>
          </a:blip>
          <a:srcRect/>
          <a:stretch>
            <a:fillRect/>
          </a:stretch>
        </p:blipFill>
        <p:spPr bwMode="auto">
          <a:xfrm>
            <a:off x="3071802" y="2214554"/>
            <a:ext cx="2428892" cy="22860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4" descr="C:\Users\User\Downloads\WhatsApp Image 2020-10-16 at 12.49.33 (10).jpeg"/>
          <p:cNvPicPr>
            <a:picLocks noChangeAspect="1" noChangeArrowheads="1"/>
          </p:cNvPicPr>
          <p:nvPr/>
        </p:nvPicPr>
        <p:blipFill>
          <a:blip r:embed="rId3">
            <a:lum bright="20000" contrast="20000"/>
          </a:blip>
          <a:srcRect/>
          <a:stretch>
            <a:fillRect/>
          </a:stretch>
        </p:blipFill>
        <p:spPr bwMode="auto">
          <a:xfrm>
            <a:off x="5143504" y="4786322"/>
            <a:ext cx="2857520" cy="1714512"/>
          </a:xfrm>
          <a:prstGeom prst="rect">
            <a:avLst/>
          </a:prstGeom>
          <a:noFill/>
        </p:spPr>
      </p:pic>
      <p:pic>
        <p:nvPicPr>
          <p:cNvPr id="11" name="Picture 5" descr="C:\Users\User\Downloads\WhatsApp Image 2020-10-16 at 12.49.33 (11).jpeg"/>
          <p:cNvPicPr>
            <a:picLocks noChangeAspect="1" noChangeArrowheads="1"/>
          </p:cNvPicPr>
          <p:nvPr/>
        </p:nvPicPr>
        <p:blipFill>
          <a:blip r:embed="rId4">
            <a:lum bright="15000" contrast="15000"/>
          </a:blip>
          <a:srcRect/>
          <a:stretch>
            <a:fillRect/>
          </a:stretch>
        </p:blipFill>
        <p:spPr bwMode="auto">
          <a:xfrm>
            <a:off x="5857884" y="2214554"/>
            <a:ext cx="2714644" cy="22860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6" descr="C:\Users\User\Downloads\WhatsApp Image 2020-10-16 at 12.49.33 (12).jpeg"/>
          <p:cNvPicPr>
            <a:picLocks noChangeAspect="1" noChangeArrowheads="1"/>
          </p:cNvPicPr>
          <p:nvPr/>
        </p:nvPicPr>
        <p:blipFill>
          <a:blip r:embed="rId5">
            <a:lum bright="15000" contrast="15000"/>
          </a:blip>
          <a:srcRect/>
          <a:stretch>
            <a:fillRect/>
          </a:stretch>
        </p:blipFill>
        <p:spPr bwMode="auto">
          <a:xfrm>
            <a:off x="928662" y="4786322"/>
            <a:ext cx="2786082" cy="1714512"/>
          </a:xfrm>
          <a:prstGeom prst="rect">
            <a:avLst/>
          </a:prstGeom>
          <a:noFill/>
        </p:spPr>
      </p:pic>
      <p:pic>
        <p:nvPicPr>
          <p:cNvPr id="13" name="Picture 7" descr="C:\Users\User\Downloads\WhatsApp Image 2020-10-16 at 13.38.31.jpeg"/>
          <p:cNvPicPr>
            <a:picLocks noChangeAspect="1" noChangeArrowheads="1"/>
          </p:cNvPicPr>
          <p:nvPr/>
        </p:nvPicPr>
        <p:blipFill>
          <a:blip r:embed="rId6">
            <a:lum bright="15000" contrast="15000"/>
          </a:blip>
          <a:srcRect/>
          <a:stretch>
            <a:fillRect/>
          </a:stretch>
        </p:blipFill>
        <p:spPr bwMode="auto">
          <a:xfrm>
            <a:off x="357158" y="2214554"/>
            <a:ext cx="2443186" cy="23574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142845" y="214281"/>
          <a:ext cx="8786874" cy="6428181"/>
        </p:xfrm>
        <a:graphic>
          <a:graphicData uri="http://schemas.openxmlformats.org/drawingml/2006/table">
            <a:tbl>
              <a:tblPr firstRow="1" bandRow="1">
                <a:tableStyleId>{8799B23B-EC83-4686-B30A-512413B5E67A}</a:tableStyleId>
              </a:tblPr>
              <a:tblGrid>
                <a:gridCol w="869264"/>
                <a:gridCol w="3635253"/>
                <a:gridCol w="2122033"/>
                <a:gridCol w="2160324"/>
              </a:tblGrid>
              <a:tr h="356197">
                <a:tc>
                  <a:txBody>
                    <a:bodyPr/>
                    <a:lstStyle/>
                    <a:p>
                      <a:pPr algn="ctr" fontAlgn="t"/>
                      <a:r>
                        <a:rPr lang="ru-RU" sz="1200" u="none" strike="noStrike" dirty="0">
                          <a:solidFill>
                            <a:schemeClr val="tx1"/>
                          </a:solidFill>
                          <a:latin typeface="Times New Roman" pitchFamily="18" charset="0"/>
                          <a:cs typeface="Times New Roman" pitchFamily="18" charset="0"/>
                        </a:rPr>
                        <a:t>№ </a:t>
                      </a:r>
                      <a:r>
                        <a:rPr lang="ru-RU" sz="1200" u="none" strike="noStrike" dirty="0" err="1">
                          <a:solidFill>
                            <a:schemeClr val="tx1"/>
                          </a:solidFill>
                          <a:latin typeface="Times New Roman" pitchFamily="18" charset="0"/>
                          <a:cs typeface="Times New Roman" pitchFamily="18" charset="0"/>
                        </a:rPr>
                        <a:t>п</a:t>
                      </a:r>
                      <a:r>
                        <a:rPr lang="ru-RU" sz="1200" u="none" strike="noStrike" dirty="0">
                          <a:solidFill>
                            <a:schemeClr val="tx1"/>
                          </a:solidFill>
                          <a:latin typeface="Times New Roman" pitchFamily="18" charset="0"/>
                          <a:cs typeface="Times New Roman" pitchFamily="18" charset="0"/>
                        </a:rPr>
                        <a:t>/</a:t>
                      </a:r>
                      <a:r>
                        <a:rPr lang="ru-RU" sz="1200" u="none" strike="noStrike" dirty="0" err="1">
                          <a:solidFill>
                            <a:schemeClr val="tx1"/>
                          </a:solidFill>
                          <a:latin typeface="Times New Roman" pitchFamily="18" charset="0"/>
                          <a:cs typeface="Times New Roman" pitchFamily="18" charset="0"/>
                        </a:rPr>
                        <a:t>п</a:t>
                      </a:r>
                      <a:endParaRPr lang="ru-RU" sz="12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200" u="none" strike="noStrike" dirty="0" err="1" smtClean="0">
                          <a:solidFill>
                            <a:schemeClr val="tx1"/>
                          </a:solidFill>
                          <a:latin typeface="Times New Roman" pitchFamily="18" charset="0"/>
                          <a:cs typeface="Times New Roman" pitchFamily="18" charset="0"/>
                        </a:rPr>
                        <a:t>Көрсеткіштің атауы</a:t>
                      </a:r>
                      <a:endParaRPr lang="ru-RU" sz="1200" u="none" strike="noStrike" dirty="0" smtClean="0">
                        <a:solidFill>
                          <a:schemeClr val="tx1"/>
                        </a:solidFill>
                        <a:latin typeface="Times New Roman" pitchFamily="18" charset="0"/>
                        <a:cs typeface="Times New Roman" pitchFamily="18" charset="0"/>
                      </a:endParaRPr>
                    </a:p>
                    <a:p>
                      <a:pPr algn="ctr" fontAlgn="t"/>
                      <a:endParaRPr lang="ru-RU" sz="12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kk-KZ" sz="1200" u="none" strike="noStrike" baseline="0" dirty="0" smtClean="0">
                          <a:solidFill>
                            <a:schemeClr val="tx1"/>
                          </a:solidFill>
                          <a:latin typeface="Times New Roman" pitchFamily="18" charset="0"/>
                          <a:cs typeface="Times New Roman" pitchFamily="18" charset="0"/>
                        </a:rPr>
                        <a:t> 2021ж. 3 ай</a:t>
                      </a:r>
                      <a:endParaRPr lang="ru-RU" sz="12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kk-KZ" sz="1200" u="none" strike="noStrike" baseline="0" dirty="0" smtClean="0">
                          <a:solidFill>
                            <a:schemeClr val="tx1"/>
                          </a:solidFill>
                          <a:latin typeface="Times New Roman" pitchFamily="18" charset="0"/>
                          <a:cs typeface="Times New Roman" pitchFamily="18" charset="0"/>
                        </a:rPr>
                        <a:t> 2022ж. 3 ай</a:t>
                      </a:r>
                      <a:endParaRPr lang="ru-RU" sz="1200" b="1" i="0" u="none" strike="noStrike" dirty="0">
                        <a:solidFill>
                          <a:schemeClr val="tx1"/>
                        </a:solidFill>
                        <a:latin typeface="Times New Roman" pitchFamily="18" charset="0"/>
                        <a:cs typeface="Times New Roman" pitchFamily="18" charset="0"/>
                      </a:endParaRPr>
                    </a:p>
                  </a:txBody>
                  <a:tcPr marL="9525" marR="9525" marT="9525" marB="0"/>
                </a:tc>
              </a:tr>
              <a:tr h="199615">
                <a:tc>
                  <a:txBody>
                    <a:bodyPr/>
                    <a:lstStyle/>
                    <a:p>
                      <a:pPr>
                        <a:lnSpc>
                          <a:spcPct val="115000"/>
                        </a:lnSpc>
                        <a:spcAft>
                          <a:spcPts val="0"/>
                        </a:spcAft>
                      </a:pPr>
                      <a:r>
                        <a:rPr lang="kk-KZ" sz="1400" b="1" dirty="0">
                          <a:latin typeface="Times New Roman"/>
                          <a:ea typeface="Times New Roman"/>
                          <a:cs typeface="Times New Roman"/>
                        </a:rPr>
                        <a:t>1</a:t>
                      </a:r>
                      <a:endParaRPr lang="ru-RU" sz="1100" dirty="0">
                        <a:latin typeface="Calibri"/>
                        <a:ea typeface="Times New Roman"/>
                        <a:cs typeface="Times New Roman"/>
                      </a:endParaRPr>
                    </a:p>
                  </a:txBody>
                  <a:tcPr marL="68580" marR="68580" marT="0" marB="0"/>
                </a:tc>
                <a:tc>
                  <a:txBody>
                    <a:bodyPr/>
                    <a:lstStyle/>
                    <a:p>
                      <a:pPr algn="ctr">
                        <a:lnSpc>
                          <a:spcPct val="115000"/>
                        </a:lnSpc>
                        <a:spcAft>
                          <a:spcPts val="0"/>
                        </a:spcAft>
                      </a:pPr>
                      <a:r>
                        <a:rPr lang="kk-KZ" sz="1400" b="1">
                          <a:latin typeface="Times New Roman"/>
                          <a:ea typeface="Times New Roman"/>
                          <a:cs typeface="Times New Roman"/>
                        </a:rPr>
                        <a:t>Барлық босану саны</a:t>
                      </a:r>
                      <a:endParaRPr lang="ru-RU" sz="1100">
                        <a:latin typeface="Calibri"/>
                        <a:ea typeface="Times New Roman"/>
                        <a:cs typeface="Times New Roman"/>
                      </a:endParaRPr>
                    </a:p>
                  </a:txBody>
                  <a:tcPr marL="68580" marR="68580" marT="0" marB="0"/>
                </a:tc>
                <a:tc>
                  <a:txBody>
                    <a:bodyPr/>
                    <a:lstStyle/>
                    <a:p>
                      <a:pPr algn="ctr">
                        <a:lnSpc>
                          <a:spcPct val="115000"/>
                        </a:lnSpc>
                        <a:spcAft>
                          <a:spcPts val="0"/>
                        </a:spcAft>
                      </a:pPr>
                      <a:r>
                        <a:rPr lang="kk-KZ" sz="1400" b="1">
                          <a:latin typeface="Times New Roman"/>
                          <a:ea typeface="Times New Roman"/>
                          <a:cs typeface="Times New Roman"/>
                        </a:rPr>
                        <a:t>524</a:t>
                      </a:r>
                      <a:endParaRPr lang="ru-RU" sz="1100">
                        <a:latin typeface="Calibri"/>
                        <a:ea typeface="Times New Roman"/>
                        <a:cs typeface="Times New Roman"/>
                      </a:endParaRPr>
                    </a:p>
                  </a:txBody>
                  <a:tcPr marL="68580" marR="68580" marT="0" marB="0"/>
                </a:tc>
                <a:tc>
                  <a:txBody>
                    <a:bodyPr/>
                    <a:lstStyle/>
                    <a:p>
                      <a:pPr algn="ctr">
                        <a:lnSpc>
                          <a:spcPct val="115000"/>
                        </a:lnSpc>
                        <a:spcAft>
                          <a:spcPts val="0"/>
                        </a:spcAft>
                      </a:pPr>
                      <a:r>
                        <a:rPr lang="kk-KZ" sz="1400" b="1">
                          <a:latin typeface="Times New Roman"/>
                          <a:ea typeface="Times New Roman"/>
                          <a:cs typeface="Times New Roman"/>
                        </a:rPr>
                        <a:t>448</a:t>
                      </a:r>
                      <a:endParaRPr lang="ru-RU" sz="1100">
                        <a:latin typeface="Calibri"/>
                        <a:ea typeface="Times New Roman"/>
                        <a:cs typeface="Times New Roman"/>
                      </a:endParaRPr>
                    </a:p>
                  </a:txBody>
                  <a:tcPr marL="68580" marR="68580" marT="0" marB="0"/>
                </a:tc>
              </a:tr>
              <a:tr h="199615">
                <a:tc>
                  <a:txBody>
                    <a:bodyPr/>
                    <a:lstStyle/>
                    <a:p>
                      <a:pPr>
                        <a:lnSpc>
                          <a:spcPct val="115000"/>
                        </a:lnSpc>
                        <a:spcAft>
                          <a:spcPts val="0"/>
                        </a:spcAft>
                      </a:pPr>
                      <a:r>
                        <a:rPr lang="kk-KZ" sz="1400" b="1" dirty="0">
                          <a:latin typeface="Times New Roman"/>
                          <a:ea typeface="Times New Roman"/>
                          <a:cs typeface="Times New Roman"/>
                        </a:rPr>
                        <a:t>2</a:t>
                      </a:r>
                      <a:endParaRPr lang="ru-RU" sz="1100" dirty="0">
                        <a:latin typeface="Calibri"/>
                        <a:ea typeface="Times New Roman"/>
                        <a:cs typeface="Times New Roman"/>
                      </a:endParaRPr>
                    </a:p>
                  </a:txBody>
                  <a:tcPr marL="68580" marR="68580" marT="0" marB="0"/>
                </a:tc>
                <a:tc>
                  <a:txBody>
                    <a:bodyPr/>
                    <a:lstStyle/>
                    <a:p>
                      <a:pPr algn="ctr">
                        <a:lnSpc>
                          <a:spcPct val="115000"/>
                        </a:lnSpc>
                        <a:spcAft>
                          <a:spcPts val="0"/>
                        </a:spcAft>
                      </a:pPr>
                      <a:r>
                        <a:rPr lang="kk-KZ" sz="1400" b="1">
                          <a:latin typeface="Times New Roman"/>
                          <a:ea typeface="Times New Roman"/>
                          <a:cs typeface="Times New Roman"/>
                        </a:rPr>
                        <a:t>Қабылданған босанулар саны</a:t>
                      </a:r>
                      <a:endParaRPr lang="ru-RU" sz="1100">
                        <a:latin typeface="Calibri"/>
                        <a:ea typeface="Times New Roman"/>
                        <a:cs typeface="Times New Roman"/>
                      </a:endParaRPr>
                    </a:p>
                  </a:txBody>
                  <a:tcPr marL="68580" marR="68580" marT="0" marB="0"/>
                </a:tc>
                <a:tc>
                  <a:txBody>
                    <a:bodyPr/>
                    <a:lstStyle/>
                    <a:p>
                      <a:pPr algn="ctr">
                        <a:lnSpc>
                          <a:spcPct val="115000"/>
                        </a:lnSpc>
                        <a:spcAft>
                          <a:spcPts val="0"/>
                        </a:spcAft>
                      </a:pPr>
                      <a:r>
                        <a:rPr lang="kk-KZ" sz="1400" b="1">
                          <a:latin typeface="Times New Roman"/>
                          <a:ea typeface="Times New Roman"/>
                          <a:cs typeface="Times New Roman"/>
                        </a:rPr>
                        <a:t>520</a:t>
                      </a:r>
                      <a:endParaRPr lang="ru-RU" sz="1100">
                        <a:latin typeface="Calibri"/>
                        <a:ea typeface="Times New Roman"/>
                        <a:cs typeface="Times New Roman"/>
                      </a:endParaRPr>
                    </a:p>
                  </a:txBody>
                  <a:tcPr marL="68580" marR="68580" marT="0" marB="0"/>
                </a:tc>
                <a:tc>
                  <a:txBody>
                    <a:bodyPr/>
                    <a:lstStyle/>
                    <a:p>
                      <a:pPr algn="ctr">
                        <a:lnSpc>
                          <a:spcPct val="115000"/>
                        </a:lnSpc>
                        <a:spcAft>
                          <a:spcPts val="0"/>
                        </a:spcAft>
                      </a:pPr>
                      <a:r>
                        <a:rPr lang="kk-KZ" sz="1400" b="1">
                          <a:latin typeface="Times New Roman"/>
                          <a:ea typeface="Times New Roman"/>
                          <a:cs typeface="Times New Roman"/>
                        </a:rPr>
                        <a:t>443</a:t>
                      </a:r>
                      <a:endParaRPr lang="ru-RU" sz="1100">
                        <a:latin typeface="Calibri"/>
                        <a:ea typeface="Times New Roman"/>
                        <a:cs typeface="Times New Roman"/>
                      </a:endParaRPr>
                    </a:p>
                  </a:txBody>
                  <a:tcPr marL="68580" marR="68580" marT="0" marB="0"/>
                </a:tc>
              </a:tr>
              <a:tr h="199615">
                <a:tc>
                  <a:txBody>
                    <a:bodyPr/>
                    <a:lstStyle/>
                    <a:p>
                      <a:pPr>
                        <a:lnSpc>
                          <a:spcPct val="115000"/>
                        </a:lnSpc>
                        <a:spcAft>
                          <a:spcPts val="0"/>
                        </a:spcAft>
                      </a:pPr>
                      <a:r>
                        <a:rPr lang="kk-KZ" sz="1400" b="1" dirty="0">
                          <a:latin typeface="Times New Roman"/>
                          <a:ea typeface="Times New Roman"/>
                          <a:cs typeface="Times New Roman"/>
                        </a:rPr>
                        <a:t>3</a:t>
                      </a:r>
                      <a:endParaRPr lang="ru-RU" sz="1100" dirty="0">
                        <a:latin typeface="Calibri"/>
                        <a:ea typeface="Times New Roman"/>
                        <a:cs typeface="Times New Roman"/>
                      </a:endParaRPr>
                    </a:p>
                  </a:txBody>
                  <a:tcPr marL="68580" marR="68580" marT="0" marB="0"/>
                </a:tc>
                <a:tc>
                  <a:txBody>
                    <a:bodyPr/>
                    <a:lstStyle/>
                    <a:p>
                      <a:pPr algn="ctr">
                        <a:lnSpc>
                          <a:spcPct val="115000"/>
                        </a:lnSpc>
                        <a:spcAft>
                          <a:spcPts val="0"/>
                        </a:spcAft>
                      </a:pPr>
                      <a:r>
                        <a:rPr lang="kk-KZ" sz="1400" b="1">
                          <a:latin typeface="Times New Roman"/>
                          <a:ea typeface="Times New Roman"/>
                          <a:cs typeface="Times New Roman"/>
                        </a:rPr>
                        <a:t>Ауруханадан тыс босану</a:t>
                      </a:r>
                      <a:endParaRPr lang="ru-RU" sz="1100">
                        <a:latin typeface="Calibri"/>
                        <a:ea typeface="Times New Roman"/>
                        <a:cs typeface="Times New Roman"/>
                      </a:endParaRPr>
                    </a:p>
                  </a:txBody>
                  <a:tcPr marL="68580" marR="68580" marT="0" marB="0"/>
                </a:tc>
                <a:tc>
                  <a:txBody>
                    <a:bodyPr/>
                    <a:lstStyle/>
                    <a:p>
                      <a:pPr algn="ctr">
                        <a:lnSpc>
                          <a:spcPct val="115000"/>
                        </a:lnSpc>
                        <a:spcAft>
                          <a:spcPts val="0"/>
                        </a:spcAft>
                      </a:pPr>
                      <a:r>
                        <a:rPr lang="kk-KZ" sz="1400" b="1">
                          <a:latin typeface="Times New Roman"/>
                          <a:ea typeface="Times New Roman"/>
                          <a:cs typeface="Times New Roman"/>
                        </a:rPr>
                        <a:t>4</a:t>
                      </a:r>
                      <a:endParaRPr lang="ru-RU" sz="1100">
                        <a:latin typeface="Calibri"/>
                        <a:ea typeface="Times New Roman"/>
                        <a:cs typeface="Times New Roman"/>
                      </a:endParaRPr>
                    </a:p>
                  </a:txBody>
                  <a:tcPr marL="68580" marR="68580" marT="0" marB="0"/>
                </a:tc>
                <a:tc>
                  <a:txBody>
                    <a:bodyPr/>
                    <a:lstStyle/>
                    <a:p>
                      <a:pPr algn="ctr">
                        <a:lnSpc>
                          <a:spcPct val="115000"/>
                        </a:lnSpc>
                        <a:spcAft>
                          <a:spcPts val="0"/>
                        </a:spcAft>
                      </a:pPr>
                      <a:r>
                        <a:rPr lang="kk-KZ" sz="1400" b="1">
                          <a:latin typeface="Times New Roman"/>
                          <a:ea typeface="Times New Roman"/>
                          <a:cs typeface="Times New Roman"/>
                        </a:rPr>
                        <a:t>5</a:t>
                      </a:r>
                      <a:endParaRPr lang="ru-RU" sz="1100">
                        <a:latin typeface="Calibri"/>
                        <a:ea typeface="Times New Roman"/>
                        <a:cs typeface="Times New Roman"/>
                      </a:endParaRPr>
                    </a:p>
                  </a:txBody>
                  <a:tcPr marL="68580" marR="68580" marT="0" marB="0"/>
                </a:tc>
              </a:tr>
              <a:tr h="399230">
                <a:tc>
                  <a:txBody>
                    <a:bodyPr/>
                    <a:lstStyle/>
                    <a:p>
                      <a:pPr>
                        <a:lnSpc>
                          <a:spcPct val="115000"/>
                        </a:lnSpc>
                        <a:spcAft>
                          <a:spcPts val="0"/>
                        </a:spcAft>
                      </a:pPr>
                      <a:r>
                        <a:rPr lang="kk-KZ" sz="1400" b="1" dirty="0">
                          <a:latin typeface="Times New Roman"/>
                          <a:ea typeface="Times New Roman"/>
                          <a:cs typeface="Times New Roman"/>
                        </a:rPr>
                        <a:t>4</a:t>
                      </a:r>
                      <a:endParaRPr lang="ru-RU" sz="1100" dirty="0">
                        <a:latin typeface="Calibri"/>
                        <a:ea typeface="Times New Roman"/>
                        <a:cs typeface="Times New Roman"/>
                      </a:endParaRPr>
                    </a:p>
                  </a:txBody>
                  <a:tcPr marL="68580" marR="68580" marT="0" marB="0"/>
                </a:tc>
                <a:tc>
                  <a:txBody>
                    <a:bodyPr/>
                    <a:lstStyle/>
                    <a:p>
                      <a:pPr algn="ctr">
                        <a:lnSpc>
                          <a:spcPct val="115000"/>
                        </a:lnSpc>
                        <a:spcAft>
                          <a:spcPts val="0"/>
                        </a:spcAft>
                      </a:pPr>
                      <a:r>
                        <a:rPr lang="kk-KZ" sz="1400" b="1">
                          <a:latin typeface="Times New Roman"/>
                          <a:ea typeface="Times New Roman"/>
                          <a:cs typeface="Times New Roman"/>
                        </a:rPr>
                        <a:t>Көп ұрықты босану</a:t>
                      </a:r>
                      <a:endParaRPr lang="ru-RU" sz="1100">
                        <a:latin typeface="Calibri"/>
                        <a:ea typeface="Times New Roman"/>
                        <a:cs typeface="Times New Roman"/>
                      </a:endParaRPr>
                    </a:p>
                  </a:txBody>
                  <a:tcPr marL="68580" marR="68580" marT="0" marB="0"/>
                </a:tc>
                <a:tc>
                  <a:txBody>
                    <a:bodyPr/>
                    <a:lstStyle/>
                    <a:p>
                      <a:pPr algn="ctr">
                        <a:lnSpc>
                          <a:spcPct val="115000"/>
                        </a:lnSpc>
                        <a:spcAft>
                          <a:spcPts val="0"/>
                        </a:spcAft>
                      </a:pPr>
                      <a:r>
                        <a:rPr lang="kk-KZ" sz="1400" b="1">
                          <a:latin typeface="Times New Roman"/>
                          <a:ea typeface="Times New Roman"/>
                          <a:cs typeface="Times New Roman"/>
                        </a:rPr>
                        <a:t>1</a:t>
                      </a:r>
                      <a:endParaRPr lang="ru-RU" sz="1100">
                        <a:latin typeface="Calibri"/>
                        <a:ea typeface="Times New Roman"/>
                        <a:cs typeface="Times New Roman"/>
                      </a:endParaRPr>
                    </a:p>
                  </a:txBody>
                  <a:tcPr marL="68580" marR="68580" marT="0" marB="0"/>
                </a:tc>
                <a:tc>
                  <a:txBody>
                    <a:bodyPr/>
                    <a:lstStyle/>
                    <a:p>
                      <a:pPr algn="ctr">
                        <a:lnSpc>
                          <a:spcPct val="115000"/>
                        </a:lnSpc>
                        <a:spcAft>
                          <a:spcPts val="0"/>
                        </a:spcAft>
                      </a:pPr>
                      <a:r>
                        <a:rPr lang="kk-KZ" sz="1400" b="1">
                          <a:latin typeface="Times New Roman"/>
                          <a:ea typeface="Times New Roman"/>
                          <a:cs typeface="Times New Roman"/>
                        </a:rPr>
                        <a:t>1</a:t>
                      </a:r>
                      <a:endParaRPr lang="ru-RU" sz="1100">
                        <a:latin typeface="Calibri"/>
                        <a:ea typeface="Times New Roman"/>
                        <a:cs typeface="Times New Roman"/>
                      </a:endParaRPr>
                    </a:p>
                  </a:txBody>
                  <a:tcPr marL="68580" marR="68580" marT="0" marB="0"/>
                </a:tc>
              </a:tr>
              <a:tr h="199615">
                <a:tc>
                  <a:txBody>
                    <a:bodyPr/>
                    <a:lstStyle/>
                    <a:p>
                      <a:pPr>
                        <a:lnSpc>
                          <a:spcPct val="115000"/>
                        </a:lnSpc>
                        <a:spcAft>
                          <a:spcPts val="0"/>
                        </a:spcAft>
                      </a:pPr>
                      <a:r>
                        <a:rPr lang="kk-KZ" sz="1400" b="1" dirty="0">
                          <a:latin typeface="Times New Roman"/>
                          <a:ea typeface="Times New Roman"/>
                          <a:cs typeface="Times New Roman"/>
                        </a:rPr>
                        <a:t>5</a:t>
                      </a:r>
                      <a:endParaRPr lang="ru-RU" sz="1100" dirty="0">
                        <a:latin typeface="Calibri"/>
                        <a:ea typeface="Times New Roman"/>
                        <a:cs typeface="Times New Roman"/>
                      </a:endParaRPr>
                    </a:p>
                  </a:txBody>
                  <a:tcPr marL="68580" marR="68580" marT="0" marB="0"/>
                </a:tc>
                <a:tc>
                  <a:txBody>
                    <a:bodyPr/>
                    <a:lstStyle/>
                    <a:p>
                      <a:pPr algn="ctr">
                        <a:lnSpc>
                          <a:spcPct val="115000"/>
                        </a:lnSpc>
                        <a:spcAft>
                          <a:spcPts val="0"/>
                        </a:spcAft>
                      </a:pPr>
                      <a:r>
                        <a:rPr lang="kk-KZ" sz="1400" b="1">
                          <a:latin typeface="Times New Roman"/>
                          <a:ea typeface="Times New Roman"/>
                          <a:cs typeface="Times New Roman"/>
                        </a:rPr>
                        <a:t>Тірі туылғандар</a:t>
                      </a:r>
                      <a:endParaRPr lang="ru-RU" sz="1100">
                        <a:latin typeface="Calibri"/>
                        <a:ea typeface="Times New Roman"/>
                        <a:cs typeface="Times New Roman"/>
                      </a:endParaRPr>
                    </a:p>
                  </a:txBody>
                  <a:tcPr marL="68580" marR="68580" marT="0" marB="0"/>
                </a:tc>
                <a:tc>
                  <a:txBody>
                    <a:bodyPr/>
                    <a:lstStyle/>
                    <a:p>
                      <a:pPr algn="ctr">
                        <a:lnSpc>
                          <a:spcPct val="115000"/>
                        </a:lnSpc>
                        <a:spcAft>
                          <a:spcPts val="0"/>
                        </a:spcAft>
                      </a:pPr>
                      <a:r>
                        <a:rPr lang="kk-KZ" sz="1400" b="1">
                          <a:latin typeface="Times New Roman"/>
                          <a:ea typeface="Times New Roman"/>
                          <a:cs typeface="Times New Roman"/>
                        </a:rPr>
                        <a:t>516</a:t>
                      </a:r>
                      <a:endParaRPr lang="ru-RU" sz="1100">
                        <a:latin typeface="Calibri"/>
                        <a:ea typeface="Times New Roman"/>
                        <a:cs typeface="Times New Roman"/>
                      </a:endParaRPr>
                    </a:p>
                  </a:txBody>
                  <a:tcPr marL="68580" marR="68580" marT="0" marB="0"/>
                </a:tc>
                <a:tc>
                  <a:txBody>
                    <a:bodyPr/>
                    <a:lstStyle/>
                    <a:p>
                      <a:pPr algn="ctr">
                        <a:lnSpc>
                          <a:spcPct val="115000"/>
                        </a:lnSpc>
                        <a:spcAft>
                          <a:spcPts val="0"/>
                        </a:spcAft>
                      </a:pPr>
                      <a:r>
                        <a:rPr lang="kk-KZ" sz="1400" b="1">
                          <a:latin typeface="Times New Roman"/>
                          <a:ea typeface="Times New Roman"/>
                          <a:cs typeface="Times New Roman"/>
                        </a:rPr>
                        <a:t>447</a:t>
                      </a:r>
                      <a:endParaRPr lang="ru-RU" sz="1100">
                        <a:latin typeface="Calibri"/>
                        <a:ea typeface="Times New Roman"/>
                        <a:cs typeface="Times New Roman"/>
                      </a:endParaRPr>
                    </a:p>
                  </a:txBody>
                  <a:tcPr marL="68580" marR="68580" marT="0" marB="0"/>
                </a:tc>
              </a:tr>
              <a:tr h="399230">
                <a:tc>
                  <a:txBody>
                    <a:bodyPr/>
                    <a:lstStyle/>
                    <a:p>
                      <a:pPr>
                        <a:lnSpc>
                          <a:spcPct val="115000"/>
                        </a:lnSpc>
                        <a:spcAft>
                          <a:spcPts val="0"/>
                        </a:spcAft>
                      </a:pPr>
                      <a:r>
                        <a:rPr lang="kk-KZ" sz="1400" b="1" dirty="0">
                          <a:latin typeface="Times New Roman"/>
                          <a:ea typeface="Times New Roman"/>
                          <a:cs typeface="Times New Roman"/>
                        </a:rPr>
                        <a:t>6</a:t>
                      </a:r>
                      <a:endParaRPr lang="ru-RU" sz="1100" dirty="0">
                        <a:latin typeface="Calibri"/>
                        <a:ea typeface="Times New Roman"/>
                        <a:cs typeface="Times New Roman"/>
                      </a:endParaRPr>
                    </a:p>
                  </a:txBody>
                  <a:tcPr marL="68580" marR="68580" marT="0" marB="0"/>
                </a:tc>
                <a:tc>
                  <a:txBody>
                    <a:bodyPr/>
                    <a:lstStyle/>
                    <a:p>
                      <a:pPr algn="ctr">
                        <a:lnSpc>
                          <a:spcPct val="115000"/>
                        </a:lnSpc>
                        <a:spcAft>
                          <a:spcPts val="0"/>
                        </a:spcAft>
                      </a:pPr>
                      <a:r>
                        <a:rPr lang="kk-KZ" sz="1400" b="1" dirty="0">
                          <a:latin typeface="Times New Roman"/>
                          <a:ea typeface="Times New Roman"/>
                          <a:cs typeface="Times New Roman"/>
                        </a:rPr>
                        <a:t>Солардың ішінен шала туылғандар</a:t>
                      </a:r>
                      <a:endParaRPr lang="ru-RU" sz="1100" dirty="0">
                        <a:latin typeface="Calibri"/>
                        <a:ea typeface="Times New Roman"/>
                        <a:cs typeface="Times New Roman"/>
                      </a:endParaRPr>
                    </a:p>
                  </a:txBody>
                  <a:tcPr marL="68580" marR="68580" marT="0" marB="0"/>
                </a:tc>
                <a:tc>
                  <a:txBody>
                    <a:bodyPr/>
                    <a:lstStyle/>
                    <a:p>
                      <a:pPr algn="ctr">
                        <a:lnSpc>
                          <a:spcPct val="115000"/>
                        </a:lnSpc>
                        <a:spcAft>
                          <a:spcPts val="0"/>
                        </a:spcAft>
                      </a:pPr>
                      <a:r>
                        <a:rPr lang="kk-KZ" sz="1400" b="1">
                          <a:latin typeface="Times New Roman"/>
                          <a:ea typeface="Times New Roman"/>
                          <a:cs typeface="Times New Roman"/>
                        </a:rPr>
                        <a:t>9-1,71%</a:t>
                      </a:r>
                      <a:endParaRPr lang="ru-RU" sz="1100">
                        <a:latin typeface="Calibri"/>
                        <a:ea typeface="Times New Roman"/>
                        <a:cs typeface="Times New Roman"/>
                      </a:endParaRPr>
                    </a:p>
                  </a:txBody>
                  <a:tcPr marL="68580" marR="68580" marT="0" marB="0"/>
                </a:tc>
                <a:tc>
                  <a:txBody>
                    <a:bodyPr/>
                    <a:lstStyle/>
                    <a:p>
                      <a:pPr algn="ctr">
                        <a:lnSpc>
                          <a:spcPct val="115000"/>
                        </a:lnSpc>
                        <a:spcAft>
                          <a:spcPts val="0"/>
                        </a:spcAft>
                      </a:pPr>
                      <a:r>
                        <a:rPr lang="kk-KZ" sz="1400" b="1">
                          <a:latin typeface="Times New Roman"/>
                          <a:ea typeface="Times New Roman"/>
                          <a:cs typeface="Times New Roman"/>
                        </a:rPr>
                        <a:t>11-2,46%</a:t>
                      </a:r>
                      <a:endParaRPr lang="ru-RU" sz="1100">
                        <a:latin typeface="Calibri"/>
                        <a:ea typeface="Times New Roman"/>
                        <a:cs typeface="Times New Roman"/>
                      </a:endParaRPr>
                    </a:p>
                  </a:txBody>
                  <a:tcPr marL="68580" marR="68580" marT="0" marB="0"/>
                </a:tc>
              </a:tr>
              <a:tr h="199615">
                <a:tc>
                  <a:txBody>
                    <a:bodyPr/>
                    <a:lstStyle/>
                    <a:p>
                      <a:pPr>
                        <a:lnSpc>
                          <a:spcPct val="115000"/>
                        </a:lnSpc>
                        <a:spcAft>
                          <a:spcPts val="0"/>
                        </a:spcAft>
                      </a:pPr>
                      <a:r>
                        <a:rPr lang="kk-KZ" sz="1400" b="1">
                          <a:latin typeface="Times New Roman"/>
                          <a:ea typeface="Times New Roman"/>
                          <a:cs typeface="Times New Roman"/>
                        </a:rPr>
                        <a:t>7</a:t>
                      </a:r>
                      <a:endParaRPr lang="ru-RU" sz="1100">
                        <a:latin typeface="Calibri"/>
                        <a:ea typeface="Times New Roman"/>
                        <a:cs typeface="Times New Roman"/>
                      </a:endParaRPr>
                    </a:p>
                  </a:txBody>
                  <a:tcPr marL="68580" marR="68580" marT="0" marB="0"/>
                </a:tc>
                <a:tc>
                  <a:txBody>
                    <a:bodyPr/>
                    <a:lstStyle/>
                    <a:p>
                      <a:pPr algn="ctr">
                        <a:lnSpc>
                          <a:spcPct val="115000"/>
                        </a:lnSpc>
                        <a:spcAft>
                          <a:spcPts val="0"/>
                        </a:spcAft>
                      </a:pPr>
                      <a:r>
                        <a:rPr lang="en-US" sz="1400" b="1" dirty="0" err="1">
                          <a:latin typeface="Times New Roman"/>
                          <a:ea typeface="Times New Roman"/>
                          <a:cs typeface="Times New Roman"/>
                        </a:rPr>
                        <a:t>Өлі</a:t>
                      </a:r>
                      <a:r>
                        <a:rPr lang="en-US" sz="1400" b="1" dirty="0">
                          <a:latin typeface="Times New Roman"/>
                          <a:ea typeface="Times New Roman"/>
                          <a:cs typeface="Times New Roman"/>
                        </a:rPr>
                        <a:t> </a:t>
                      </a:r>
                      <a:r>
                        <a:rPr lang="en-US" sz="1400" b="1" dirty="0" err="1">
                          <a:latin typeface="Times New Roman"/>
                          <a:ea typeface="Times New Roman"/>
                          <a:cs typeface="Times New Roman"/>
                        </a:rPr>
                        <a:t>туылғандар</a:t>
                      </a:r>
                      <a:endParaRPr lang="ru-RU" sz="1100" dirty="0">
                        <a:latin typeface="Calibri"/>
                        <a:ea typeface="Times New Roman"/>
                        <a:cs typeface="Times New Roman"/>
                      </a:endParaRPr>
                    </a:p>
                  </a:txBody>
                  <a:tcPr marL="68580" marR="68580" marT="0" marB="0"/>
                </a:tc>
                <a:tc>
                  <a:txBody>
                    <a:bodyPr/>
                    <a:lstStyle/>
                    <a:p>
                      <a:pPr algn="ctr">
                        <a:lnSpc>
                          <a:spcPct val="115000"/>
                        </a:lnSpc>
                        <a:spcAft>
                          <a:spcPts val="0"/>
                        </a:spcAft>
                      </a:pPr>
                      <a:r>
                        <a:rPr lang="kk-KZ" sz="1400" b="1">
                          <a:latin typeface="Times New Roman"/>
                          <a:ea typeface="Times New Roman"/>
                          <a:cs typeface="Times New Roman"/>
                        </a:rPr>
                        <a:t>9-17,3%</a:t>
                      </a:r>
                      <a:r>
                        <a:rPr lang="kk-KZ" sz="800" b="1">
                          <a:latin typeface="Times New Roman"/>
                          <a:ea typeface="Times New Roman"/>
                          <a:cs typeface="Times New Roman"/>
                        </a:rPr>
                        <a:t>0</a:t>
                      </a:r>
                      <a:endParaRPr lang="ru-RU" sz="1100">
                        <a:latin typeface="Calibri"/>
                        <a:ea typeface="Times New Roman"/>
                        <a:cs typeface="Times New Roman"/>
                      </a:endParaRPr>
                    </a:p>
                  </a:txBody>
                  <a:tcPr marL="68580" marR="68580" marT="0" marB="0"/>
                </a:tc>
                <a:tc>
                  <a:txBody>
                    <a:bodyPr/>
                    <a:lstStyle/>
                    <a:p>
                      <a:pPr algn="ctr">
                        <a:lnSpc>
                          <a:spcPct val="115000"/>
                        </a:lnSpc>
                        <a:spcAft>
                          <a:spcPts val="0"/>
                        </a:spcAft>
                      </a:pPr>
                      <a:r>
                        <a:rPr lang="kk-KZ" sz="1400" b="1">
                          <a:latin typeface="Times New Roman"/>
                          <a:ea typeface="Times New Roman"/>
                          <a:cs typeface="Times New Roman"/>
                        </a:rPr>
                        <a:t>2-4,4%</a:t>
                      </a:r>
                      <a:r>
                        <a:rPr lang="kk-KZ" sz="800" b="1">
                          <a:latin typeface="Times New Roman"/>
                          <a:ea typeface="Times New Roman"/>
                          <a:cs typeface="Times New Roman"/>
                        </a:rPr>
                        <a:t>0</a:t>
                      </a:r>
                      <a:endParaRPr lang="ru-RU" sz="1100">
                        <a:latin typeface="Calibri"/>
                        <a:ea typeface="Times New Roman"/>
                        <a:cs typeface="Times New Roman"/>
                      </a:endParaRPr>
                    </a:p>
                  </a:txBody>
                  <a:tcPr marL="68580" marR="68580" marT="0" marB="0"/>
                </a:tc>
              </a:tr>
              <a:tr h="199615">
                <a:tc>
                  <a:txBody>
                    <a:bodyPr/>
                    <a:lstStyle/>
                    <a:p>
                      <a:pPr>
                        <a:lnSpc>
                          <a:spcPct val="115000"/>
                        </a:lnSpc>
                        <a:spcAft>
                          <a:spcPts val="0"/>
                        </a:spcAft>
                      </a:pPr>
                      <a:r>
                        <a:rPr lang="kk-KZ" sz="1400" b="1">
                          <a:latin typeface="Times New Roman"/>
                          <a:ea typeface="Times New Roman"/>
                          <a:cs typeface="Times New Roman"/>
                        </a:rPr>
                        <a:t>8</a:t>
                      </a:r>
                      <a:endParaRPr lang="ru-RU" sz="1100">
                        <a:latin typeface="Calibri"/>
                        <a:ea typeface="Times New Roman"/>
                        <a:cs typeface="Times New Roman"/>
                      </a:endParaRPr>
                    </a:p>
                  </a:txBody>
                  <a:tcPr marL="68580" marR="68580" marT="0" marB="0"/>
                </a:tc>
                <a:tc>
                  <a:txBody>
                    <a:bodyPr/>
                    <a:lstStyle/>
                    <a:p>
                      <a:pPr algn="ctr">
                        <a:lnSpc>
                          <a:spcPct val="115000"/>
                        </a:lnSpc>
                        <a:spcAft>
                          <a:spcPts val="0"/>
                        </a:spcAft>
                      </a:pPr>
                      <a:r>
                        <a:rPr lang="kk-KZ" sz="1400" b="1" dirty="0">
                          <a:latin typeface="Times New Roman"/>
                          <a:ea typeface="Times New Roman"/>
                          <a:cs typeface="Times New Roman"/>
                        </a:rPr>
                        <a:t>Солардың ішінен шала туылғандар</a:t>
                      </a:r>
                      <a:endParaRPr lang="ru-RU" sz="1100" dirty="0">
                        <a:latin typeface="Calibri"/>
                        <a:ea typeface="Times New Roman"/>
                        <a:cs typeface="Times New Roman"/>
                      </a:endParaRPr>
                    </a:p>
                  </a:txBody>
                  <a:tcPr marL="68580" marR="68580" marT="0" marB="0"/>
                </a:tc>
                <a:tc>
                  <a:txBody>
                    <a:bodyPr/>
                    <a:lstStyle/>
                    <a:p>
                      <a:pPr algn="ctr">
                        <a:lnSpc>
                          <a:spcPct val="115000"/>
                        </a:lnSpc>
                        <a:spcAft>
                          <a:spcPts val="0"/>
                        </a:spcAft>
                      </a:pPr>
                      <a:r>
                        <a:rPr lang="kk-KZ" sz="1400" b="1">
                          <a:latin typeface="Times New Roman"/>
                          <a:ea typeface="Times New Roman"/>
                          <a:cs typeface="Times New Roman"/>
                        </a:rPr>
                        <a:t>4-44,4%</a:t>
                      </a:r>
                      <a:endParaRPr lang="ru-RU" sz="1100">
                        <a:latin typeface="Calibri"/>
                        <a:ea typeface="Times New Roman"/>
                        <a:cs typeface="Times New Roman"/>
                      </a:endParaRPr>
                    </a:p>
                  </a:txBody>
                  <a:tcPr marL="68580" marR="68580" marT="0" marB="0"/>
                </a:tc>
                <a:tc>
                  <a:txBody>
                    <a:bodyPr/>
                    <a:lstStyle/>
                    <a:p>
                      <a:pPr algn="ctr">
                        <a:lnSpc>
                          <a:spcPct val="115000"/>
                        </a:lnSpc>
                        <a:spcAft>
                          <a:spcPts val="0"/>
                        </a:spcAft>
                      </a:pPr>
                      <a:r>
                        <a:rPr lang="kk-KZ" sz="1400" b="1">
                          <a:latin typeface="Times New Roman"/>
                          <a:ea typeface="Times New Roman"/>
                          <a:cs typeface="Times New Roman"/>
                        </a:rPr>
                        <a:t>1-50,0%</a:t>
                      </a:r>
                      <a:endParaRPr lang="ru-RU" sz="1100">
                        <a:latin typeface="Calibri"/>
                        <a:ea typeface="Times New Roman"/>
                        <a:cs typeface="Times New Roman"/>
                      </a:endParaRPr>
                    </a:p>
                  </a:txBody>
                  <a:tcPr marL="68580" marR="68580" marT="0" marB="0"/>
                </a:tc>
              </a:tr>
              <a:tr h="199615">
                <a:tc>
                  <a:txBody>
                    <a:bodyPr/>
                    <a:lstStyle/>
                    <a:p>
                      <a:pPr>
                        <a:lnSpc>
                          <a:spcPct val="115000"/>
                        </a:lnSpc>
                        <a:spcAft>
                          <a:spcPts val="0"/>
                        </a:spcAft>
                      </a:pPr>
                      <a:r>
                        <a:rPr lang="kk-KZ" sz="1400" b="1">
                          <a:latin typeface="Times New Roman"/>
                          <a:ea typeface="Times New Roman"/>
                          <a:cs typeface="Times New Roman"/>
                        </a:rPr>
                        <a:t>9</a:t>
                      </a:r>
                      <a:endParaRPr lang="ru-RU" sz="1100">
                        <a:latin typeface="Calibri"/>
                        <a:ea typeface="Times New Roman"/>
                        <a:cs typeface="Times New Roman"/>
                      </a:endParaRPr>
                    </a:p>
                  </a:txBody>
                  <a:tcPr marL="68580" marR="68580" marT="0" marB="0"/>
                </a:tc>
                <a:tc>
                  <a:txBody>
                    <a:bodyPr/>
                    <a:lstStyle/>
                    <a:p>
                      <a:pPr algn="ctr">
                        <a:lnSpc>
                          <a:spcPct val="115000"/>
                        </a:lnSpc>
                        <a:spcAft>
                          <a:spcPts val="0"/>
                        </a:spcAft>
                      </a:pPr>
                      <a:r>
                        <a:rPr lang="kk-KZ" sz="1400" b="1" dirty="0">
                          <a:latin typeface="Times New Roman"/>
                          <a:ea typeface="Times New Roman"/>
                          <a:cs typeface="Times New Roman"/>
                        </a:rPr>
                        <a:t>Шетінеген нәрестелер</a:t>
                      </a:r>
                      <a:endParaRPr lang="ru-RU" sz="1100" dirty="0">
                        <a:latin typeface="Calibri"/>
                        <a:ea typeface="Times New Roman"/>
                        <a:cs typeface="Times New Roman"/>
                      </a:endParaRPr>
                    </a:p>
                    <a:p>
                      <a:pPr algn="ctr">
                        <a:lnSpc>
                          <a:spcPct val="115000"/>
                        </a:lnSpc>
                        <a:spcAft>
                          <a:spcPts val="0"/>
                        </a:spcAft>
                      </a:pPr>
                      <a:r>
                        <a:rPr lang="kk-KZ" sz="1400" b="1" dirty="0">
                          <a:latin typeface="Times New Roman"/>
                          <a:ea typeface="Times New Roman"/>
                          <a:cs typeface="Times New Roman"/>
                        </a:rPr>
                        <a:t> (0-6 тәулікте)</a:t>
                      </a:r>
                      <a:endParaRPr lang="ru-RU" sz="1100" dirty="0">
                        <a:latin typeface="Calibri"/>
                        <a:ea typeface="Times New Roman"/>
                        <a:cs typeface="Times New Roman"/>
                      </a:endParaRPr>
                    </a:p>
                  </a:txBody>
                  <a:tcPr marL="68580" marR="68580" marT="0" marB="0"/>
                </a:tc>
                <a:tc>
                  <a:txBody>
                    <a:bodyPr/>
                    <a:lstStyle/>
                    <a:p>
                      <a:pPr algn="ctr">
                        <a:lnSpc>
                          <a:spcPct val="115000"/>
                        </a:lnSpc>
                        <a:spcAft>
                          <a:spcPts val="0"/>
                        </a:spcAft>
                      </a:pPr>
                      <a:r>
                        <a:rPr lang="kk-KZ" sz="1400" b="1">
                          <a:latin typeface="Times New Roman"/>
                          <a:ea typeface="Times New Roman"/>
                          <a:cs typeface="Times New Roman"/>
                        </a:rPr>
                        <a:t>0</a:t>
                      </a:r>
                      <a:endParaRPr lang="ru-RU" sz="1100">
                        <a:latin typeface="Calibri"/>
                        <a:ea typeface="Times New Roman"/>
                        <a:cs typeface="Times New Roman"/>
                      </a:endParaRPr>
                    </a:p>
                  </a:txBody>
                  <a:tcPr marL="68580" marR="68580" marT="0" marB="0"/>
                </a:tc>
                <a:tc>
                  <a:txBody>
                    <a:bodyPr/>
                    <a:lstStyle/>
                    <a:p>
                      <a:pPr algn="ctr">
                        <a:lnSpc>
                          <a:spcPct val="115000"/>
                        </a:lnSpc>
                        <a:spcAft>
                          <a:spcPts val="0"/>
                        </a:spcAft>
                      </a:pPr>
                      <a:r>
                        <a:rPr lang="kk-KZ" sz="1400" b="1">
                          <a:latin typeface="Times New Roman"/>
                          <a:ea typeface="Times New Roman"/>
                          <a:cs typeface="Times New Roman"/>
                        </a:rPr>
                        <a:t>0</a:t>
                      </a:r>
                      <a:endParaRPr lang="ru-RU" sz="1100">
                        <a:latin typeface="Calibri"/>
                        <a:ea typeface="Times New Roman"/>
                        <a:cs typeface="Times New Roman"/>
                      </a:endParaRPr>
                    </a:p>
                  </a:txBody>
                  <a:tcPr marL="68580" marR="68580" marT="0" marB="0"/>
                </a:tc>
              </a:tr>
              <a:tr h="199615">
                <a:tc>
                  <a:txBody>
                    <a:bodyPr/>
                    <a:lstStyle/>
                    <a:p>
                      <a:pPr>
                        <a:lnSpc>
                          <a:spcPct val="115000"/>
                        </a:lnSpc>
                        <a:spcAft>
                          <a:spcPts val="0"/>
                        </a:spcAft>
                      </a:pPr>
                      <a:r>
                        <a:rPr lang="kk-KZ" sz="1400" b="1">
                          <a:latin typeface="Times New Roman"/>
                          <a:ea typeface="Times New Roman"/>
                          <a:cs typeface="Times New Roman"/>
                        </a:rPr>
                        <a:t>10</a:t>
                      </a:r>
                      <a:endParaRPr lang="ru-RU" sz="1100">
                        <a:latin typeface="Calibri"/>
                        <a:ea typeface="Times New Roman"/>
                        <a:cs typeface="Times New Roman"/>
                      </a:endParaRPr>
                    </a:p>
                  </a:txBody>
                  <a:tcPr marL="68580" marR="68580" marT="0" marB="0"/>
                </a:tc>
                <a:tc>
                  <a:txBody>
                    <a:bodyPr/>
                    <a:lstStyle/>
                    <a:p>
                      <a:pPr algn="ctr">
                        <a:lnSpc>
                          <a:spcPct val="115000"/>
                        </a:lnSpc>
                        <a:spcAft>
                          <a:spcPts val="0"/>
                        </a:spcAft>
                      </a:pPr>
                      <a:r>
                        <a:rPr lang="kk-KZ" sz="1400" b="1" dirty="0">
                          <a:latin typeface="Times New Roman"/>
                          <a:ea typeface="Times New Roman"/>
                          <a:cs typeface="Times New Roman"/>
                        </a:rPr>
                        <a:t>Солардың ішінен шала туылғандар</a:t>
                      </a:r>
                      <a:endParaRPr lang="ru-RU" sz="1100" dirty="0">
                        <a:latin typeface="Calibri"/>
                        <a:ea typeface="Times New Roman"/>
                        <a:cs typeface="Times New Roman"/>
                      </a:endParaRPr>
                    </a:p>
                  </a:txBody>
                  <a:tcPr marL="68580" marR="68580" marT="0" marB="0"/>
                </a:tc>
                <a:tc>
                  <a:txBody>
                    <a:bodyPr/>
                    <a:lstStyle/>
                    <a:p>
                      <a:pPr algn="ctr">
                        <a:lnSpc>
                          <a:spcPct val="115000"/>
                        </a:lnSpc>
                        <a:spcAft>
                          <a:spcPts val="0"/>
                        </a:spcAft>
                      </a:pPr>
                      <a:r>
                        <a:rPr lang="kk-KZ" sz="1400" b="1">
                          <a:latin typeface="Times New Roman"/>
                          <a:ea typeface="Times New Roman"/>
                          <a:cs typeface="Times New Roman"/>
                        </a:rPr>
                        <a:t>0</a:t>
                      </a:r>
                      <a:endParaRPr lang="ru-RU" sz="1100">
                        <a:latin typeface="Calibri"/>
                        <a:ea typeface="Times New Roman"/>
                        <a:cs typeface="Times New Roman"/>
                      </a:endParaRPr>
                    </a:p>
                  </a:txBody>
                  <a:tcPr marL="68580" marR="68580" marT="0" marB="0"/>
                </a:tc>
                <a:tc>
                  <a:txBody>
                    <a:bodyPr/>
                    <a:lstStyle/>
                    <a:p>
                      <a:pPr algn="ctr">
                        <a:lnSpc>
                          <a:spcPct val="115000"/>
                        </a:lnSpc>
                        <a:spcAft>
                          <a:spcPts val="0"/>
                        </a:spcAft>
                      </a:pPr>
                      <a:r>
                        <a:rPr lang="kk-KZ" sz="1400" b="1">
                          <a:latin typeface="Times New Roman"/>
                          <a:ea typeface="Times New Roman"/>
                          <a:cs typeface="Times New Roman"/>
                        </a:rPr>
                        <a:t>0</a:t>
                      </a:r>
                      <a:endParaRPr lang="ru-RU" sz="1100">
                        <a:latin typeface="Calibri"/>
                        <a:ea typeface="Times New Roman"/>
                        <a:cs typeface="Times New Roman"/>
                      </a:endParaRPr>
                    </a:p>
                  </a:txBody>
                  <a:tcPr marL="68580" marR="68580" marT="0" marB="0"/>
                </a:tc>
              </a:tr>
              <a:tr h="199615">
                <a:tc>
                  <a:txBody>
                    <a:bodyPr/>
                    <a:lstStyle/>
                    <a:p>
                      <a:pPr>
                        <a:lnSpc>
                          <a:spcPct val="115000"/>
                        </a:lnSpc>
                        <a:spcAft>
                          <a:spcPts val="0"/>
                        </a:spcAft>
                      </a:pPr>
                      <a:r>
                        <a:rPr lang="kk-KZ" sz="1400" b="1">
                          <a:latin typeface="Times New Roman"/>
                          <a:ea typeface="Times New Roman"/>
                          <a:cs typeface="Times New Roman"/>
                        </a:rPr>
                        <a:t>11</a:t>
                      </a:r>
                      <a:endParaRPr lang="ru-RU" sz="1100">
                        <a:latin typeface="Calibri"/>
                        <a:ea typeface="Times New Roman"/>
                        <a:cs typeface="Times New Roman"/>
                      </a:endParaRPr>
                    </a:p>
                  </a:txBody>
                  <a:tcPr marL="68580" marR="68580" marT="0" marB="0"/>
                </a:tc>
                <a:tc>
                  <a:txBody>
                    <a:bodyPr/>
                    <a:lstStyle/>
                    <a:p>
                      <a:pPr algn="ctr">
                        <a:lnSpc>
                          <a:spcPct val="115000"/>
                        </a:lnSpc>
                        <a:spcAft>
                          <a:spcPts val="0"/>
                        </a:spcAft>
                      </a:pPr>
                      <a:r>
                        <a:rPr lang="kk-KZ" sz="1400" b="1" dirty="0">
                          <a:latin typeface="Times New Roman"/>
                          <a:ea typeface="Times New Roman"/>
                          <a:cs typeface="Times New Roman"/>
                        </a:rPr>
                        <a:t>Перинаталды өлім</a:t>
                      </a:r>
                      <a:endParaRPr lang="ru-RU" sz="1100" dirty="0">
                        <a:latin typeface="Calibri"/>
                        <a:ea typeface="Times New Roman"/>
                        <a:cs typeface="Times New Roman"/>
                      </a:endParaRPr>
                    </a:p>
                  </a:txBody>
                  <a:tcPr marL="68580" marR="68580" marT="0" marB="0"/>
                </a:tc>
                <a:tc>
                  <a:txBody>
                    <a:bodyPr/>
                    <a:lstStyle/>
                    <a:p>
                      <a:pPr algn="ctr">
                        <a:lnSpc>
                          <a:spcPct val="115000"/>
                        </a:lnSpc>
                        <a:spcAft>
                          <a:spcPts val="0"/>
                        </a:spcAft>
                      </a:pPr>
                      <a:r>
                        <a:rPr lang="kk-KZ" sz="1400" b="1">
                          <a:latin typeface="Times New Roman"/>
                          <a:ea typeface="Times New Roman"/>
                          <a:cs typeface="Times New Roman"/>
                        </a:rPr>
                        <a:t>9-17,3%</a:t>
                      </a:r>
                      <a:r>
                        <a:rPr lang="kk-KZ" sz="800" b="1">
                          <a:latin typeface="Times New Roman"/>
                          <a:ea typeface="Times New Roman"/>
                          <a:cs typeface="Times New Roman"/>
                        </a:rPr>
                        <a:t>0</a:t>
                      </a:r>
                      <a:endParaRPr lang="ru-RU" sz="1100">
                        <a:latin typeface="Calibri"/>
                        <a:ea typeface="Times New Roman"/>
                        <a:cs typeface="Times New Roman"/>
                      </a:endParaRPr>
                    </a:p>
                  </a:txBody>
                  <a:tcPr marL="68580" marR="68580" marT="0" marB="0"/>
                </a:tc>
                <a:tc>
                  <a:txBody>
                    <a:bodyPr/>
                    <a:lstStyle/>
                    <a:p>
                      <a:pPr algn="ctr">
                        <a:lnSpc>
                          <a:spcPct val="115000"/>
                        </a:lnSpc>
                        <a:spcAft>
                          <a:spcPts val="0"/>
                        </a:spcAft>
                      </a:pPr>
                      <a:r>
                        <a:rPr lang="kk-KZ" sz="1400" b="1">
                          <a:latin typeface="Times New Roman"/>
                          <a:ea typeface="Times New Roman"/>
                          <a:cs typeface="Times New Roman"/>
                        </a:rPr>
                        <a:t>2-4,4%</a:t>
                      </a:r>
                      <a:r>
                        <a:rPr lang="kk-KZ" sz="800" b="1">
                          <a:latin typeface="Times New Roman"/>
                          <a:ea typeface="Times New Roman"/>
                          <a:cs typeface="Times New Roman"/>
                        </a:rPr>
                        <a:t>0</a:t>
                      </a:r>
                      <a:endParaRPr lang="ru-RU" sz="1100">
                        <a:latin typeface="Calibri"/>
                        <a:ea typeface="Times New Roman"/>
                        <a:cs typeface="Times New Roman"/>
                      </a:endParaRPr>
                    </a:p>
                  </a:txBody>
                  <a:tcPr marL="68580" marR="68580" marT="0" marB="0"/>
                </a:tc>
              </a:tr>
              <a:tr h="199615">
                <a:tc>
                  <a:txBody>
                    <a:bodyPr/>
                    <a:lstStyle/>
                    <a:p>
                      <a:pPr>
                        <a:lnSpc>
                          <a:spcPct val="115000"/>
                        </a:lnSpc>
                        <a:spcAft>
                          <a:spcPts val="0"/>
                        </a:spcAft>
                      </a:pPr>
                      <a:r>
                        <a:rPr lang="kk-KZ" sz="1400" b="1">
                          <a:latin typeface="Times New Roman"/>
                          <a:ea typeface="Times New Roman"/>
                          <a:cs typeface="Times New Roman"/>
                        </a:rPr>
                        <a:t>12</a:t>
                      </a:r>
                      <a:endParaRPr lang="ru-RU" sz="1100">
                        <a:latin typeface="Calibri"/>
                        <a:ea typeface="Times New Roman"/>
                        <a:cs typeface="Times New Roman"/>
                      </a:endParaRPr>
                    </a:p>
                  </a:txBody>
                  <a:tcPr marL="68580" marR="68580" marT="0" marB="0"/>
                </a:tc>
                <a:tc>
                  <a:txBody>
                    <a:bodyPr/>
                    <a:lstStyle/>
                    <a:p>
                      <a:pPr algn="ctr">
                        <a:lnSpc>
                          <a:spcPct val="115000"/>
                        </a:lnSpc>
                        <a:spcAft>
                          <a:spcPts val="0"/>
                        </a:spcAft>
                      </a:pPr>
                      <a:r>
                        <a:rPr lang="kk-KZ" sz="1400" b="1" dirty="0">
                          <a:latin typeface="Times New Roman"/>
                          <a:ea typeface="Times New Roman"/>
                          <a:cs typeface="Times New Roman"/>
                        </a:rPr>
                        <a:t>Жаңа туған нәрестенің ауырушаңдығы</a:t>
                      </a:r>
                      <a:endParaRPr lang="ru-RU" sz="1100" dirty="0">
                        <a:latin typeface="Calibri"/>
                        <a:ea typeface="Times New Roman"/>
                        <a:cs typeface="Times New Roman"/>
                      </a:endParaRPr>
                    </a:p>
                  </a:txBody>
                  <a:tcPr marL="68580" marR="68580" marT="0" marB="0"/>
                </a:tc>
                <a:tc>
                  <a:txBody>
                    <a:bodyPr/>
                    <a:lstStyle/>
                    <a:p>
                      <a:pPr algn="ctr">
                        <a:lnSpc>
                          <a:spcPct val="115000"/>
                        </a:lnSpc>
                        <a:spcAft>
                          <a:spcPts val="0"/>
                        </a:spcAft>
                      </a:pPr>
                      <a:r>
                        <a:rPr lang="kk-KZ" sz="1400" b="1">
                          <a:latin typeface="Times New Roman"/>
                          <a:ea typeface="Times New Roman"/>
                          <a:cs typeface="Times New Roman"/>
                        </a:rPr>
                        <a:t>20-3,8%</a:t>
                      </a:r>
                      <a:endParaRPr lang="ru-RU" sz="1100">
                        <a:latin typeface="Calibri"/>
                        <a:ea typeface="Times New Roman"/>
                        <a:cs typeface="Times New Roman"/>
                      </a:endParaRPr>
                    </a:p>
                  </a:txBody>
                  <a:tcPr marL="68580" marR="68580" marT="0" marB="0"/>
                </a:tc>
                <a:tc>
                  <a:txBody>
                    <a:bodyPr/>
                    <a:lstStyle/>
                    <a:p>
                      <a:pPr algn="ctr">
                        <a:lnSpc>
                          <a:spcPct val="115000"/>
                        </a:lnSpc>
                        <a:spcAft>
                          <a:spcPts val="0"/>
                        </a:spcAft>
                      </a:pPr>
                      <a:r>
                        <a:rPr lang="kk-KZ" sz="1400" b="1">
                          <a:latin typeface="Times New Roman"/>
                          <a:ea typeface="Times New Roman"/>
                          <a:cs typeface="Times New Roman"/>
                        </a:rPr>
                        <a:t>15-3,3%</a:t>
                      </a:r>
                      <a:endParaRPr lang="ru-RU" sz="1100">
                        <a:latin typeface="Calibri"/>
                        <a:ea typeface="Times New Roman"/>
                        <a:cs typeface="Times New Roman"/>
                      </a:endParaRPr>
                    </a:p>
                  </a:txBody>
                  <a:tcPr marL="68580" marR="68580" marT="0" marB="0"/>
                </a:tc>
              </a:tr>
              <a:tr h="199615">
                <a:tc>
                  <a:txBody>
                    <a:bodyPr/>
                    <a:lstStyle/>
                    <a:p>
                      <a:pPr>
                        <a:lnSpc>
                          <a:spcPct val="115000"/>
                        </a:lnSpc>
                        <a:spcAft>
                          <a:spcPts val="0"/>
                        </a:spcAft>
                      </a:pPr>
                      <a:r>
                        <a:rPr lang="kk-KZ" sz="1400" b="1">
                          <a:latin typeface="Times New Roman"/>
                          <a:ea typeface="Times New Roman"/>
                          <a:cs typeface="Times New Roman"/>
                        </a:rPr>
                        <a:t>13</a:t>
                      </a:r>
                      <a:endParaRPr lang="ru-RU" sz="1100">
                        <a:latin typeface="Calibri"/>
                        <a:ea typeface="Times New Roman"/>
                        <a:cs typeface="Times New Roman"/>
                      </a:endParaRPr>
                    </a:p>
                  </a:txBody>
                  <a:tcPr marL="68580" marR="68580" marT="0" marB="0"/>
                </a:tc>
                <a:tc>
                  <a:txBody>
                    <a:bodyPr/>
                    <a:lstStyle/>
                    <a:p>
                      <a:pPr algn="ctr">
                        <a:lnSpc>
                          <a:spcPct val="115000"/>
                        </a:lnSpc>
                        <a:spcAft>
                          <a:spcPts val="0"/>
                        </a:spcAft>
                      </a:pPr>
                      <a:r>
                        <a:rPr lang="kk-KZ" sz="1400" b="1">
                          <a:latin typeface="Times New Roman"/>
                          <a:ea typeface="Times New Roman"/>
                          <a:cs typeface="Times New Roman"/>
                        </a:rPr>
                        <a:t>Солардың ішінен шала туылғандар</a:t>
                      </a:r>
                      <a:endParaRPr lang="ru-RU" sz="1100">
                        <a:latin typeface="Calibri"/>
                        <a:ea typeface="Times New Roman"/>
                        <a:cs typeface="Times New Roman"/>
                      </a:endParaRPr>
                    </a:p>
                  </a:txBody>
                  <a:tcPr marL="68580" marR="68580" marT="0" marB="0"/>
                </a:tc>
                <a:tc>
                  <a:txBody>
                    <a:bodyPr/>
                    <a:lstStyle/>
                    <a:p>
                      <a:pPr algn="ctr">
                        <a:lnSpc>
                          <a:spcPct val="115000"/>
                        </a:lnSpc>
                        <a:spcAft>
                          <a:spcPts val="0"/>
                        </a:spcAft>
                      </a:pPr>
                      <a:r>
                        <a:rPr lang="kk-KZ" sz="1400" b="1">
                          <a:latin typeface="Times New Roman"/>
                          <a:ea typeface="Times New Roman"/>
                          <a:cs typeface="Times New Roman"/>
                        </a:rPr>
                        <a:t>7-35</a:t>
                      </a:r>
                      <a:r>
                        <a:rPr lang="en-US" sz="1400" b="1">
                          <a:latin typeface="Times New Roman"/>
                          <a:ea typeface="Times New Roman"/>
                          <a:cs typeface="Times New Roman"/>
                        </a:rPr>
                        <a:t>%</a:t>
                      </a:r>
                      <a:endParaRPr lang="ru-RU" sz="1100">
                        <a:latin typeface="Calibri"/>
                        <a:ea typeface="Times New Roman"/>
                        <a:cs typeface="Times New Roman"/>
                      </a:endParaRPr>
                    </a:p>
                  </a:txBody>
                  <a:tcPr marL="68580" marR="68580" marT="0" marB="0"/>
                </a:tc>
                <a:tc>
                  <a:txBody>
                    <a:bodyPr/>
                    <a:lstStyle/>
                    <a:p>
                      <a:pPr algn="ctr">
                        <a:lnSpc>
                          <a:spcPct val="115000"/>
                        </a:lnSpc>
                        <a:spcAft>
                          <a:spcPts val="0"/>
                        </a:spcAft>
                      </a:pPr>
                      <a:r>
                        <a:rPr lang="kk-KZ" sz="1400" b="1">
                          <a:latin typeface="Times New Roman"/>
                          <a:ea typeface="Times New Roman"/>
                          <a:cs typeface="Times New Roman"/>
                        </a:rPr>
                        <a:t>6-40</a:t>
                      </a:r>
                      <a:r>
                        <a:rPr lang="en-US" sz="1400" b="1">
                          <a:latin typeface="Times New Roman"/>
                          <a:ea typeface="Times New Roman"/>
                          <a:cs typeface="Times New Roman"/>
                        </a:rPr>
                        <a:t>%</a:t>
                      </a:r>
                      <a:endParaRPr lang="ru-RU" sz="1100">
                        <a:latin typeface="Calibri"/>
                        <a:ea typeface="Times New Roman"/>
                        <a:cs typeface="Times New Roman"/>
                      </a:endParaRPr>
                    </a:p>
                  </a:txBody>
                  <a:tcPr marL="68580" marR="68580" marT="0" marB="0"/>
                </a:tc>
              </a:tr>
              <a:tr h="199615">
                <a:tc>
                  <a:txBody>
                    <a:bodyPr/>
                    <a:lstStyle/>
                    <a:p>
                      <a:pPr>
                        <a:lnSpc>
                          <a:spcPct val="115000"/>
                        </a:lnSpc>
                        <a:spcAft>
                          <a:spcPts val="0"/>
                        </a:spcAft>
                      </a:pPr>
                      <a:r>
                        <a:rPr lang="kk-KZ" sz="1400" b="1">
                          <a:latin typeface="Times New Roman"/>
                          <a:ea typeface="Times New Roman"/>
                          <a:cs typeface="Times New Roman"/>
                        </a:rPr>
                        <a:t>14</a:t>
                      </a:r>
                      <a:endParaRPr lang="ru-RU" sz="1100">
                        <a:latin typeface="Calibri"/>
                        <a:ea typeface="Times New Roman"/>
                        <a:cs typeface="Times New Roman"/>
                      </a:endParaRPr>
                    </a:p>
                  </a:txBody>
                  <a:tcPr marL="68580" marR="68580" marT="0" marB="0"/>
                </a:tc>
                <a:tc>
                  <a:txBody>
                    <a:bodyPr/>
                    <a:lstStyle/>
                    <a:p>
                      <a:pPr algn="ctr">
                        <a:lnSpc>
                          <a:spcPct val="115000"/>
                        </a:lnSpc>
                        <a:spcAft>
                          <a:spcPts val="0"/>
                        </a:spcAft>
                      </a:pPr>
                      <a:r>
                        <a:rPr lang="kk-KZ" sz="1400" b="1">
                          <a:latin typeface="Times New Roman"/>
                          <a:ea typeface="Times New Roman"/>
                          <a:cs typeface="Times New Roman"/>
                        </a:rPr>
                        <a:t>Кесар тілігі</a:t>
                      </a:r>
                      <a:endParaRPr lang="ru-RU" sz="1100">
                        <a:latin typeface="Calibri"/>
                        <a:ea typeface="Times New Roman"/>
                        <a:cs typeface="Times New Roman"/>
                      </a:endParaRPr>
                    </a:p>
                  </a:txBody>
                  <a:tcPr marL="68580" marR="68580" marT="0" marB="0"/>
                </a:tc>
                <a:tc>
                  <a:txBody>
                    <a:bodyPr/>
                    <a:lstStyle/>
                    <a:p>
                      <a:pPr algn="ctr">
                        <a:lnSpc>
                          <a:spcPct val="115000"/>
                        </a:lnSpc>
                        <a:spcAft>
                          <a:spcPts val="0"/>
                        </a:spcAft>
                      </a:pPr>
                      <a:r>
                        <a:rPr lang="kk-KZ" sz="1400" b="1">
                          <a:latin typeface="Times New Roman"/>
                          <a:ea typeface="Times New Roman"/>
                          <a:cs typeface="Times New Roman"/>
                        </a:rPr>
                        <a:t>78-14,8%</a:t>
                      </a:r>
                      <a:endParaRPr lang="ru-RU" sz="1100">
                        <a:latin typeface="Calibri"/>
                        <a:ea typeface="Times New Roman"/>
                        <a:cs typeface="Times New Roman"/>
                      </a:endParaRPr>
                    </a:p>
                  </a:txBody>
                  <a:tcPr marL="68580" marR="68580" marT="0" marB="0"/>
                </a:tc>
                <a:tc>
                  <a:txBody>
                    <a:bodyPr/>
                    <a:lstStyle/>
                    <a:p>
                      <a:pPr algn="ctr">
                        <a:lnSpc>
                          <a:spcPct val="115000"/>
                        </a:lnSpc>
                        <a:spcAft>
                          <a:spcPts val="0"/>
                        </a:spcAft>
                      </a:pPr>
                      <a:r>
                        <a:rPr lang="kk-KZ" sz="1400" b="1">
                          <a:latin typeface="Times New Roman"/>
                          <a:ea typeface="Times New Roman"/>
                          <a:cs typeface="Times New Roman"/>
                        </a:rPr>
                        <a:t>76-16,9%</a:t>
                      </a:r>
                      <a:endParaRPr lang="ru-RU" sz="1100">
                        <a:latin typeface="Calibri"/>
                        <a:ea typeface="Times New Roman"/>
                        <a:cs typeface="Times New Roman"/>
                      </a:endParaRPr>
                    </a:p>
                  </a:txBody>
                  <a:tcPr marL="68580" marR="68580" marT="0" marB="0"/>
                </a:tc>
              </a:tr>
              <a:tr h="347156">
                <a:tc>
                  <a:txBody>
                    <a:bodyPr/>
                    <a:lstStyle/>
                    <a:p>
                      <a:pPr>
                        <a:lnSpc>
                          <a:spcPct val="115000"/>
                        </a:lnSpc>
                        <a:spcAft>
                          <a:spcPts val="0"/>
                        </a:spcAft>
                      </a:pPr>
                      <a:r>
                        <a:rPr lang="kk-KZ" sz="1400" b="1">
                          <a:latin typeface="Times New Roman"/>
                          <a:ea typeface="Times New Roman"/>
                          <a:cs typeface="Times New Roman"/>
                        </a:rPr>
                        <a:t>15</a:t>
                      </a:r>
                      <a:endParaRPr lang="ru-RU" sz="1100">
                        <a:latin typeface="Calibri"/>
                        <a:ea typeface="Times New Roman"/>
                        <a:cs typeface="Times New Roman"/>
                      </a:endParaRPr>
                    </a:p>
                  </a:txBody>
                  <a:tcPr marL="68580" marR="68580" marT="0" marB="0"/>
                </a:tc>
                <a:tc>
                  <a:txBody>
                    <a:bodyPr/>
                    <a:lstStyle/>
                    <a:p>
                      <a:pPr algn="ctr">
                        <a:lnSpc>
                          <a:spcPct val="115000"/>
                        </a:lnSpc>
                        <a:spcAft>
                          <a:spcPts val="0"/>
                        </a:spcAft>
                      </a:pPr>
                      <a:r>
                        <a:rPr lang="kk-KZ" sz="1400" b="1">
                          <a:latin typeface="Times New Roman"/>
                          <a:ea typeface="Times New Roman"/>
                          <a:cs typeface="Times New Roman"/>
                        </a:rPr>
                        <a:t>Босанғаннан кейінгі қан кетулер</a:t>
                      </a:r>
                      <a:endParaRPr lang="ru-RU" sz="1100">
                        <a:latin typeface="Calibri"/>
                        <a:ea typeface="Times New Roman"/>
                        <a:cs typeface="Times New Roman"/>
                      </a:endParaRPr>
                    </a:p>
                  </a:txBody>
                  <a:tcPr marL="68580" marR="68580" marT="0" marB="0"/>
                </a:tc>
                <a:tc>
                  <a:txBody>
                    <a:bodyPr/>
                    <a:lstStyle/>
                    <a:p>
                      <a:pPr algn="ctr">
                        <a:lnSpc>
                          <a:spcPct val="115000"/>
                        </a:lnSpc>
                        <a:spcAft>
                          <a:spcPts val="0"/>
                        </a:spcAft>
                      </a:pPr>
                      <a:r>
                        <a:rPr lang="kk-KZ" sz="1400" b="1">
                          <a:latin typeface="Times New Roman"/>
                          <a:ea typeface="Times New Roman"/>
                          <a:cs typeface="Times New Roman"/>
                        </a:rPr>
                        <a:t>7-1,33%</a:t>
                      </a:r>
                      <a:endParaRPr lang="ru-RU" sz="1100">
                        <a:latin typeface="Calibri"/>
                        <a:ea typeface="Times New Roman"/>
                        <a:cs typeface="Times New Roman"/>
                      </a:endParaRPr>
                    </a:p>
                  </a:txBody>
                  <a:tcPr marL="68580" marR="68580" marT="0" marB="0"/>
                </a:tc>
                <a:tc>
                  <a:txBody>
                    <a:bodyPr/>
                    <a:lstStyle/>
                    <a:p>
                      <a:pPr algn="ctr">
                        <a:lnSpc>
                          <a:spcPct val="115000"/>
                        </a:lnSpc>
                        <a:spcAft>
                          <a:spcPts val="0"/>
                        </a:spcAft>
                      </a:pPr>
                      <a:r>
                        <a:rPr lang="kk-KZ" sz="1400" b="1">
                          <a:latin typeface="Times New Roman"/>
                          <a:ea typeface="Times New Roman"/>
                          <a:cs typeface="Times New Roman"/>
                        </a:rPr>
                        <a:t>5-1,11%</a:t>
                      </a:r>
                      <a:endParaRPr lang="ru-RU" sz="1100">
                        <a:latin typeface="Calibri"/>
                        <a:ea typeface="Times New Roman"/>
                        <a:cs typeface="Times New Roman"/>
                      </a:endParaRPr>
                    </a:p>
                  </a:txBody>
                  <a:tcPr marL="68580" marR="68580" marT="0" marB="0"/>
                </a:tc>
              </a:tr>
              <a:tr h="199615">
                <a:tc>
                  <a:txBody>
                    <a:bodyPr/>
                    <a:lstStyle/>
                    <a:p>
                      <a:pPr>
                        <a:lnSpc>
                          <a:spcPct val="115000"/>
                        </a:lnSpc>
                        <a:spcAft>
                          <a:spcPts val="0"/>
                        </a:spcAft>
                      </a:pPr>
                      <a:r>
                        <a:rPr lang="kk-KZ" sz="1400" b="1">
                          <a:latin typeface="Times New Roman"/>
                          <a:ea typeface="Times New Roman"/>
                          <a:cs typeface="Times New Roman"/>
                        </a:rPr>
                        <a:t>16</a:t>
                      </a:r>
                      <a:endParaRPr lang="ru-RU" sz="1100">
                        <a:latin typeface="Calibri"/>
                        <a:ea typeface="Times New Roman"/>
                        <a:cs typeface="Times New Roman"/>
                      </a:endParaRPr>
                    </a:p>
                  </a:txBody>
                  <a:tcPr marL="68580" marR="68580" marT="0" marB="0"/>
                </a:tc>
                <a:tc>
                  <a:txBody>
                    <a:bodyPr/>
                    <a:lstStyle/>
                    <a:p>
                      <a:pPr algn="ctr">
                        <a:lnSpc>
                          <a:spcPct val="115000"/>
                        </a:lnSpc>
                        <a:spcAft>
                          <a:spcPts val="0"/>
                        </a:spcAft>
                      </a:pPr>
                      <a:r>
                        <a:rPr lang="kk-KZ" sz="1400" b="1">
                          <a:latin typeface="Times New Roman"/>
                          <a:ea typeface="Times New Roman"/>
                          <a:cs typeface="Times New Roman"/>
                        </a:rPr>
                        <a:t>Босанғаннан кейінгі қан кету (1000,0) дейін</a:t>
                      </a:r>
                      <a:endParaRPr lang="ru-RU" sz="1100">
                        <a:latin typeface="Calibri"/>
                        <a:ea typeface="Times New Roman"/>
                        <a:cs typeface="Times New Roman"/>
                      </a:endParaRPr>
                    </a:p>
                  </a:txBody>
                  <a:tcPr marL="68580" marR="68580" marT="0" marB="0"/>
                </a:tc>
                <a:tc>
                  <a:txBody>
                    <a:bodyPr/>
                    <a:lstStyle/>
                    <a:p>
                      <a:pPr algn="ctr">
                        <a:lnSpc>
                          <a:spcPct val="115000"/>
                        </a:lnSpc>
                        <a:spcAft>
                          <a:spcPts val="0"/>
                        </a:spcAft>
                      </a:pPr>
                      <a:r>
                        <a:rPr lang="kk-KZ" sz="1400" b="1">
                          <a:latin typeface="Times New Roman"/>
                          <a:ea typeface="Times New Roman"/>
                          <a:cs typeface="Times New Roman"/>
                        </a:rPr>
                        <a:t>4-0,76%</a:t>
                      </a:r>
                      <a:endParaRPr lang="ru-RU" sz="1100">
                        <a:latin typeface="Calibri"/>
                        <a:ea typeface="Times New Roman"/>
                        <a:cs typeface="Times New Roman"/>
                      </a:endParaRPr>
                    </a:p>
                  </a:txBody>
                  <a:tcPr marL="68580" marR="68580" marT="0" marB="0"/>
                </a:tc>
                <a:tc>
                  <a:txBody>
                    <a:bodyPr/>
                    <a:lstStyle/>
                    <a:p>
                      <a:pPr algn="ctr">
                        <a:lnSpc>
                          <a:spcPct val="115000"/>
                        </a:lnSpc>
                        <a:spcAft>
                          <a:spcPts val="0"/>
                        </a:spcAft>
                      </a:pPr>
                      <a:r>
                        <a:rPr lang="kk-KZ" sz="1400" b="1">
                          <a:latin typeface="Times New Roman"/>
                          <a:ea typeface="Times New Roman"/>
                          <a:cs typeface="Times New Roman"/>
                        </a:rPr>
                        <a:t>2-0,4%</a:t>
                      </a:r>
                      <a:endParaRPr lang="ru-RU" sz="1100">
                        <a:latin typeface="Calibri"/>
                        <a:ea typeface="Times New Roman"/>
                        <a:cs typeface="Times New Roman"/>
                      </a:endParaRPr>
                    </a:p>
                  </a:txBody>
                  <a:tcPr marL="68580" marR="68580" marT="0" marB="0"/>
                </a:tc>
              </a:tr>
              <a:tr h="199615">
                <a:tc>
                  <a:txBody>
                    <a:bodyPr/>
                    <a:lstStyle/>
                    <a:p>
                      <a:pPr>
                        <a:lnSpc>
                          <a:spcPct val="115000"/>
                        </a:lnSpc>
                        <a:spcAft>
                          <a:spcPts val="0"/>
                        </a:spcAft>
                      </a:pPr>
                      <a:r>
                        <a:rPr lang="kk-KZ" sz="1400" b="1">
                          <a:latin typeface="Times New Roman"/>
                          <a:ea typeface="Times New Roman"/>
                          <a:cs typeface="Times New Roman"/>
                        </a:rPr>
                        <a:t>17</a:t>
                      </a:r>
                      <a:endParaRPr lang="ru-RU" sz="1100">
                        <a:latin typeface="Calibri"/>
                        <a:ea typeface="Times New Roman"/>
                        <a:cs typeface="Times New Roman"/>
                      </a:endParaRPr>
                    </a:p>
                  </a:txBody>
                  <a:tcPr marL="68580" marR="68580" marT="0" marB="0"/>
                </a:tc>
                <a:tc>
                  <a:txBody>
                    <a:bodyPr/>
                    <a:lstStyle/>
                    <a:p>
                      <a:pPr algn="ctr">
                        <a:lnSpc>
                          <a:spcPct val="115000"/>
                        </a:lnSpc>
                        <a:spcAft>
                          <a:spcPts val="0"/>
                        </a:spcAft>
                      </a:pPr>
                      <a:r>
                        <a:rPr lang="kk-KZ" sz="1400" b="1">
                          <a:latin typeface="Times New Roman"/>
                          <a:ea typeface="Times New Roman"/>
                          <a:cs typeface="Times New Roman"/>
                        </a:rPr>
                        <a:t>Босанғаннан кейінгі қан кету    (1000,0) жоғары</a:t>
                      </a:r>
                      <a:endParaRPr lang="ru-RU" sz="1100">
                        <a:latin typeface="Calibri"/>
                        <a:ea typeface="Times New Roman"/>
                        <a:cs typeface="Times New Roman"/>
                      </a:endParaRPr>
                    </a:p>
                  </a:txBody>
                  <a:tcPr marL="68580" marR="68580" marT="0" marB="0"/>
                </a:tc>
                <a:tc>
                  <a:txBody>
                    <a:bodyPr/>
                    <a:lstStyle/>
                    <a:p>
                      <a:pPr algn="ctr">
                        <a:lnSpc>
                          <a:spcPct val="115000"/>
                        </a:lnSpc>
                        <a:spcAft>
                          <a:spcPts val="0"/>
                        </a:spcAft>
                      </a:pPr>
                      <a:r>
                        <a:rPr lang="kk-KZ" sz="1400" b="1">
                          <a:latin typeface="Times New Roman"/>
                          <a:ea typeface="Times New Roman"/>
                          <a:cs typeface="Times New Roman"/>
                        </a:rPr>
                        <a:t>3-0,57%</a:t>
                      </a:r>
                      <a:endParaRPr lang="ru-RU" sz="1100">
                        <a:latin typeface="Calibri"/>
                        <a:ea typeface="Times New Roman"/>
                        <a:cs typeface="Times New Roman"/>
                      </a:endParaRPr>
                    </a:p>
                  </a:txBody>
                  <a:tcPr marL="68580" marR="68580" marT="0" marB="0"/>
                </a:tc>
                <a:tc>
                  <a:txBody>
                    <a:bodyPr/>
                    <a:lstStyle/>
                    <a:p>
                      <a:pPr algn="ctr">
                        <a:lnSpc>
                          <a:spcPct val="115000"/>
                        </a:lnSpc>
                        <a:spcAft>
                          <a:spcPts val="0"/>
                        </a:spcAft>
                      </a:pPr>
                      <a:r>
                        <a:rPr lang="kk-KZ" sz="1400" b="1">
                          <a:latin typeface="Times New Roman"/>
                          <a:ea typeface="Times New Roman"/>
                          <a:cs typeface="Times New Roman"/>
                        </a:rPr>
                        <a:t>3-0,7%</a:t>
                      </a:r>
                      <a:endParaRPr lang="ru-RU" sz="1100">
                        <a:latin typeface="Calibri"/>
                        <a:ea typeface="Times New Roman"/>
                        <a:cs typeface="Times New Roman"/>
                      </a:endParaRPr>
                    </a:p>
                  </a:txBody>
                  <a:tcPr marL="68580" marR="68580" marT="0" marB="0"/>
                </a:tc>
              </a:tr>
              <a:tr h="199615">
                <a:tc>
                  <a:txBody>
                    <a:bodyPr/>
                    <a:lstStyle/>
                    <a:p>
                      <a:pPr>
                        <a:lnSpc>
                          <a:spcPct val="115000"/>
                        </a:lnSpc>
                        <a:spcAft>
                          <a:spcPts val="0"/>
                        </a:spcAft>
                      </a:pPr>
                      <a:r>
                        <a:rPr lang="kk-KZ" sz="1400" b="1">
                          <a:latin typeface="Times New Roman"/>
                          <a:ea typeface="Times New Roman"/>
                          <a:cs typeface="Times New Roman"/>
                        </a:rPr>
                        <a:t>18</a:t>
                      </a:r>
                      <a:endParaRPr lang="ru-RU" sz="1100">
                        <a:latin typeface="Calibri"/>
                        <a:ea typeface="Times New Roman"/>
                        <a:cs typeface="Times New Roman"/>
                      </a:endParaRPr>
                    </a:p>
                  </a:txBody>
                  <a:tcPr marL="68580" marR="68580" marT="0" marB="0"/>
                </a:tc>
                <a:tc>
                  <a:txBody>
                    <a:bodyPr/>
                    <a:lstStyle/>
                    <a:p>
                      <a:pPr algn="ctr">
                        <a:lnSpc>
                          <a:spcPct val="115000"/>
                        </a:lnSpc>
                        <a:spcAft>
                          <a:spcPts val="0"/>
                        </a:spcAft>
                      </a:pPr>
                      <a:r>
                        <a:rPr lang="ru-RU" sz="1400" b="1">
                          <a:latin typeface="Times New Roman"/>
                          <a:ea typeface="Times New Roman"/>
                          <a:cs typeface="Times New Roman"/>
                        </a:rPr>
                        <a:t>Мүше са</a:t>
                      </a:r>
                      <a:r>
                        <a:rPr lang="kk-KZ" sz="1400" b="1">
                          <a:latin typeface="Times New Roman"/>
                          <a:ea typeface="Times New Roman"/>
                          <a:cs typeface="Times New Roman"/>
                        </a:rPr>
                        <a:t>қтаушы оталар</a:t>
                      </a:r>
                      <a:endParaRPr lang="ru-RU" sz="1100">
                        <a:latin typeface="Calibri"/>
                        <a:ea typeface="Times New Roman"/>
                        <a:cs typeface="Times New Roman"/>
                      </a:endParaRPr>
                    </a:p>
                  </a:txBody>
                  <a:tcPr marL="68580" marR="68580" marT="0" marB="0"/>
                </a:tc>
                <a:tc>
                  <a:txBody>
                    <a:bodyPr/>
                    <a:lstStyle/>
                    <a:p>
                      <a:pPr algn="ctr">
                        <a:lnSpc>
                          <a:spcPct val="115000"/>
                        </a:lnSpc>
                        <a:spcAft>
                          <a:spcPts val="0"/>
                        </a:spcAft>
                      </a:pPr>
                      <a:r>
                        <a:rPr lang="kk-KZ" sz="1400" b="1">
                          <a:latin typeface="Times New Roman"/>
                          <a:ea typeface="Times New Roman"/>
                          <a:cs typeface="Times New Roman"/>
                        </a:rPr>
                        <a:t>1-0,19%</a:t>
                      </a:r>
                      <a:endParaRPr lang="ru-RU" sz="1100">
                        <a:latin typeface="Calibri"/>
                        <a:ea typeface="Times New Roman"/>
                        <a:cs typeface="Times New Roman"/>
                      </a:endParaRPr>
                    </a:p>
                  </a:txBody>
                  <a:tcPr marL="68580" marR="68580" marT="0" marB="0"/>
                </a:tc>
                <a:tc>
                  <a:txBody>
                    <a:bodyPr/>
                    <a:lstStyle/>
                    <a:p>
                      <a:pPr algn="ctr">
                        <a:lnSpc>
                          <a:spcPct val="115000"/>
                        </a:lnSpc>
                        <a:spcAft>
                          <a:spcPts val="0"/>
                        </a:spcAft>
                      </a:pPr>
                      <a:r>
                        <a:rPr lang="kk-KZ" sz="1400" b="1">
                          <a:latin typeface="Times New Roman"/>
                          <a:ea typeface="Times New Roman"/>
                          <a:cs typeface="Times New Roman"/>
                        </a:rPr>
                        <a:t>2-0,4%</a:t>
                      </a:r>
                      <a:endParaRPr lang="ru-RU" sz="1100">
                        <a:latin typeface="Calibri"/>
                        <a:ea typeface="Times New Roman"/>
                        <a:cs typeface="Times New Roman"/>
                      </a:endParaRPr>
                    </a:p>
                  </a:txBody>
                  <a:tcPr marL="68580" marR="68580" marT="0" marB="0"/>
                </a:tc>
              </a:tr>
              <a:tr h="199615">
                <a:tc>
                  <a:txBody>
                    <a:bodyPr/>
                    <a:lstStyle/>
                    <a:p>
                      <a:pPr>
                        <a:lnSpc>
                          <a:spcPct val="115000"/>
                        </a:lnSpc>
                        <a:spcAft>
                          <a:spcPts val="0"/>
                        </a:spcAft>
                      </a:pPr>
                      <a:r>
                        <a:rPr lang="kk-KZ" sz="1400" b="1">
                          <a:latin typeface="Times New Roman"/>
                          <a:ea typeface="Times New Roman"/>
                          <a:cs typeface="Times New Roman"/>
                        </a:rPr>
                        <a:t>19</a:t>
                      </a:r>
                      <a:endParaRPr lang="ru-RU" sz="1100">
                        <a:latin typeface="Calibri"/>
                        <a:ea typeface="Times New Roman"/>
                        <a:cs typeface="Times New Roman"/>
                      </a:endParaRPr>
                    </a:p>
                  </a:txBody>
                  <a:tcPr marL="68580" marR="68580" marT="0" marB="0"/>
                </a:tc>
                <a:tc>
                  <a:txBody>
                    <a:bodyPr/>
                    <a:lstStyle/>
                    <a:p>
                      <a:pPr algn="ctr">
                        <a:lnSpc>
                          <a:spcPct val="115000"/>
                        </a:lnSpc>
                        <a:spcAft>
                          <a:spcPts val="0"/>
                        </a:spcAft>
                      </a:pPr>
                      <a:r>
                        <a:rPr lang="kk-KZ" sz="1400" b="1">
                          <a:latin typeface="Times New Roman"/>
                          <a:ea typeface="Times New Roman"/>
                          <a:cs typeface="Times New Roman"/>
                        </a:rPr>
                        <a:t>Мүше сақтамаушы оталар</a:t>
                      </a:r>
                      <a:endParaRPr lang="ru-RU" sz="1100">
                        <a:latin typeface="Calibri"/>
                        <a:ea typeface="Times New Roman"/>
                        <a:cs typeface="Times New Roman"/>
                      </a:endParaRPr>
                    </a:p>
                  </a:txBody>
                  <a:tcPr marL="68580" marR="68580" marT="0" marB="0"/>
                </a:tc>
                <a:tc>
                  <a:txBody>
                    <a:bodyPr/>
                    <a:lstStyle/>
                    <a:p>
                      <a:pPr algn="ctr">
                        <a:lnSpc>
                          <a:spcPct val="115000"/>
                        </a:lnSpc>
                        <a:spcAft>
                          <a:spcPts val="0"/>
                        </a:spcAft>
                      </a:pPr>
                      <a:r>
                        <a:rPr lang="ru-RU" sz="1400" b="1">
                          <a:latin typeface="Times New Roman"/>
                          <a:ea typeface="Times New Roman"/>
                          <a:cs typeface="Times New Roman"/>
                        </a:rPr>
                        <a:t>2(1а+1э)-0,38%</a:t>
                      </a:r>
                      <a:endParaRPr lang="ru-RU" sz="1100">
                        <a:latin typeface="Calibri"/>
                        <a:ea typeface="Times New Roman"/>
                        <a:cs typeface="Times New Roman"/>
                      </a:endParaRPr>
                    </a:p>
                  </a:txBody>
                  <a:tcPr marL="68580" marR="68580" marT="0" marB="0"/>
                </a:tc>
                <a:tc>
                  <a:txBody>
                    <a:bodyPr/>
                    <a:lstStyle/>
                    <a:p>
                      <a:pPr algn="ctr">
                        <a:lnSpc>
                          <a:spcPct val="115000"/>
                        </a:lnSpc>
                        <a:spcAft>
                          <a:spcPts val="0"/>
                        </a:spcAft>
                      </a:pPr>
                      <a:r>
                        <a:rPr lang="ru-RU" sz="1400" b="1">
                          <a:latin typeface="Times New Roman"/>
                          <a:ea typeface="Times New Roman"/>
                          <a:cs typeface="Times New Roman"/>
                        </a:rPr>
                        <a:t>1(а)-0,22%</a:t>
                      </a:r>
                      <a:endParaRPr lang="ru-RU" sz="1100">
                        <a:latin typeface="Calibri"/>
                        <a:ea typeface="Times New Roman"/>
                        <a:cs typeface="Times New Roman"/>
                      </a:endParaRPr>
                    </a:p>
                  </a:txBody>
                  <a:tcPr marL="68580" marR="68580" marT="0" marB="0"/>
                </a:tc>
              </a:tr>
              <a:tr h="199615">
                <a:tc>
                  <a:txBody>
                    <a:bodyPr/>
                    <a:lstStyle/>
                    <a:p>
                      <a:pPr>
                        <a:lnSpc>
                          <a:spcPct val="115000"/>
                        </a:lnSpc>
                        <a:spcAft>
                          <a:spcPts val="0"/>
                        </a:spcAft>
                      </a:pPr>
                      <a:r>
                        <a:rPr lang="kk-KZ" sz="1400" b="1">
                          <a:latin typeface="Times New Roman"/>
                          <a:ea typeface="Times New Roman"/>
                          <a:cs typeface="Times New Roman"/>
                        </a:rPr>
                        <a:t>20</a:t>
                      </a:r>
                      <a:endParaRPr lang="ru-RU" sz="1100">
                        <a:latin typeface="Calibri"/>
                        <a:ea typeface="Times New Roman"/>
                        <a:cs typeface="Times New Roman"/>
                      </a:endParaRPr>
                    </a:p>
                  </a:txBody>
                  <a:tcPr marL="68580" marR="68580" marT="0" marB="0"/>
                </a:tc>
                <a:tc>
                  <a:txBody>
                    <a:bodyPr/>
                    <a:lstStyle/>
                    <a:p>
                      <a:pPr algn="ctr">
                        <a:lnSpc>
                          <a:spcPct val="115000"/>
                        </a:lnSpc>
                        <a:spcAft>
                          <a:spcPts val="0"/>
                        </a:spcAft>
                        <a:tabLst>
                          <a:tab pos="1102360" algn="ctr"/>
                        </a:tabLst>
                      </a:pPr>
                      <a:r>
                        <a:rPr lang="kk-KZ" sz="1400" b="1">
                          <a:latin typeface="Times New Roman"/>
                          <a:ea typeface="Times New Roman"/>
                          <a:cs typeface="Times New Roman"/>
                        </a:rPr>
                        <a:t>Ана өлімі</a:t>
                      </a:r>
                      <a:endParaRPr lang="ru-RU" sz="1100">
                        <a:latin typeface="Calibri"/>
                        <a:ea typeface="Times New Roman"/>
                        <a:cs typeface="Times New Roman"/>
                      </a:endParaRPr>
                    </a:p>
                  </a:txBody>
                  <a:tcPr marL="68580" marR="68580" marT="0" marB="0"/>
                </a:tc>
                <a:tc>
                  <a:txBody>
                    <a:bodyPr/>
                    <a:lstStyle/>
                    <a:p>
                      <a:pPr algn="ctr">
                        <a:lnSpc>
                          <a:spcPct val="115000"/>
                        </a:lnSpc>
                        <a:spcAft>
                          <a:spcPts val="0"/>
                        </a:spcAft>
                      </a:pPr>
                      <a:r>
                        <a:rPr lang="kk-KZ" sz="1400" b="1">
                          <a:latin typeface="Times New Roman"/>
                          <a:ea typeface="Times New Roman"/>
                          <a:cs typeface="Times New Roman"/>
                        </a:rPr>
                        <a:t>0</a:t>
                      </a:r>
                      <a:endParaRPr lang="ru-RU" sz="1100">
                        <a:latin typeface="Calibri"/>
                        <a:ea typeface="Times New Roman"/>
                        <a:cs typeface="Times New Roman"/>
                      </a:endParaRPr>
                    </a:p>
                  </a:txBody>
                  <a:tcPr marL="68580" marR="68580" marT="0" marB="0"/>
                </a:tc>
                <a:tc>
                  <a:txBody>
                    <a:bodyPr/>
                    <a:lstStyle/>
                    <a:p>
                      <a:pPr algn="ctr">
                        <a:lnSpc>
                          <a:spcPct val="115000"/>
                        </a:lnSpc>
                        <a:spcAft>
                          <a:spcPts val="0"/>
                        </a:spcAft>
                      </a:pPr>
                      <a:r>
                        <a:rPr lang="kk-KZ" sz="1400" b="1" dirty="0">
                          <a:latin typeface="Times New Roman"/>
                          <a:ea typeface="Times New Roman"/>
                          <a:cs typeface="Times New Roman"/>
                        </a:rPr>
                        <a:t>0</a:t>
                      </a:r>
                      <a:endParaRPr lang="ru-RU" sz="1100" dirty="0">
                        <a:latin typeface="Calibri"/>
                        <a:ea typeface="Times New Roman"/>
                        <a:cs typeface="Times New Roman"/>
                      </a:endParaRPr>
                    </a:p>
                  </a:txBody>
                  <a:tcPr marL="68580" marR="68580" marT="0" marB="0"/>
                </a:tc>
              </a:tr>
            </a:tbl>
          </a:graphicData>
        </a:graphic>
      </p:graphicFrame>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357166"/>
            <a:ext cx="8329642" cy="5967434"/>
          </a:xfrm>
        </p:spPr>
        <p:txBody>
          <a:bodyPr>
            <a:normAutofit/>
          </a:bodyPr>
          <a:lstStyle/>
          <a:p>
            <a:r>
              <a:rPr lang="kk-KZ" sz="2000" b="1" dirty="0" smtClean="0">
                <a:solidFill>
                  <a:srgbClr val="C00000"/>
                </a:solidFill>
              </a:rPr>
              <a:t>           </a:t>
            </a:r>
            <a:r>
              <a:rPr lang="kk-KZ" sz="2400" b="1" dirty="0" smtClean="0">
                <a:solidFill>
                  <a:srgbClr val="C00000"/>
                </a:solidFill>
              </a:rPr>
              <a:t>2022 жылғы 3 айдағы нәрестелер мен балаларға        </a:t>
            </a:r>
          </a:p>
          <a:p>
            <a:r>
              <a:rPr lang="kk-KZ" sz="2400" b="1" dirty="0" smtClean="0">
                <a:solidFill>
                  <a:srgbClr val="C00000"/>
                </a:solidFill>
              </a:rPr>
              <a:t>                     медициналық қызмет көрсету </a:t>
            </a:r>
            <a:r>
              <a:rPr lang="kk-KZ" sz="1800" dirty="0" smtClean="0">
                <a:solidFill>
                  <a:srgbClr val="C00000"/>
                </a:solidFill>
              </a:rPr>
              <a:t/>
            </a:r>
            <a:br>
              <a:rPr lang="kk-KZ" sz="1800" dirty="0" smtClean="0">
                <a:solidFill>
                  <a:srgbClr val="C00000"/>
                </a:solidFill>
              </a:rPr>
            </a:br>
            <a:r>
              <a:rPr lang="kk-KZ" sz="1800" b="1" dirty="0" smtClean="0"/>
              <a:t> </a:t>
            </a:r>
            <a:r>
              <a:rPr lang="kk-KZ" sz="1200" b="1" dirty="0" smtClean="0"/>
              <a:t>Балалар бөлімінің көрсеткіші</a:t>
            </a:r>
            <a:r>
              <a:rPr lang="ru-RU" sz="1200" b="1" dirty="0" smtClean="0"/>
              <a:t>:</a:t>
            </a:r>
            <a:endParaRPr lang="kk-KZ" sz="1200" b="1" dirty="0" smtClean="0"/>
          </a:p>
          <a:p>
            <a:endParaRPr lang="ru-RU" sz="1200" dirty="0" smtClean="0"/>
          </a:p>
          <a:p>
            <a:pPr>
              <a:buNone/>
            </a:pPr>
            <a:r>
              <a:rPr lang="kk-KZ" dirty="0" smtClean="0"/>
              <a:t>   </a:t>
            </a:r>
            <a:endParaRPr lang="ru-RU" sz="1600" dirty="0" smtClean="0"/>
          </a:p>
          <a:p>
            <a:pPr>
              <a:buNone/>
            </a:pPr>
            <a:r>
              <a:rPr lang="kk-KZ" sz="1600" b="1" dirty="0" smtClean="0">
                <a:solidFill>
                  <a:srgbClr val="FF0000"/>
                </a:solidFill>
              </a:rPr>
              <a:t>                                    </a:t>
            </a:r>
            <a:endParaRPr lang="ru-RU" sz="1600" dirty="0" smtClean="0">
              <a:solidFill>
                <a:srgbClr val="FF0000"/>
              </a:solidFill>
            </a:endParaRPr>
          </a:p>
          <a:p>
            <a:endParaRPr lang="ru-RU" dirty="0" smtClean="0"/>
          </a:p>
          <a:p>
            <a:endParaRPr lang="ru-RU" dirty="0" smtClean="0"/>
          </a:p>
          <a:p>
            <a:endParaRPr lang="ru-RU" dirty="0"/>
          </a:p>
        </p:txBody>
      </p:sp>
      <p:graphicFrame>
        <p:nvGraphicFramePr>
          <p:cNvPr id="4" name="Таблица 3"/>
          <p:cNvGraphicFramePr>
            <a:graphicFrameLocks noGrp="1"/>
          </p:cNvGraphicFramePr>
          <p:nvPr/>
        </p:nvGraphicFramePr>
        <p:xfrm>
          <a:off x="571471" y="1785930"/>
          <a:ext cx="8001058" cy="4215640"/>
        </p:xfrm>
        <a:graphic>
          <a:graphicData uri="http://schemas.openxmlformats.org/drawingml/2006/table">
            <a:tbl>
              <a:tblPr/>
              <a:tblGrid>
                <a:gridCol w="4654608"/>
                <a:gridCol w="1673225"/>
                <a:gridCol w="1673225"/>
              </a:tblGrid>
              <a:tr h="324280">
                <a:tc>
                  <a:txBody>
                    <a:bodyPr/>
                    <a:lstStyle/>
                    <a:p>
                      <a:pPr marL="811530" indent="-811530">
                        <a:lnSpc>
                          <a:spcPct val="115000"/>
                        </a:lnSpc>
                        <a:spcAft>
                          <a:spcPts val="0"/>
                        </a:spcAft>
                        <a:tabLst>
                          <a:tab pos="811530" algn="l"/>
                        </a:tabLst>
                      </a:pPr>
                      <a:endParaRPr lang="ru-RU" sz="1400" b="1" dirty="0">
                        <a:latin typeface="Times New Roman"/>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dirty="0">
                          <a:latin typeface="Times New Roman"/>
                          <a:ea typeface="Times New Roman"/>
                          <a:cs typeface="Times New Roman"/>
                        </a:rPr>
                        <a:t>      </a:t>
                      </a:r>
                      <a:r>
                        <a:rPr lang="ru-RU" sz="1400" b="1" dirty="0" smtClean="0">
                          <a:latin typeface="Times New Roman"/>
                          <a:ea typeface="Times New Roman"/>
                          <a:cs typeface="Times New Roman"/>
                        </a:rPr>
                        <a:t>2021</a:t>
                      </a:r>
                      <a:endParaRPr lang="ru-RU" sz="1400" b="1" dirty="0">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dirty="0">
                          <a:latin typeface="Times New Roman"/>
                          <a:ea typeface="Times New Roman"/>
                          <a:cs typeface="Times New Roman"/>
                        </a:rPr>
                        <a:t>       </a:t>
                      </a:r>
                      <a:r>
                        <a:rPr lang="ru-RU" sz="1400" b="1" dirty="0" smtClean="0">
                          <a:latin typeface="Times New Roman"/>
                          <a:ea typeface="Times New Roman"/>
                          <a:cs typeface="Times New Roman"/>
                        </a:rPr>
                        <a:t>2022</a:t>
                      </a:r>
                      <a:endParaRPr lang="ru-RU" sz="1400" b="1" dirty="0">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280">
                <a:tc>
                  <a:txBody>
                    <a:bodyPr/>
                    <a:lstStyle/>
                    <a:p>
                      <a:pPr>
                        <a:lnSpc>
                          <a:spcPct val="115000"/>
                        </a:lnSpc>
                        <a:spcAft>
                          <a:spcPts val="0"/>
                        </a:spcAft>
                      </a:pPr>
                      <a:r>
                        <a:rPr lang="ru-RU" sz="1400" b="1" dirty="0">
                          <a:latin typeface="Times New Roman"/>
                          <a:ea typeface="Times New Roman"/>
                          <a:cs typeface="Times New Roman"/>
                        </a:rPr>
                        <a:t>1. </a:t>
                      </a:r>
                      <a:r>
                        <a:rPr lang="kk-KZ" sz="1400" b="1" dirty="0">
                          <a:latin typeface="Times New Roman"/>
                          <a:ea typeface="Times New Roman"/>
                          <a:cs typeface="Times New Roman"/>
                        </a:rPr>
                        <a:t>Түскені</a:t>
                      </a:r>
                      <a:endParaRPr lang="ru-RU" sz="1400" b="1" dirty="0">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dirty="0" smtClean="0">
                          <a:latin typeface="Times New Roman"/>
                          <a:ea typeface="Times New Roman"/>
                          <a:cs typeface="Times New Roman"/>
                        </a:rPr>
                        <a:t>327</a:t>
                      </a:r>
                      <a:endParaRPr lang="ru-RU" sz="1400" b="1" dirty="0">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dirty="0" smtClean="0">
                          <a:latin typeface="Times New Roman"/>
                          <a:ea typeface="Times New Roman"/>
                          <a:cs typeface="Times New Roman"/>
                        </a:rPr>
                        <a:t>433</a:t>
                      </a:r>
                      <a:endParaRPr lang="ru-RU" sz="1400" b="1" dirty="0">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280">
                <a:tc>
                  <a:txBody>
                    <a:bodyPr/>
                    <a:lstStyle/>
                    <a:p>
                      <a:pPr>
                        <a:lnSpc>
                          <a:spcPct val="115000"/>
                        </a:lnSpc>
                        <a:spcAft>
                          <a:spcPts val="0"/>
                        </a:spcAft>
                      </a:pPr>
                      <a:r>
                        <a:rPr lang="ru-RU" sz="1400" b="1" dirty="0">
                          <a:latin typeface="Times New Roman"/>
                          <a:ea typeface="Times New Roman"/>
                          <a:cs typeface="Times New Roman"/>
                        </a:rPr>
                        <a:t>2. </a:t>
                      </a:r>
                      <a:r>
                        <a:rPr lang="kk-KZ" sz="1400" b="1" dirty="0">
                          <a:latin typeface="Times New Roman"/>
                          <a:ea typeface="Times New Roman"/>
                          <a:cs typeface="Times New Roman"/>
                        </a:rPr>
                        <a:t>Шыққаны</a:t>
                      </a:r>
                      <a:endParaRPr lang="ru-RU" sz="1400" b="1" dirty="0">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dirty="0" smtClean="0">
                          <a:latin typeface="Times New Roman"/>
                          <a:ea typeface="Times New Roman"/>
                          <a:cs typeface="Times New Roman"/>
                        </a:rPr>
                        <a:t>448</a:t>
                      </a:r>
                      <a:endParaRPr lang="ru-RU" sz="1400" b="1" dirty="0">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dirty="0" smtClean="0">
                          <a:latin typeface="Times New Roman"/>
                          <a:ea typeface="Times New Roman"/>
                          <a:cs typeface="Times New Roman"/>
                        </a:rPr>
                        <a:t>485</a:t>
                      </a:r>
                      <a:endParaRPr lang="ru-RU" sz="1400" b="1" dirty="0">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280">
                <a:tc>
                  <a:txBody>
                    <a:bodyPr/>
                    <a:lstStyle/>
                    <a:p>
                      <a:pPr>
                        <a:lnSpc>
                          <a:spcPct val="115000"/>
                        </a:lnSpc>
                        <a:spcAft>
                          <a:spcPts val="0"/>
                        </a:spcAft>
                      </a:pPr>
                      <a:r>
                        <a:rPr lang="kk-KZ" sz="1400" b="1" dirty="0">
                          <a:latin typeface="Times New Roman"/>
                          <a:ea typeface="Times New Roman"/>
                          <a:cs typeface="Times New Roman"/>
                        </a:rPr>
                        <a:t>6</a:t>
                      </a:r>
                      <a:r>
                        <a:rPr lang="ru-RU" sz="1400" b="1" dirty="0">
                          <a:latin typeface="Times New Roman"/>
                          <a:ea typeface="Times New Roman"/>
                          <a:cs typeface="Times New Roman"/>
                        </a:rPr>
                        <a:t>. </a:t>
                      </a:r>
                      <a:r>
                        <a:rPr lang="kk-KZ" sz="1400" b="1" dirty="0">
                          <a:latin typeface="Times New Roman"/>
                          <a:ea typeface="Times New Roman"/>
                          <a:cs typeface="Times New Roman"/>
                        </a:rPr>
                        <a:t>Шыққандар</a:t>
                      </a:r>
                      <a:r>
                        <a:rPr lang="ru-RU" sz="1400" b="1" dirty="0">
                          <a:latin typeface="Times New Roman"/>
                          <a:ea typeface="Times New Roman"/>
                          <a:cs typeface="Times New Roman"/>
                        </a:rPr>
                        <a:t>:</a:t>
                      </a:r>
                      <a:endParaRPr lang="ru-RU" sz="1400" b="1" dirty="0">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400" b="1" dirty="0">
                        <a:latin typeface="Times New Roman"/>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400" b="1">
                        <a:latin typeface="Times New Roman"/>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280">
                <a:tc>
                  <a:txBody>
                    <a:bodyPr/>
                    <a:lstStyle/>
                    <a:p>
                      <a:pPr>
                        <a:lnSpc>
                          <a:spcPct val="115000"/>
                        </a:lnSpc>
                        <a:spcAft>
                          <a:spcPts val="0"/>
                        </a:spcAft>
                      </a:pPr>
                      <a:r>
                        <a:rPr lang="ru-RU" sz="1400" b="1" dirty="0">
                          <a:latin typeface="Times New Roman"/>
                          <a:ea typeface="Times New Roman"/>
                          <a:cs typeface="Times New Roman"/>
                        </a:rPr>
                        <a:t>- </a:t>
                      </a:r>
                      <a:r>
                        <a:rPr lang="kk-KZ" sz="1400" b="1" dirty="0">
                          <a:latin typeface="Times New Roman"/>
                          <a:ea typeface="Times New Roman"/>
                          <a:cs typeface="Times New Roman"/>
                        </a:rPr>
                        <a:t>жазылып</a:t>
                      </a:r>
                      <a:endParaRPr lang="ru-RU" sz="1400" b="1" dirty="0">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dirty="0">
                          <a:latin typeface="+mn-lt"/>
                          <a:ea typeface="Times New Roman"/>
                          <a:cs typeface="Times New Roman"/>
                        </a:rPr>
                        <a:t>228 – 69,7%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b="1">
                          <a:latin typeface="+mn-lt"/>
                          <a:ea typeface="Times New Roman"/>
                          <a:cs typeface="Times New Roman"/>
                        </a:rPr>
                        <a:t>364-84,0%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280">
                <a:tc>
                  <a:txBody>
                    <a:bodyPr/>
                    <a:lstStyle/>
                    <a:p>
                      <a:pPr>
                        <a:lnSpc>
                          <a:spcPct val="115000"/>
                        </a:lnSpc>
                        <a:spcAft>
                          <a:spcPts val="0"/>
                        </a:spcAft>
                      </a:pPr>
                      <a:r>
                        <a:rPr lang="ru-RU" sz="1400" b="1" dirty="0">
                          <a:latin typeface="Times New Roman"/>
                          <a:ea typeface="Times New Roman"/>
                          <a:cs typeface="Times New Roman"/>
                        </a:rPr>
                        <a:t>- </a:t>
                      </a:r>
                      <a:r>
                        <a:rPr lang="kk-KZ" sz="1400" b="1" dirty="0">
                          <a:latin typeface="Times New Roman"/>
                          <a:ea typeface="Times New Roman"/>
                          <a:cs typeface="Times New Roman"/>
                        </a:rPr>
                        <a:t>жақсарумен</a:t>
                      </a:r>
                      <a:endParaRPr lang="ru-RU" sz="1400" b="1" dirty="0">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dirty="0">
                          <a:latin typeface="+mn-lt"/>
                          <a:ea typeface="Times New Roman"/>
                          <a:cs typeface="Times New Roman"/>
                        </a:rPr>
                        <a:t> 92-28,1%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b="1">
                          <a:latin typeface="+mn-lt"/>
                          <a:ea typeface="Times New Roman"/>
                          <a:cs typeface="Times New Roman"/>
                        </a:rPr>
                        <a:t>63-14,5%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280">
                <a:tc>
                  <a:txBody>
                    <a:bodyPr/>
                    <a:lstStyle/>
                    <a:p>
                      <a:pPr>
                        <a:lnSpc>
                          <a:spcPct val="115000"/>
                        </a:lnSpc>
                        <a:spcAft>
                          <a:spcPts val="0"/>
                        </a:spcAft>
                      </a:pPr>
                      <a:r>
                        <a:rPr lang="ru-RU" sz="1400" b="1" dirty="0">
                          <a:latin typeface="Times New Roman"/>
                          <a:ea typeface="Times New Roman"/>
                          <a:cs typeface="Times New Roman"/>
                        </a:rPr>
                        <a:t>- </a:t>
                      </a:r>
                      <a:r>
                        <a:rPr lang="kk-KZ" sz="1400" b="1" dirty="0">
                          <a:latin typeface="Times New Roman"/>
                          <a:ea typeface="Times New Roman"/>
                          <a:cs typeface="Times New Roman"/>
                        </a:rPr>
                        <a:t>өзгеріссіз</a:t>
                      </a:r>
                      <a:endParaRPr lang="ru-RU" sz="1400" b="1" dirty="0">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dirty="0">
                          <a:latin typeface="+mn-lt"/>
                          <a:ea typeface="Times New Roman"/>
                          <a:cs typeface="Times New Roman"/>
                        </a:rPr>
                        <a:t>   7 – 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b="1" dirty="0">
                          <a:latin typeface="+mn-lt"/>
                          <a:ea typeface="Times New Roman"/>
                          <a:cs typeface="Times New Roman"/>
                        </a:rPr>
                        <a:t>6-1,3%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280">
                <a:tc>
                  <a:txBody>
                    <a:bodyPr/>
                    <a:lstStyle/>
                    <a:p>
                      <a:pPr>
                        <a:lnSpc>
                          <a:spcPct val="115000"/>
                        </a:lnSpc>
                        <a:spcAft>
                          <a:spcPts val="0"/>
                        </a:spcAft>
                      </a:pPr>
                      <a:r>
                        <a:rPr lang="ru-RU" sz="1400" b="1" dirty="0">
                          <a:latin typeface="Times New Roman"/>
                          <a:ea typeface="Times New Roman"/>
                          <a:cs typeface="Times New Roman"/>
                        </a:rPr>
                        <a:t>- </a:t>
                      </a:r>
                      <a:r>
                        <a:rPr lang="kk-KZ" sz="1400" b="1" dirty="0">
                          <a:latin typeface="Times New Roman"/>
                          <a:ea typeface="Times New Roman"/>
                          <a:cs typeface="Times New Roman"/>
                        </a:rPr>
                        <a:t>қайтыс болғандар</a:t>
                      </a:r>
                      <a:endParaRPr lang="ru-RU" sz="1400" b="1" dirty="0">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a:latin typeface="+mn-lt"/>
                          <a:ea typeface="Times New Roman"/>
                          <a:cs typeface="Times New Roman"/>
                        </a:rPr>
                        <a:t>   2   -0,6%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b="1" dirty="0">
                          <a:latin typeface="+mn-lt"/>
                          <a:ea typeface="Times New Roman"/>
                          <a:cs typeface="Times New Roman"/>
                        </a:rPr>
                        <a:t>3-0,6%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280">
                <a:tc>
                  <a:txBody>
                    <a:bodyPr/>
                    <a:lstStyle/>
                    <a:p>
                      <a:pPr>
                        <a:lnSpc>
                          <a:spcPct val="115000"/>
                        </a:lnSpc>
                        <a:spcAft>
                          <a:spcPts val="0"/>
                        </a:spcAft>
                      </a:pPr>
                      <a:r>
                        <a:rPr lang="ru-RU" sz="1400" b="1" dirty="0" err="1">
                          <a:latin typeface="Times New Roman"/>
                          <a:ea typeface="Times New Roman"/>
                          <a:cs typeface="Times New Roman"/>
                        </a:rPr>
                        <a:t>Оның ішінде</a:t>
                      </a:r>
                      <a:r>
                        <a:rPr lang="ru-RU" sz="1400" b="1" dirty="0">
                          <a:latin typeface="Times New Roman"/>
                          <a:ea typeface="Times New Roman"/>
                          <a:cs typeface="Times New Roman"/>
                        </a:rPr>
                        <a:t> </a:t>
                      </a:r>
                      <a:r>
                        <a:rPr lang="ru-RU" sz="1400" b="1" dirty="0" err="1">
                          <a:latin typeface="Times New Roman"/>
                          <a:ea typeface="Times New Roman"/>
                          <a:cs typeface="Times New Roman"/>
                        </a:rPr>
                        <a:t>бір</a:t>
                      </a:r>
                      <a:r>
                        <a:rPr lang="ru-RU" sz="1400" b="1" dirty="0">
                          <a:latin typeface="Times New Roman"/>
                          <a:ea typeface="Times New Roman"/>
                          <a:cs typeface="Times New Roman"/>
                        </a:rPr>
                        <a:t> </a:t>
                      </a:r>
                      <a:r>
                        <a:rPr lang="ru-RU" sz="1400" b="1" dirty="0" err="1">
                          <a:latin typeface="Times New Roman"/>
                          <a:ea typeface="Times New Roman"/>
                          <a:cs typeface="Times New Roman"/>
                        </a:rPr>
                        <a:t>жасқа дейін</a:t>
                      </a:r>
                      <a:endParaRPr lang="ru-RU" sz="1400" b="1" dirty="0">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dirty="0" smtClean="0">
                          <a:solidFill>
                            <a:schemeClr val="tx1"/>
                          </a:solidFill>
                          <a:latin typeface="Times New Roman"/>
                          <a:ea typeface="Times New Roman"/>
                          <a:cs typeface="Times New Roman"/>
                        </a:rPr>
                        <a:t>1-0,</a:t>
                      </a:r>
                      <a:r>
                        <a:rPr lang="kk-KZ" sz="1400" b="1" dirty="0">
                          <a:solidFill>
                            <a:schemeClr val="tx1"/>
                          </a:solidFill>
                          <a:latin typeface="Times New Roman"/>
                          <a:ea typeface="Times New Roman"/>
                          <a:cs typeface="Times New Roman"/>
                        </a:rPr>
                        <a:t>3</a:t>
                      </a:r>
                      <a:r>
                        <a:rPr lang="ru-RU" sz="1400" b="1" dirty="0">
                          <a:solidFill>
                            <a:schemeClr val="tx1"/>
                          </a:solidFill>
                          <a:latin typeface="Times New Roman"/>
                          <a:ea typeface="Times New Roman"/>
                          <a:cs typeface="Times New Roman"/>
                        </a:rPr>
                        <a:t>%</a:t>
                      </a:r>
                      <a:endParaRPr lang="ru-RU" sz="1400" b="1" dirty="0">
                        <a:solidFill>
                          <a:schemeClr val="tx1"/>
                        </a:solidFill>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dirty="0" smtClean="0">
                          <a:solidFill>
                            <a:schemeClr val="tx1"/>
                          </a:solidFill>
                          <a:latin typeface="Times New Roman"/>
                          <a:ea typeface="Times New Roman"/>
                          <a:cs typeface="Times New Roman"/>
                        </a:rPr>
                        <a:t>2-0,5%</a:t>
                      </a:r>
                      <a:endParaRPr lang="ru-RU" sz="1400" b="1" dirty="0">
                        <a:solidFill>
                          <a:schemeClr val="tx1"/>
                        </a:solidFill>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280">
                <a:tc>
                  <a:txBody>
                    <a:bodyPr/>
                    <a:lstStyle/>
                    <a:p>
                      <a:pPr>
                        <a:lnSpc>
                          <a:spcPct val="115000"/>
                        </a:lnSpc>
                        <a:spcAft>
                          <a:spcPts val="0"/>
                        </a:spcAft>
                      </a:pPr>
                      <a:r>
                        <a:rPr lang="kk-KZ" sz="1400" b="1" dirty="0">
                          <a:latin typeface="Times New Roman"/>
                          <a:ea typeface="Times New Roman"/>
                          <a:cs typeface="Times New Roman"/>
                        </a:rPr>
                        <a:t>Бес жасқа дейін </a:t>
                      </a:r>
                      <a:endParaRPr lang="ru-RU" sz="1400" b="1" dirty="0">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dirty="0" smtClean="0">
                          <a:solidFill>
                            <a:schemeClr val="tx1"/>
                          </a:solidFill>
                          <a:latin typeface="Times New Roman"/>
                          <a:ea typeface="Times New Roman"/>
                          <a:cs typeface="Times New Roman"/>
                        </a:rPr>
                        <a:t>1-0,3%</a:t>
                      </a:r>
                      <a:endParaRPr lang="ru-RU" sz="1400" b="1" dirty="0">
                        <a:solidFill>
                          <a:schemeClr val="tx1"/>
                        </a:solidFill>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dirty="0" smtClean="0">
                          <a:solidFill>
                            <a:schemeClr val="tx1"/>
                          </a:solidFill>
                          <a:latin typeface="Calibri"/>
                          <a:ea typeface="Times New Roman"/>
                          <a:cs typeface="Times New Roman"/>
                        </a:rPr>
                        <a:t>0</a:t>
                      </a:r>
                      <a:endParaRPr lang="ru-RU" sz="1400" b="1" dirty="0">
                        <a:solidFill>
                          <a:schemeClr val="tx1"/>
                        </a:solidFill>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280">
                <a:tc>
                  <a:txBody>
                    <a:bodyPr/>
                    <a:lstStyle/>
                    <a:p>
                      <a:pPr>
                        <a:lnSpc>
                          <a:spcPct val="115000"/>
                        </a:lnSpc>
                        <a:spcAft>
                          <a:spcPts val="0"/>
                        </a:spcAft>
                      </a:pPr>
                      <a:r>
                        <a:rPr lang="kk-KZ" sz="1400" b="1" dirty="0">
                          <a:latin typeface="Times New Roman"/>
                          <a:ea typeface="Times New Roman"/>
                          <a:cs typeface="Times New Roman"/>
                        </a:rPr>
                        <a:t>Бес жастан жоғары</a:t>
                      </a:r>
                      <a:endParaRPr lang="ru-RU" sz="1400" b="1" dirty="0">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dirty="0" smtClean="0">
                          <a:solidFill>
                            <a:schemeClr val="tx1"/>
                          </a:solidFill>
                          <a:latin typeface="Calibri"/>
                          <a:ea typeface="Times New Roman"/>
                          <a:cs typeface="Times New Roman"/>
                        </a:rPr>
                        <a:t>0</a:t>
                      </a:r>
                      <a:endParaRPr lang="ru-RU" sz="1400" b="1" dirty="0">
                        <a:solidFill>
                          <a:schemeClr val="tx1"/>
                        </a:solidFill>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dirty="0" smtClean="0">
                          <a:solidFill>
                            <a:schemeClr val="tx1"/>
                          </a:solidFill>
                          <a:latin typeface="Times New Roman"/>
                          <a:ea typeface="Times New Roman"/>
                          <a:cs typeface="Times New Roman"/>
                        </a:rPr>
                        <a:t>1-0,</a:t>
                      </a:r>
                      <a:r>
                        <a:rPr lang="kk-KZ" sz="1400" b="1" dirty="0" smtClean="0">
                          <a:solidFill>
                            <a:schemeClr val="tx1"/>
                          </a:solidFill>
                          <a:latin typeface="Times New Roman"/>
                          <a:ea typeface="Times New Roman"/>
                          <a:cs typeface="Times New Roman"/>
                        </a:rPr>
                        <a:t>2</a:t>
                      </a:r>
                      <a:r>
                        <a:rPr lang="ru-RU" sz="1400" b="1" dirty="0" smtClean="0">
                          <a:solidFill>
                            <a:schemeClr val="tx1"/>
                          </a:solidFill>
                          <a:latin typeface="Times New Roman"/>
                          <a:ea typeface="Times New Roman"/>
                          <a:cs typeface="Times New Roman"/>
                        </a:rPr>
                        <a:t>%</a:t>
                      </a:r>
                      <a:endParaRPr lang="ru-RU" sz="1400" b="1" dirty="0">
                        <a:solidFill>
                          <a:schemeClr val="tx1"/>
                        </a:solidFill>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280">
                <a:tc>
                  <a:txBody>
                    <a:bodyPr/>
                    <a:lstStyle/>
                    <a:p>
                      <a:pPr>
                        <a:lnSpc>
                          <a:spcPct val="115000"/>
                        </a:lnSpc>
                        <a:spcAft>
                          <a:spcPts val="0"/>
                        </a:spcAft>
                      </a:pPr>
                      <a:r>
                        <a:rPr lang="kk-KZ" sz="1400" b="1">
                          <a:latin typeface="Times New Roman"/>
                          <a:ea typeface="Times New Roman"/>
                          <a:cs typeface="Times New Roman"/>
                        </a:rPr>
                        <a:t>7</a:t>
                      </a:r>
                      <a:r>
                        <a:rPr lang="ru-RU" sz="1400" b="1">
                          <a:latin typeface="Times New Roman"/>
                          <a:ea typeface="Times New Roman"/>
                          <a:cs typeface="Times New Roman"/>
                        </a:rPr>
                        <a:t>. </a:t>
                      </a:r>
                      <a:r>
                        <a:rPr lang="kk-KZ" sz="1400" b="1">
                          <a:latin typeface="Times New Roman"/>
                          <a:ea typeface="Times New Roman"/>
                          <a:cs typeface="Times New Roman"/>
                        </a:rPr>
                        <a:t>жоспарлы жатқызылғандар</a:t>
                      </a:r>
                      <a:endParaRPr lang="ru-RU" sz="1400" b="1">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a:latin typeface="+mn-lt"/>
                          <a:ea typeface="Times New Roman"/>
                          <a:cs typeface="Times New Roman"/>
                        </a:rPr>
                        <a:t>78– 23,8%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b="1">
                          <a:latin typeface="+mn-lt"/>
                          <a:ea typeface="Times New Roman"/>
                          <a:cs typeface="Times New Roman"/>
                        </a:rPr>
                        <a:t>204-46,7%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280">
                <a:tc>
                  <a:txBody>
                    <a:bodyPr/>
                    <a:lstStyle/>
                    <a:p>
                      <a:pPr>
                        <a:lnSpc>
                          <a:spcPct val="115000"/>
                        </a:lnSpc>
                        <a:spcAft>
                          <a:spcPts val="0"/>
                        </a:spcAft>
                      </a:pPr>
                      <a:r>
                        <a:rPr lang="kk-KZ" sz="1400" b="1" dirty="0">
                          <a:latin typeface="Times New Roman"/>
                          <a:ea typeface="Times New Roman"/>
                          <a:cs typeface="Times New Roman"/>
                        </a:rPr>
                        <a:t>8</a:t>
                      </a:r>
                      <a:r>
                        <a:rPr lang="ru-RU" sz="1400" b="1" dirty="0">
                          <a:latin typeface="Times New Roman"/>
                          <a:ea typeface="Times New Roman"/>
                          <a:cs typeface="Times New Roman"/>
                        </a:rPr>
                        <a:t>. </a:t>
                      </a:r>
                      <a:r>
                        <a:rPr lang="kk-KZ" sz="1400" b="1" dirty="0">
                          <a:latin typeface="Times New Roman"/>
                          <a:ea typeface="Times New Roman"/>
                          <a:cs typeface="Times New Roman"/>
                        </a:rPr>
                        <a:t>жедел жатқызылғандар</a:t>
                      </a:r>
                      <a:endParaRPr lang="ru-RU" sz="1400" b="1" dirty="0">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a:latin typeface="+mn-lt"/>
                          <a:ea typeface="Times New Roman"/>
                          <a:cs typeface="Times New Roman"/>
                        </a:rPr>
                        <a:t>98 – 29,9%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b="1" dirty="0">
                          <a:latin typeface="+mn-lt"/>
                          <a:ea typeface="Times New Roman"/>
                          <a:cs typeface="Times New Roman"/>
                        </a:rPr>
                        <a:t>160-36,9%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70000" lnSpcReduction="20000"/>
          </a:bodyPr>
          <a:lstStyle/>
          <a:p>
            <a:r>
              <a:rPr lang="kk-KZ" b="1" dirty="0" smtClean="0"/>
              <a:t>Анестезиология, реанимация және оперблок бөлімшесінің 1984 жылдан бері істеп келеді, 18 төсек орынға есептелінген, оның 6 төсек орны үлкендерге, 6 -төсек орны балаларға, 6 – төсек орны инсульт пен түскен науқастарға ( 2018 ),  және  5- төсек орны паллиативке  арналған. Бөлімше ұжымы өз жұмысын, ҚР ДСМ  «ҚР халқына анестезиология-реанимациялық көмекті әрі қарай жақсарту туралы» 16.10.2017 жылғы №763 -ші бұйрықты және ДМ  мен ОДД-нің басқа да бұйрықтарын басшылыққа ала отырып жұмыс істейді. </a:t>
            </a:r>
          </a:p>
          <a:p>
            <a:r>
              <a:rPr lang="kk-KZ" b="1" dirty="0" smtClean="0"/>
              <a:t>2022 жылы  бөлімшеде 738науқас емделген олар 1306  төсек орынды құрады. </a:t>
            </a:r>
          </a:p>
          <a:p>
            <a:r>
              <a:rPr lang="kk-KZ" b="1" dirty="0" smtClean="0"/>
              <a:t>2022  жылы Науқастың төсекте орташа жатып емделу уақыты 1,7 төсек   орын / күнді құрады. </a:t>
            </a:r>
            <a:endParaRPr lang="ru-RU" dirty="0" smtClean="0"/>
          </a:p>
          <a:p>
            <a:r>
              <a:rPr lang="kk-KZ" b="1" dirty="0" smtClean="0"/>
              <a:t>2022  жылы  бөлімшеде  балалар   –  312   балалар   – 43,1  %  емделген. </a:t>
            </a:r>
            <a:endParaRPr lang="ru-RU" dirty="0" smtClean="0"/>
          </a:p>
          <a:p>
            <a:r>
              <a:rPr lang="kk-KZ" b="1" dirty="0" smtClean="0"/>
              <a:t>Бөлімшеде   қайтыс болған өлім саны.  </a:t>
            </a:r>
            <a:endParaRPr lang="ru-RU" dirty="0" smtClean="0"/>
          </a:p>
          <a:p>
            <a:r>
              <a:rPr lang="kk-KZ" b="1" dirty="0" smtClean="0"/>
              <a:t>2022  жылы - 32 науқас қайтыс болған  өлім саны  2,7 % . Балалардың   – 4 - 0,1%  бала қайтыс болды.    </a:t>
            </a:r>
            <a:endParaRPr lang="ru-RU" dirty="0" smtClean="0"/>
          </a:p>
          <a:p>
            <a:r>
              <a:rPr lang="kk-KZ" b="1" dirty="0" smtClean="0"/>
              <a:t>2021  жылы - 28   науқас қайтыс болған  өлім саны  2,7 % . Балалардың   – 5 - 0,1%  бала қайтыс болды.    </a:t>
            </a:r>
            <a:endParaRPr lang="ru-RU" dirty="0" smtClean="0"/>
          </a:p>
          <a:p>
            <a:endParaRPr lang="ru-RU" dirty="0" smtClean="0"/>
          </a:p>
          <a:p>
            <a:endParaRPr lang="ru-RU" dirty="0" smtClean="0"/>
          </a:p>
          <a:p>
            <a:endParaRPr lang="ru-RU" dirty="0"/>
          </a:p>
        </p:txBody>
      </p:sp>
      <p:sp>
        <p:nvSpPr>
          <p:cNvPr id="64513" name="Rectangle 1"/>
          <p:cNvSpPr>
            <a:spLocks noChangeArrowheads="1"/>
          </p:cNvSpPr>
          <p:nvPr/>
        </p:nvSpPr>
        <p:spPr bwMode="auto">
          <a:xfrm>
            <a:off x="1714480" y="285728"/>
            <a:ext cx="6072230" cy="13542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kk-KZ" sz="1100" b="1"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kk-KZ" sz="1100" b="1" u="sng" dirty="0" smtClean="0">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kk-KZ" sz="1100" b="1"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kk-KZ" sz="2000" b="1" i="0" u="sng"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Анестезиология,реанимация және оперблок бөлімшесінің 2022 жылдың</a:t>
            </a:r>
            <a:r>
              <a:rPr kumimoji="0" lang="kk-KZ" sz="2000" b="1" i="0" u="sng" strike="noStrike" cap="none" normalizeH="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2000" b="1" i="0" u="sng" strike="noStrike" cap="none" normalizeH="0" dirty="0" smtClean="0">
                <a:ln>
                  <a:noFill/>
                </a:ln>
                <a:solidFill>
                  <a:srgbClr val="FF0000"/>
                </a:solidFill>
                <a:effectLst/>
                <a:latin typeface="Times New Roman" pitchFamily="18" charset="0"/>
                <a:ea typeface="Times New Roman" pitchFamily="18" charset="0"/>
                <a:cs typeface="Times New Roman" pitchFamily="18" charset="0"/>
              </a:rPr>
              <a:t>I</a:t>
            </a:r>
            <a:r>
              <a:rPr kumimoji="0" lang="kk-KZ" sz="2000" b="1" i="0" u="sng" strike="noStrike" cap="none" normalizeH="0" dirty="0" smtClean="0">
                <a:ln>
                  <a:noFill/>
                </a:ln>
                <a:solidFill>
                  <a:srgbClr val="FF0000"/>
                </a:solidFill>
                <a:effectLst/>
                <a:latin typeface="Times New Roman" pitchFamily="18" charset="0"/>
                <a:ea typeface="Times New Roman" pitchFamily="18" charset="0"/>
                <a:cs typeface="Times New Roman" pitchFamily="18" charset="0"/>
              </a:rPr>
              <a:t>тоқсанында</a:t>
            </a:r>
            <a:endParaRPr kumimoji="0" lang="ru-RU" sz="20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kk-KZ" sz="2000" b="1" i="0" u="sng"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істелінген  жұмысы жайлы ақпарат.</a:t>
            </a:r>
            <a:endParaRPr kumimoji="0" lang="kk-KZ" sz="2000" b="0"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357166"/>
            <a:ext cx="8501122" cy="1489922"/>
          </a:xfrm>
        </p:spPr>
        <p:txBody>
          <a:bodyPr>
            <a:normAutofit fontScale="90000"/>
          </a:bodyPr>
          <a:lstStyle/>
          <a:p>
            <a:r>
              <a:rPr lang="kk-KZ" sz="2400" b="1" dirty="0" smtClean="0">
                <a:solidFill>
                  <a:srgbClr val="FF0000"/>
                </a:solidFill>
                <a:latin typeface="+mn-lt"/>
              </a:rPr>
              <a:t>Кентау қалалық орталық ауруханасының хирургия бөлімшесінің 2022 жылдың бірінші тоқсанындағы қызметі жайлы ақпарат.</a:t>
            </a:r>
            <a:r>
              <a:rPr lang="ru-RU" sz="2400" dirty="0" smtClean="0">
                <a:latin typeface="+mn-lt"/>
              </a:rPr>
              <a:t/>
            </a:r>
            <a:br>
              <a:rPr lang="ru-RU" sz="2400" dirty="0" smtClean="0">
                <a:latin typeface="+mn-lt"/>
              </a:rPr>
            </a:br>
            <a:endParaRPr lang="ru-RU" sz="2400" dirty="0">
              <a:latin typeface="+mn-lt"/>
            </a:endParaRPr>
          </a:p>
        </p:txBody>
      </p:sp>
      <p:sp>
        <p:nvSpPr>
          <p:cNvPr id="3" name="Содержимое 2"/>
          <p:cNvSpPr>
            <a:spLocks noGrp="1"/>
          </p:cNvSpPr>
          <p:nvPr>
            <p:ph idx="1"/>
          </p:nvPr>
        </p:nvSpPr>
        <p:spPr/>
        <p:txBody>
          <a:bodyPr>
            <a:normAutofit lnSpcReduction="10000"/>
          </a:bodyPr>
          <a:lstStyle/>
          <a:p>
            <a:r>
              <a:rPr lang="kk-KZ" dirty="0" smtClean="0"/>
              <a:t> Хирургия бөлімшесінде барлығы 32 төсек орын қызмет көрсетуде. Оның ішіндегі: хирургиялық - 20 т.о. ересектерге, және 5 т.о. балаларға арналса, 7 т.о. урологиялық науқастарға. Оның ішіндегі 1-еуі жас балдарға арналған. Күндізгі стационарғаЕсеп беру мерзімінде хирургия бөлімінде 367 науқас емделіп шыққан(алдыңғы жылдармен салыстырғанда көбейген). Төсек орынды орындау 60,1 – 91,2-ге көтерілген. Төсек орын айналымы 18,2 – 11,0 өзгерген. Орташа емделу мерзімі 6,9 – 6,5 төмендеген. Хирургиялық белсенділік 79,9 – 69,7 азайған. </a:t>
            </a:r>
            <a:endParaRPr lang="ru-R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428596" y="1214422"/>
          <a:ext cx="8286813" cy="3095989"/>
        </p:xfrm>
        <a:graphic>
          <a:graphicData uri="http://schemas.openxmlformats.org/drawingml/2006/table">
            <a:tbl>
              <a:tblPr/>
              <a:tblGrid>
                <a:gridCol w="142876"/>
                <a:gridCol w="561392"/>
                <a:gridCol w="352134"/>
                <a:gridCol w="352134"/>
                <a:gridCol w="352134"/>
                <a:gridCol w="422162"/>
                <a:gridCol w="422162"/>
                <a:gridCol w="422660"/>
                <a:gridCol w="422660"/>
                <a:gridCol w="352134"/>
                <a:gridCol w="422660"/>
                <a:gridCol w="422660"/>
                <a:gridCol w="422162"/>
                <a:gridCol w="352134"/>
                <a:gridCol w="352134"/>
                <a:gridCol w="438553"/>
                <a:gridCol w="438553"/>
                <a:gridCol w="338227"/>
                <a:gridCol w="338227"/>
                <a:gridCol w="307435"/>
                <a:gridCol w="325810"/>
                <a:gridCol w="325810"/>
              </a:tblGrid>
              <a:tr h="928694">
                <a:tc rowSpan="2">
                  <a:txBody>
                    <a:bodyPr/>
                    <a:lstStyle/>
                    <a:p>
                      <a:pPr>
                        <a:lnSpc>
                          <a:spcPct val="115000"/>
                        </a:lnSpc>
                        <a:spcAft>
                          <a:spcPts val="0"/>
                        </a:spcAft>
                      </a:pPr>
                      <a:endParaRPr lang="ru-RU" sz="700" dirty="0">
                        <a:latin typeface="Calibri"/>
                        <a:ea typeface="Times New Roman"/>
                        <a:cs typeface="Times New Roman"/>
                      </a:endParaRPr>
                    </a:p>
                  </a:txBody>
                  <a:tcPr marL="42696" marR="42696" marT="0" marB="0">
                    <a:lnL>
                      <a:noFill/>
                    </a:lnL>
                    <a:lnR w="12700" cap="flat" cmpd="sng" algn="ctr">
                      <a:solidFill>
                        <a:srgbClr val="000000"/>
                      </a:solidFill>
                      <a:prstDash val="solid"/>
                      <a:round/>
                      <a:headEnd type="none" w="med" len="med"/>
                      <a:tailEnd type="none" w="med" len="med"/>
                    </a:lnR>
                    <a:lnT>
                      <a:noFill/>
                    </a:lnT>
                    <a:lnB>
                      <a:noFill/>
                    </a:lnB>
                  </a:tcPr>
                </a:tc>
                <a:tc gridSpan="3">
                  <a:txBody>
                    <a:bodyPr/>
                    <a:lstStyle/>
                    <a:p>
                      <a:pPr>
                        <a:lnSpc>
                          <a:spcPct val="115000"/>
                        </a:lnSpc>
                        <a:spcAft>
                          <a:spcPts val="0"/>
                        </a:spcAft>
                      </a:pPr>
                      <a:r>
                        <a:rPr lang="kk-KZ" sz="1200" b="1" dirty="0">
                          <a:latin typeface="Times New Roman"/>
                          <a:ea typeface="Times New Roman"/>
                          <a:cs typeface="Times New Roman"/>
                        </a:rPr>
                        <a:t>Аппендицит</a:t>
                      </a:r>
                      <a:endParaRPr lang="ru-RU" sz="1200" dirty="0">
                        <a:latin typeface="Calibri"/>
                        <a:ea typeface="Times New Roman"/>
                        <a:cs typeface="Times New Roman"/>
                      </a:endParaRPr>
                    </a:p>
                  </a:txBody>
                  <a:tcPr marL="42696" marR="42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3">
                  <a:txBody>
                    <a:bodyPr/>
                    <a:lstStyle/>
                    <a:p>
                      <a:pPr>
                        <a:lnSpc>
                          <a:spcPct val="115000"/>
                        </a:lnSpc>
                        <a:spcAft>
                          <a:spcPts val="0"/>
                        </a:spcAft>
                      </a:pPr>
                      <a:r>
                        <a:rPr lang="kk-KZ" sz="1200" b="1" dirty="0">
                          <a:latin typeface="Times New Roman"/>
                          <a:ea typeface="Times New Roman"/>
                          <a:cs typeface="Times New Roman"/>
                        </a:rPr>
                        <a:t>Холецистит</a:t>
                      </a:r>
                      <a:endParaRPr lang="ru-RU" sz="1200" dirty="0">
                        <a:latin typeface="Calibri"/>
                        <a:ea typeface="Times New Roman"/>
                        <a:cs typeface="Times New Roman"/>
                      </a:endParaRPr>
                    </a:p>
                  </a:txBody>
                  <a:tcPr marL="42696" marR="42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3">
                  <a:txBody>
                    <a:bodyPr/>
                    <a:lstStyle/>
                    <a:p>
                      <a:pPr>
                        <a:lnSpc>
                          <a:spcPct val="115000"/>
                        </a:lnSpc>
                        <a:spcAft>
                          <a:spcPts val="0"/>
                        </a:spcAft>
                      </a:pPr>
                      <a:r>
                        <a:rPr lang="kk-KZ" sz="1200" b="1" dirty="0">
                          <a:latin typeface="Times New Roman"/>
                          <a:ea typeface="Times New Roman"/>
                          <a:cs typeface="Times New Roman"/>
                        </a:rPr>
                        <a:t>Панкреатит</a:t>
                      </a:r>
                      <a:endParaRPr lang="ru-RU" sz="1200" dirty="0">
                        <a:latin typeface="Calibri"/>
                        <a:ea typeface="Times New Roman"/>
                        <a:cs typeface="Times New Roman"/>
                      </a:endParaRPr>
                    </a:p>
                  </a:txBody>
                  <a:tcPr marL="42696" marR="42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3">
                  <a:txBody>
                    <a:bodyPr/>
                    <a:lstStyle/>
                    <a:p>
                      <a:pPr>
                        <a:lnSpc>
                          <a:spcPct val="115000"/>
                        </a:lnSpc>
                        <a:spcAft>
                          <a:spcPts val="0"/>
                        </a:spcAft>
                      </a:pPr>
                      <a:r>
                        <a:rPr lang="kk-KZ" sz="1200" b="1" dirty="0" smtClean="0">
                          <a:latin typeface="Times New Roman"/>
                          <a:ea typeface="Times New Roman"/>
                          <a:cs typeface="Times New Roman"/>
                        </a:rPr>
                        <a:t>Ішек</a:t>
                      </a:r>
                      <a:r>
                        <a:rPr lang="kk-KZ" sz="1200" b="1" baseline="0" dirty="0" smtClean="0">
                          <a:latin typeface="Times New Roman"/>
                          <a:ea typeface="Times New Roman"/>
                          <a:cs typeface="Times New Roman"/>
                        </a:rPr>
                        <a:t> өтімсіздігі</a:t>
                      </a:r>
                      <a:endParaRPr lang="ru-RU" sz="1200" dirty="0">
                        <a:latin typeface="Calibri"/>
                        <a:ea typeface="Times New Roman"/>
                        <a:cs typeface="Times New Roman"/>
                      </a:endParaRPr>
                    </a:p>
                  </a:txBody>
                  <a:tcPr marL="42696" marR="42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3">
                  <a:txBody>
                    <a:bodyPr/>
                    <a:lstStyle/>
                    <a:p>
                      <a:pPr>
                        <a:lnSpc>
                          <a:spcPct val="115000"/>
                        </a:lnSpc>
                        <a:spcAft>
                          <a:spcPts val="0"/>
                        </a:spcAft>
                      </a:pPr>
                      <a:r>
                        <a:rPr lang="kk-KZ" sz="1200" b="1" dirty="0" smtClean="0">
                          <a:latin typeface="Times New Roman"/>
                          <a:ea typeface="Times New Roman"/>
                          <a:cs typeface="Times New Roman"/>
                        </a:rPr>
                        <a:t>Асқазан-ішек</a:t>
                      </a:r>
                      <a:r>
                        <a:rPr lang="kk-KZ" sz="1200" b="1" baseline="0" dirty="0" smtClean="0">
                          <a:latin typeface="Times New Roman"/>
                          <a:ea typeface="Times New Roman"/>
                          <a:cs typeface="Times New Roman"/>
                        </a:rPr>
                        <a:t> жолдарының қанауы</a:t>
                      </a:r>
                      <a:endParaRPr lang="ru-RU" sz="1200" dirty="0">
                        <a:latin typeface="Calibri"/>
                        <a:ea typeface="Times New Roman"/>
                        <a:cs typeface="Times New Roman"/>
                      </a:endParaRPr>
                    </a:p>
                  </a:txBody>
                  <a:tcPr marL="42696" marR="42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3">
                  <a:txBody>
                    <a:bodyPr/>
                    <a:lstStyle/>
                    <a:p>
                      <a:pPr>
                        <a:lnSpc>
                          <a:spcPct val="115000"/>
                        </a:lnSpc>
                        <a:spcAft>
                          <a:spcPts val="0"/>
                        </a:spcAft>
                      </a:pPr>
                      <a:r>
                        <a:rPr lang="kk-KZ" sz="1200" b="1" dirty="0" smtClean="0">
                          <a:latin typeface="Times New Roman"/>
                          <a:ea typeface="Times New Roman"/>
                          <a:cs typeface="Times New Roman"/>
                        </a:rPr>
                        <a:t>Жарықтар</a:t>
                      </a:r>
                      <a:endParaRPr lang="ru-RU" sz="1200" dirty="0">
                        <a:latin typeface="Calibri"/>
                        <a:ea typeface="Times New Roman"/>
                        <a:cs typeface="Times New Roman"/>
                      </a:endParaRPr>
                    </a:p>
                  </a:txBody>
                  <a:tcPr marL="42696" marR="42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3">
                  <a:txBody>
                    <a:bodyPr/>
                    <a:lstStyle/>
                    <a:p>
                      <a:pPr>
                        <a:lnSpc>
                          <a:spcPct val="115000"/>
                        </a:lnSpc>
                        <a:spcAft>
                          <a:spcPts val="0"/>
                        </a:spcAft>
                      </a:pPr>
                      <a:r>
                        <a:rPr lang="kk-KZ" sz="1200" b="1" dirty="0" smtClean="0"/>
                        <a:t>Асқазан мен он екі елі ішектің тесілген ойық жарасы</a:t>
                      </a:r>
                      <a:endParaRPr lang="ru-RU" sz="1200" b="1" dirty="0">
                        <a:latin typeface="Calibri"/>
                        <a:ea typeface="Times New Roman"/>
                        <a:cs typeface="Times New Roman"/>
                      </a:endParaRPr>
                    </a:p>
                  </a:txBody>
                  <a:tcPr marL="42696" marR="42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1357322">
                <a:tc vMerge="1">
                  <a:txBody>
                    <a:bodyPr/>
                    <a:lstStyle/>
                    <a:p>
                      <a:endParaRPr lang="ru-RU"/>
                    </a:p>
                  </a:txBody>
                  <a:tcPr/>
                </a:tc>
                <a:tc>
                  <a:txBody>
                    <a:bodyPr/>
                    <a:lstStyle/>
                    <a:p>
                      <a:pPr marL="71755" marR="71755">
                        <a:lnSpc>
                          <a:spcPct val="115000"/>
                        </a:lnSpc>
                        <a:spcAft>
                          <a:spcPts val="0"/>
                        </a:spcAft>
                      </a:pPr>
                      <a:r>
                        <a:rPr lang="kk-KZ" sz="1200" dirty="0" smtClean="0">
                          <a:latin typeface="+mn-lt"/>
                          <a:ea typeface="Times New Roman"/>
                          <a:cs typeface="Times New Roman"/>
                        </a:rPr>
                        <a:t>саны</a:t>
                      </a:r>
                      <a:endParaRPr lang="ru-RU" sz="1200" dirty="0">
                        <a:latin typeface="+mn-lt"/>
                        <a:ea typeface="Times New Roman"/>
                        <a:cs typeface="Times New Roman"/>
                      </a:endParaRPr>
                    </a:p>
                  </a:txBody>
                  <a:tcPr marL="42696" marR="4269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Aft>
                          <a:spcPts val="0"/>
                        </a:spcAft>
                      </a:pPr>
                      <a:r>
                        <a:rPr lang="kk-KZ" sz="1200" dirty="0" smtClean="0">
                          <a:latin typeface="+mn-lt"/>
                          <a:ea typeface="Times New Roman"/>
                          <a:cs typeface="Times New Roman"/>
                        </a:rPr>
                        <a:t>Ота  жасалғаны</a:t>
                      </a:r>
                      <a:endParaRPr lang="ru-RU" sz="1200" dirty="0">
                        <a:latin typeface="+mn-lt"/>
                        <a:ea typeface="Times New Roman"/>
                        <a:cs typeface="Times New Roman"/>
                      </a:endParaRPr>
                    </a:p>
                  </a:txBody>
                  <a:tcPr marL="42696" marR="4269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Aft>
                          <a:spcPts val="0"/>
                        </a:spcAft>
                      </a:pPr>
                      <a:r>
                        <a:rPr lang="kk-KZ" sz="1200" dirty="0" smtClean="0">
                          <a:latin typeface="+mn-lt"/>
                          <a:ea typeface="Times New Roman"/>
                          <a:cs typeface="Times New Roman"/>
                        </a:rPr>
                        <a:t>Ота жасалмағаны</a:t>
                      </a:r>
                      <a:endParaRPr lang="ru-RU" sz="1200" dirty="0">
                        <a:latin typeface="+mn-lt"/>
                        <a:ea typeface="Times New Roman"/>
                        <a:cs typeface="Times New Roman"/>
                      </a:endParaRPr>
                    </a:p>
                  </a:txBody>
                  <a:tcPr marL="42696" marR="4269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Aft>
                          <a:spcPts val="0"/>
                        </a:spcAft>
                      </a:pPr>
                      <a:r>
                        <a:rPr lang="kk-KZ" sz="1200" dirty="0" smtClean="0">
                          <a:latin typeface="+mn-lt"/>
                          <a:ea typeface="Times New Roman"/>
                          <a:cs typeface="Times New Roman"/>
                        </a:rPr>
                        <a:t>саны</a:t>
                      </a:r>
                      <a:endParaRPr lang="ru-RU" sz="1200" dirty="0">
                        <a:latin typeface="+mn-lt"/>
                        <a:ea typeface="Times New Roman"/>
                        <a:cs typeface="Times New Roman"/>
                      </a:endParaRPr>
                    </a:p>
                  </a:txBody>
                  <a:tcPr marL="42696" marR="4269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Aft>
                          <a:spcPts val="0"/>
                        </a:spcAft>
                      </a:pPr>
                      <a:r>
                        <a:rPr lang="kk-KZ" sz="1200" dirty="0" smtClean="0">
                          <a:latin typeface="+mn-lt"/>
                          <a:ea typeface="Times New Roman"/>
                          <a:cs typeface="Times New Roman"/>
                        </a:rPr>
                        <a:t>Ота  жасалғаны</a:t>
                      </a:r>
                      <a:endParaRPr lang="ru-RU" sz="1200" dirty="0">
                        <a:latin typeface="+mn-lt"/>
                        <a:ea typeface="Times New Roman"/>
                        <a:cs typeface="Times New Roman"/>
                      </a:endParaRPr>
                    </a:p>
                  </a:txBody>
                  <a:tcPr marL="42696" marR="4269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Aft>
                          <a:spcPts val="0"/>
                        </a:spcAft>
                      </a:pPr>
                      <a:r>
                        <a:rPr lang="kk-KZ" sz="1200" dirty="0" smtClean="0">
                          <a:latin typeface="+mn-lt"/>
                          <a:ea typeface="Times New Roman"/>
                          <a:cs typeface="Times New Roman"/>
                        </a:rPr>
                        <a:t>Ота жасалмағаны</a:t>
                      </a:r>
                      <a:endParaRPr lang="ru-RU" sz="1200" dirty="0">
                        <a:latin typeface="+mn-lt"/>
                        <a:ea typeface="Times New Roman"/>
                        <a:cs typeface="Times New Roman"/>
                      </a:endParaRPr>
                    </a:p>
                  </a:txBody>
                  <a:tcPr marL="42696" marR="4269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Aft>
                          <a:spcPts val="0"/>
                        </a:spcAft>
                      </a:pPr>
                      <a:r>
                        <a:rPr lang="kk-KZ" sz="1200" dirty="0" smtClean="0">
                          <a:latin typeface="+mn-lt"/>
                          <a:ea typeface="Times New Roman"/>
                          <a:cs typeface="Times New Roman"/>
                        </a:rPr>
                        <a:t>саны</a:t>
                      </a:r>
                      <a:endParaRPr lang="ru-RU" sz="1200" dirty="0">
                        <a:latin typeface="+mn-lt"/>
                        <a:ea typeface="Times New Roman"/>
                        <a:cs typeface="Times New Roman"/>
                      </a:endParaRPr>
                    </a:p>
                  </a:txBody>
                  <a:tcPr marL="42696" marR="4269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Aft>
                          <a:spcPts val="0"/>
                        </a:spcAft>
                      </a:pPr>
                      <a:r>
                        <a:rPr lang="kk-KZ" sz="1200" dirty="0" smtClean="0">
                          <a:latin typeface="+mn-lt"/>
                          <a:ea typeface="Times New Roman"/>
                          <a:cs typeface="Times New Roman"/>
                        </a:rPr>
                        <a:t>Ота  жасалғаны</a:t>
                      </a:r>
                      <a:endParaRPr lang="ru-RU" sz="1200" dirty="0" smtClean="0">
                        <a:latin typeface="+mn-lt"/>
                        <a:ea typeface="Times New Roman"/>
                        <a:cs typeface="Times New Roman"/>
                      </a:endParaRPr>
                    </a:p>
                    <a:p>
                      <a:pPr marL="71755" marR="71755">
                        <a:lnSpc>
                          <a:spcPct val="115000"/>
                        </a:lnSpc>
                        <a:spcAft>
                          <a:spcPts val="0"/>
                        </a:spcAft>
                      </a:pPr>
                      <a:endParaRPr lang="ru-RU" sz="1200" dirty="0">
                        <a:latin typeface="+mn-lt"/>
                        <a:ea typeface="Times New Roman"/>
                        <a:cs typeface="Times New Roman"/>
                      </a:endParaRPr>
                    </a:p>
                  </a:txBody>
                  <a:tcPr marL="42696" marR="4269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Aft>
                          <a:spcPts val="0"/>
                        </a:spcAft>
                      </a:pPr>
                      <a:r>
                        <a:rPr lang="kk-KZ" sz="1200" dirty="0" smtClean="0">
                          <a:latin typeface="+mn-lt"/>
                          <a:ea typeface="Times New Roman"/>
                          <a:cs typeface="Times New Roman"/>
                        </a:rPr>
                        <a:t>Ота жасалмағаны</a:t>
                      </a:r>
                      <a:endParaRPr lang="ru-RU" sz="1200" dirty="0">
                        <a:latin typeface="+mn-lt"/>
                        <a:ea typeface="Times New Roman"/>
                        <a:cs typeface="Times New Roman"/>
                      </a:endParaRPr>
                    </a:p>
                  </a:txBody>
                  <a:tcPr marL="42696" marR="4269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Aft>
                          <a:spcPts val="0"/>
                        </a:spcAft>
                      </a:pPr>
                      <a:r>
                        <a:rPr lang="kk-KZ" sz="1200" dirty="0" smtClean="0">
                          <a:latin typeface="+mn-lt"/>
                          <a:ea typeface="Times New Roman"/>
                          <a:cs typeface="Times New Roman"/>
                        </a:rPr>
                        <a:t>саны</a:t>
                      </a:r>
                      <a:endParaRPr lang="ru-RU" sz="1200" dirty="0">
                        <a:latin typeface="+mn-lt"/>
                        <a:ea typeface="Times New Roman"/>
                        <a:cs typeface="Times New Roman"/>
                      </a:endParaRPr>
                    </a:p>
                  </a:txBody>
                  <a:tcPr marL="42696" marR="4269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Aft>
                          <a:spcPts val="0"/>
                        </a:spcAft>
                      </a:pPr>
                      <a:r>
                        <a:rPr lang="kk-KZ" sz="1200" dirty="0" smtClean="0">
                          <a:latin typeface="+mn-lt"/>
                          <a:ea typeface="Times New Roman"/>
                          <a:cs typeface="Times New Roman"/>
                        </a:rPr>
                        <a:t>Ота  жасалғаны</a:t>
                      </a:r>
                      <a:endParaRPr lang="ru-RU" sz="1200" dirty="0">
                        <a:latin typeface="+mn-lt"/>
                        <a:ea typeface="Times New Roman"/>
                        <a:cs typeface="Times New Roman"/>
                      </a:endParaRPr>
                    </a:p>
                  </a:txBody>
                  <a:tcPr marL="42696" marR="4269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Aft>
                          <a:spcPts val="0"/>
                        </a:spcAft>
                      </a:pPr>
                      <a:r>
                        <a:rPr lang="kk-KZ" sz="1200" dirty="0" smtClean="0">
                          <a:latin typeface="+mn-lt"/>
                          <a:ea typeface="Times New Roman"/>
                          <a:cs typeface="Times New Roman"/>
                        </a:rPr>
                        <a:t>Ота жасалмағаны</a:t>
                      </a:r>
                      <a:endParaRPr lang="ru-RU" sz="1200" dirty="0">
                        <a:latin typeface="+mn-lt"/>
                        <a:ea typeface="Times New Roman"/>
                        <a:cs typeface="Times New Roman"/>
                      </a:endParaRPr>
                    </a:p>
                  </a:txBody>
                  <a:tcPr marL="42696" marR="4269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indent="0" algn="l" defTabSz="914400" rtl="0" eaLnBrk="1" fontAlgn="auto" latinLnBrk="0" hangingPunct="1">
                        <a:lnSpc>
                          <a:spcPct val="115000"/>
                        </a:lnSpc>
                        <a:spcBef>
                          <a:spcPts val="0"/>
                        </a:spcBef>
                        <a:spcAft>
                          <a:spcPts val="0"/>
                        </a:spcAft>
                        <a:buClrTx/>
                        <a:buSzTx/>
                        <a:buFontTx/>
                        <a:buNone/>
                        <a:tabLst/>
                        <a:defRPr/>
                      </a:pPr>
                      <a:r>
                        <a:rPr lang="kk-KZ" sz="1200" dirty="0" smtClean="0">
                          <a:latin typeface="+mn-lt"/>
                          <a:ea typeface="Times New Roman"/>
                          <a:cs typeface="Times New Roman"/>
                        </a:rPr>
                        <a:t>саны</a:t>
                      </a:r>
                      <a:endParaRPr lang="ru-RU" sz="1200" dirty="0" smtClean="0">
                        <a:latin typeface="+mn-lt"/>
                        <a:ea typeface="Times New Roman"/>
                        <a:cs typeface="Times New Roman"/>
                      </a:endParaRPr>
                    </a:p>
                    <a:p>
                      <a:pPr marL="71755" marR="71755">
                        <a:lnSpc>
                          <a:spcPct val="115000"/>
                        </a:lnSpc>
                        <a:spcAft>
                          <a:spcPts val="0"/>
                        </a:spcAft>
                      </a:pPr>
                      <a:endParaRPr lang="ru-RU" sz="1200" dirty="0">
                        <a:latin typeface="+mn-lt"/>
                        <a:ea typeface="Times New Roman"/>
                        <a:cs typeface="Times New Roman"/>
                      </a:endParaRPr>
                    </a:p>
                  </a:txBody>
                  <a:tcPr marL="42696" marR="4269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indent="0" algn="l" defTabSz="914400" rtl="0" eaLnBrk="1" fontAlgn="auto" latinLnBrk="0" hangingPunct="1">
                        <a:lnSpc>
                          <a:spcPct val="115000"/>
                        </a:lnSpc>
                        <a:spcBef>
                          <a:spcPts val="0"/>
                        </a:spcBef>
                        <a:spcAft>
                          <a:spcPts val="0"/>
                        </a:spcAft>
                        <a:buClrTx/>
                        <a:buSzTx/>
                        <a:buFontTx/>
                        <a:buNone/>
                        <a:tabLst/>
                        <a:defRPr/>
                      </a:pPr>
                      <a:r>
                        <a:rPr lang="kk-KZ" sz="1200" dirty="0" smtClean="0">
                          <a:latin typeface="+mn-lt"/>
                          <a:ea typeface="Times New Roman"/>
                          <a:cs typeface="Times New Roman"/>
                        </a:rPr>
                        <a:t>Ота  жасалғаны</a:t>
                      </a:r>
                      <a:endParaRPr lang="ru-RU" sz="1200" dirty="0" smtClean="0">
                        <a:latin typeface="+mn-lt"/>
                        <a:ea typeface="Times New Roman"/>
                        <a:cs typeface="Times New Roman"/>
                      </a:endParaRPr>
                    </a:p>
                    <a:p>
                      <a:pPr marL="71755" marR="71755">
                        <a:lnSpc>
                          <a:spcPct val="115000"/>
                        </a:lnSpc>
                        <a:spcAft>
                          <a:spcPts val="0"/>
                        </a:spcAft>
                      </a:pPr>
                      <a:endParaRPr lang="ru-RU" sz="1200" dirty="0">
                        <a:latin typeface="+mn-lt"/>
                        <a:ea typeface="Times New Roman"/>
                        <a:cs typeface="Times New Roman"/>
                      </a:endParaRPr>
                    </a:p>
                  </a:txBody>
                  <a:tcPr marL="42696" marR="4269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Aft>
                          <a:spcPts val="0"/>
                        </a:spcAft>
                      </a:pPr>
                      <a:r>
                        <a:rPr lang="kk-KZ" sz="1200" dirty="0" smtClean="0">
                          <a:latin typeface="+mn-lt"/>
                          <a:ea typeface="Times New Roman"/>
                          <a:cs typeface="Times New Roman"/>
                        </a:rPr>
                        <a:t>Ота жасалмағаны</a:t>
                      </a:r>
                      <a:endParaRPr lang="ru-RU" sz="1200" dirty="0">
                        <a:latin typeface="+mn-lt"/>
                        <a:ea typeface="Times New Roman"/>
                        <a:cs typeface="Times New Roman"/>
                      </a:endParaRPr>
                    </a:p>
                  </a:txBody>
                  <a:tcPr marL="42696" marR="4269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indent="0" algn="l" defTabSz="914400" rtl="0" eaLnBrk="1" fontAlgn="auto" latinLnBrk="0" hangingPunct="1">
                        <a:lnSpc>
                          <a:spcPct val="115000"/>
                        </a:lnSpc>
                        <a:spcBef>
                          <a:spcPts val="0"/>
                        </a:spcBef>
                        <a:spcAft>
                          <a:spcPts val="0"/>
                        </a:spcAft>
                        <a:buClrTx/>
                        <a:buSzTx/>
                        <a:buFontTx/>
                        <a:buNone/>
                        <a:tabLst/>
                        <a:defRPr/>
                      </a:pPr>
                      <a:r>
                        <a:rPr lang="kk-KZ" sz="1200" dirty="0" smtClean="0">
                          <a:latin typeface="+mn-lt"/>
                          <a:ea typeface="Times New Roman"/>
                          <a:cs typeface="Times New Roman"/>
                        </a:rPr>
                        <a:t>саны</a:t>
                      </a:r>
                      <a:endParaRPr lang="ru-RU" sz="1200" dirty="0" smtClean="0">
                        <a:latin typeface="+mn-lt"/>
                        <a:ea typeface="Times New Roman"/>
                        <a:cs typeface="Times New Roman"/>
                      </a:endParaRPr>
                    </a:p>
                    <a:p>
                      <a:pPr marL="71755" marR="71755">
                        <a:lnSpc>
                          <a:spcPct val="115000"/>
                        </a:lnSpc>
                        <a:spcAft>
                          <a:spcPts val="0"/>
                        </a:spcAft>
                      </a:pPr>
                      <a:endParaRPr lang="ru-RU" sz="1200" dirty="0">
                        <a:latin typeface="+mn-lt"/>
                        <a:ea typeface="Times New Roman"/>
                        <a:cs typeface="Times New Roman"/>
                      </a:endParaRPr>
                    </a:p>
                  </a:txBody>
                  <a:tcPr marL="42696" marR="4269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indent="0" algn="l" defTabSz="914400" rtl="0" eaLnBrk="1" fontAlgn="auto" latinLnBrk="0" hangingPunct="1">
                        <a:lnSpc>
                          <a:spcPct val="115000"/>
                        </a:lnSpc>
                        <a:spcBef>
                          <a:spcPts val="0"/>
                        </a:spcBef>
                        <a:spcAft>
                          <a:spcPts val="0"/>
                        </a:spcAft>
                        <a:buClrTx/>
                        <a:buSzTx/>
                        <a:buFontTx/>
                        <a:buNone/>
                        <a:tabLst/>
                        <a:defRPr/>
                      </a:pPr>
                      <a:r>
                        <a:rPr lang="kk-KZ" sz="1200" dirty="0" smtClean="0">
                          <a:latin typeface="+mn-lt"/>
                          <a:ea typeface="Times New Roman"/>
                          <a:cs typeface="Times New Roman"/>
                        </a:rPr>
                        <a:t>Ота  жасалғаны</a:t>
                      </a:r>
                      <a:endParaRPr lang="ru-RU" sz="1200" dirty="0" smtClean="0">
                        <a:latin typeface="+mn-lt"/>
                        <a:ea typeface="Times New Roman"/>
                        <a:cs typeface="Times New Roman"/>
                      </a:endParaRPr>
                    </a:p>
                    <a:p>
                      <a:pPr marL="71755" marR="71755">
                        <a:lnSpc>
                          <a:spcPct val="115000"/>
                        </a:lnSpc>
                        <a:spcAft>
                          <a:spcPts val="0"/>
                        </a:spcAft>
                      </a:pPr>
                      <a:endParaRPr lang="ru-RU" sz="1200" dirty="0">
                        <a:latin typeface="+mn-lt"/>
                        <a:ea typeface="Times New Roman"/>
                        <a:cs typeface="Times New Roman"/>
                      </a:endParaRPr>
                    </a:p>
                  </a:txBody>
                  <a:tcPr marL="42696" marR="4269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Aft>
                          <a:spcPts val="0"/>
                        </a:spcAft>
                      </a:pPr>
                      <a:r>
                        <a:rPr lang="kk-KZ" sz="1200" dirty="0" smtClean="0">
                          <a:latin typeface="+mn-lt"/>
                          <a:ea typeface="Times New Roman"/>
                          <a:cs typeface="Times New Roman"/>
                        </a:rPr>
                        <a:t>Ота жасалмағаны</a:t>
                      </a:r>
                      <a:endParaRPr lang="ru-RU" sz="1200" dirty="0">
                        <a:latin typeface="+mn-lt"/>
                        <a:ea typeface="Times New Roman"/>
                        <a:cs typeface="Times New Roman"/>
                      </a:endParaRPr>
                    </a:p>
                  </a:txBody>
                  <a:tcPr marL="42696" marR="4269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indent="0" algn="l" defTabSz="914400" rtl="0" eaLnBrk="1" fontAlgn="auto" latinLnBrk="0" hangingPunct="1">
                        <a:lnSpc>
                          <a:spcPct val="115000"/>
                        </a:lnSpc>
                        <a:spcBef>
                          <a:spcPts val="0"/>
                        </a:spcBef>
                        <a:spcAft>
                          <a:spcPts val="0"/>
                        </a:spcAft>
                        <a:buClrTx/>
                        <a:buSzTx/>
                        <a:buFontTx/>
                        <a:buNone/>
                        <a:tabLst/>
                        <a:defRPr/>
                      </a:pPr>
                      <a:r>
                        <a:rPr lang="kk-KZ" sz="1200" dirty="0" smtClean="0">
                          <a:latin typeface="+mn-lt"/>
                          <a:ea typeface="Times New Roman"/>
                          <a:cs typeface="Times New Roman"/>
                        </a:rPr>
                        <a:t>саны</a:t>
                      </a:r>
                      <a:endParaRPr lang="ru-RU" sz="1200" dirty="0" smtClean="0">
                        <a:latin typeface="+mn-lt"/>
                        <a:ea typeface="Times New Roman"/>
                        <a:cs typeface="Times New Roman"/>
                      </a:endParaRPr>
                    </a:p>
                    <a:p>
                      <a:pPr marL="71755" marR="71755">
                        <a:lnSpc>
                          <a:spcPct val="115000"/>
                        </a:lnSpc>
                        <a:spcAft>
                          <a:spcPts val="0"/>
                        </a:spcAft>
                      </a:pPr>
                      <a:endParaRPr lang="ru-RU" sz="1200" dirty="0">
                        <a:latin typeface="+mn-lt"/>
                        <a:ea typeface="Times New Roman"/>
                        <a:cs typeface="Times New Roman"/>
                      </a:endParaRPr>
                    </a:p>
                  </a:txBody>
                  <a:tcPr marL="42696" marR="4269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indent="0" algn="l" defTabSz="914400" rtl="0" eaLnBrk="1" fontAlgn="auto" latinLnBrk="0" hangingPunct="1">
                        <a:lnSpc>
                          <a:spcPct val="115000"/>
                        </a:lnSpc>
                        <a:spcBef>
                          <a:spcPts val="0"/>
                        </a:spcBef>
                        <a:spcAft>
                          <a:spcPts val="0"/>
                        </a:spcAft>
                        <a:buClrTx/>
                        <a:buSzTx/>
                        <a:buFontTx/>
                        <a:buNone/>
                        <a:tabLst/>
                        <a:defRPr/>
                      </a:pPr>
                      <a:r>
                        <a:rPr lang="kk-KZ" sz="1200" dirty="0" smtClean="0">
                          <a:latin typeface="+mn-lt"/>
                          <a:ea typeface="Times New Roman"/>
                          <a:cs typeface="Times New Roman"/>
                        </a:rPr>
                        <a:t>Ота  жасалғаны</a:t>
                      </a:r>
                      <a:endParaRPr lang="ru-RU" sz="1200" dirty="0" smtClean="0">
                        <a:latin typeface="+mn-lt"/>
                        <a:ea typeface="Times New Roman"/>
                        <a:cs typeface="Times New Roman"/>
                      </a:endParaRPr>
                    </a:p>
                    <a:p>
                      <a:pPr marL="71755" marR="71755">
                        <a:lnSpc>
                          <a:spcPct val="115000"/>
                        </a:lnSpc>
                        <a:spcAft>
                          <a:spcPts val="0"/>
                        </a:spcAft>
                      </a:pPr>
                      <a:endParaRPr lang="ru-RU" sz="1200" dirty="0">
                        <a:latin typeface="+mn-lt"/>
                        <a:ea typeface="Times New Roman"/>
                        <a:cs typeface="Times New Roman"/>
                      </a:endParaRPr>
                    </a:p>
                  </a:txBody>
                  <a:tcPr marL="42696" marR="4269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Aft>
                          <a:spcPts val="0"/>
                        </a:spcAft>
                      </a:pPr>
                      <a:r>
                        <a:rPr lang="kk-KZ" sz="1200" dirty="0" smtClean="0">
                          <a:latin typeface="+mn-lt"/>
                          <a:ea typeface="Times New Roman"/>
                          <a:cs typeface="Times New Roman"/>
                        </a:rPr>
                        <a:t>Ота жасалмағаны</a:t>
                      </a:r>
                      <a:endParaRPr lang="ru-RU" sz="1200" dirty="0">
                        <a:latin typeface="+mn-lt"/>
                        <a:ea typeface="Times New Roman"/>
                        <a:cs typeface="Times New Roman"/>
                      </a:endParaRPr>
                    </a:p>
                  </a:txBody>
                  <a:tcPr marL="42696" marR="4269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6795">
                <a:tc>
                  <a:txBody>
                    <a:bodyPr/>
                    <a:lstStyle/>
                    <a:p>
                      <a:pPr>
                        <a:lnSpc>
                          <a:spcPct val="115000"/>
                        </a:lnSpc>
                        <a:spcAft>
                          <a:spcPts val="1000"/>
                        </a:spcAft>
                      </a:pPr>
                      <a:r>
                        <a:rPr lang="ru-RU" sz="700">
                          <a:latin typeface="Calibri"/>
                          <a:ea typeface="Times New Roman"/>
                          <a:cs typeface="Times New Roman"/>
                        </a:rPr>
                        <a:t>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kk-KZ" sz="1200" b="1">
                          <a:latin typeface="Times New Roman"/>
                          <a:ea typeface="Times New Roman"/>
                          <a:cs typeface="Times New Roman"/>
                        </a:rPr>
                        <a:t>266</a:t>
                      </a:r>
                      <a:endParaRPr lang="ru-RU" sz="1200">
                        <a:latin typeface="Calibri"/>
                        <a:ea typeface="Times New Roman"/>
                        <a:cs typeface="Times New Roman"/>
                      </a:endParaRPr>
                    </a:p>
                  </a:txBody>
                  <a:tcPr marL="42696" marR="42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b="1">
                          <a:latin typeface="Times New Roman"/>
                          <a:ea typeface="Times New Roman"/>
                          <a:cs typeface="Times New Roman"/>
                        </a:rPr>
                        <a:t>266</a:t>
                      </a:r>
                      <a:endParaRPr lang="ru-RU" sz="1200">
                        <a:latin typeface="Calibri"/>
                        <a:ea typeface="Times New Roman"/>
                        <a:cs typeface="Times New Roman"/>
                      </a:endParaRPr>
                    </a:p>
                  </a:txBody>
                  <a:tcPr marL="42696" marR="42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b="1">
                          <a:latin typeface="Times New Roman"/>
                          <a:ea typeface="Times New Roman"/>
                          <a:cs typeface="Times New Roman"/>
                        </a:rPr>
                        <a:t>0</a:t>
                      </a:r>
                      <a:endParaRPr lang="ru-RU" sz="1200">
                        <a:latin typeface="Calibri"/>
                        <a:ea typeface="Times New Roman"/>
                        <a:cs typeface="Times New Roman"/>
                      </a:endParaRPr>
                    </a:p>
                  </a:txBody>
                  <a:tcPr marL="42696" marR="42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b="1">
                          <a:latin typeface="Times New Roman"/>
                          <a:ea typeface="Times New Roman"/>
                          <a:cs typeface="Times New Roman"/>
                        </a:rPr>
                        <a:t>128</a:t>
                      </a:r>
                      <a:endParaRPr lang="ru-RU" sz="1200">
                        <a:latin typeface="Calibri"/>
                        <a:ea typeface="Times New Roman"/>
                        <a:cs typeface="Times New Roman"/>
                      </a:endParaRPr>
                    </a:p>
                  </a:txBody>
                  <a:tcPr marL="42696" marR="42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b="1">
                          <a:latin typeface="Times New Roman"/>
                          <a:ea typeface="Times New Roman"/>
                          <a:cs typeface="Times New Roman"/>
                        </a:rPr>
                        <a:t>109</a:t>
                      </a:r>
                      <a:endParaRPr lang="ru-RU" sz="1200">
                        <a:latin typeface="Calibri"/>
                        <a:ea typeface="Times New Roman"/>
                        <a:cs typeface="Times New Roman"/>
                      </a:endParaRPr>
                    </a:p>
                  </a:txBody>
                  <a:tcPr marL="42696" marR="42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b="1">
                          <a:latin typeface="Times New Roman"/>
                          <a:ea typeface="Times New Roman"/>
                          <a:cs typeface="Times New Roman"/>
                        </a:rPr>
                        <a:t>1</a:t>
                      </a:r>
                      <a:r>
                        <a:rPr lang="kk-KZ" sz="1200" b="1">
                          <a:latin typeface="Times New Roman"/>
                          <a:ea typeface="Times New Roman"/>
                          <a:cs typeface="Times New Roman"/>
                        </a:rPr>
                        <a:t>9</a:t>
                      </a:r>
                      <a:endParaRPr lang="ru-RU" sz="1200">
                        <a:latin typeface="Calibri"/>
                        <a:ea typeface="Times New Roman"/>
                        <a:cs typeface="Times New Roman"/>
                      </a:endParaRPr>
                    </a:p>
                  </a:txBody>
                  <a:tcPr marL="42696" marR="42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b="1">
                          <a:latin typeface="Times New Roman"/>
                          <a:ea typeface="Times New Roman"/>
                          <a:cs typeface="Times New Roman"/>
                        </a:rPr>
                        <a:t>2</a:t>
                      </a:r>
                      <a:r>
                        <a:rPr lang="kk-KZ" sz="1200" b="1">
                          <a:latin typeface="Times New Roman"/>
                          <a:ea typeface="Times New Roman"/>
                          <a:cs typeface="Times New Roman"/>
                        </a:rPr>
                        <a:t>8</a:t>
                      </a:r>
                      <a:endParaRPr lang="ru-RU" sz="1200">
                        <a:latin typeface="Calibri"/>
                        <a:ea typeface="Times New Roman"/>
                        <a:cs typeface="Times New Roman"/>
                      </a:endParaRPr>
                    </a:p>
                  </a:txBody>
                  <a:tcPr marL="42696" marR="42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b="1">
                          <a:latin typeface="Times New Roman"/>
                          <a:ea typeface="Times New Roman"/>
                          <a:cs typeface="Times New Roman"/>
                        </a:rPr>
                        <a:t>1</a:t>
                      </a:r>
                      <a:endParaRPr lang="ru-RU" sz="1200">
                        <a:latin typeface="Calibri"/>
                        <a:ea typeface="Times New Roman"/>
                        <a:cs typeface="Times New Roman"/>
                      </a:endParaRPr>
                    </a:p>
                  </a:txBody>
                  <a:tcPr marL="42696" marR="42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b="1">
                          <a:latin typeface="Times New Roman"/>
                          <a:ea typeface="Times New Roman"/>
                          <a:cs typeface="Times New Roman"/>
                        </a:rPr>
                        <a:t>2</a:t>
                      </a:r>
                      <a:r>
                        <a:rPr lang="kk-KZ" sz="1200" b="1">
                          <a:latin typeface="Times New Roman"/>
                          <a:ea typeface="Times New Roman"/>
                          <a:cs typeface="Times New Roman"/>
                        </a:rPr>
                        <a:t>7</a:t>
                      </a:r>
                      <a:endParaRPr lang="ru-RU" sz="1200">
                        <a:latin typeface="Calibri"/>
                        <a:ea typeface="Times New Roman"/>
                        <a:cs typeface="Times New Roman"/>
                      </a:endParaRPr>
                    </a:p>
                  </a:txBody>
                  <a:tcPr marL="42696" marR="42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b="1">
                          <a:latin typeface="Times New Roman"/>
                          <a:ea typeface="Times New Roman"/>
                          <a:cs typeface="Times New Roman"/>
                        </a:rPr>
                        <a:t>17</a:t>
                      </a:r>
                      <a:endParaRPr lang="ru-RU" sz="1200">
                        <a:latin typeface="Calibri"/>
                        <a:ea typeface="Times New Roman"/>
                        <a:cs typeface="Times New Roman"/>
                      </a:endParaRPr>
                    </a:p>
                  </a:txBody>
                  <a:tcPr marL="42696" marR="42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b="1">
                          <a:latin typeface="Times New Roman"/>
                          <a:ea typeface="Times New Roman"/>
                          <a:cs typeface="Times New Roman"/>
                        </a:rPr>
                        <a:t>1</a:t>
                      </a:r>
                      <a:r>
                        <a:rPr lang="kk-KZ" sz="1200" b="1">
                          <a:latin typeface="Times New Roman"/>
                          <a:ea typeface="Times New Roman"/>
                          <a:cs typeface="Times New Roman"/>
                        </a:rPr>
                        <a:t>4</a:t>
                      </a:r>
                      <a:endParaRPr lang="ru-RU" sz="1200">
                        <a:latin typeface="Calibri"/>
                        <a:ea typeface="Times New Roman"/>
                        <a:cs typeface="Times New Roman"/>
                      </a:endParaRPr>
                    </a:p>
                  </a:txBody>
                  <a:tcPr marL="42696" marR="42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b="1">
                          <a:latin typeface="Times New Roman"/>
                          <a:ea typeface="Times New Roman"/>
                          <a:cs typeface="Times New Roman"/>
                        </a:rPr>
                        <a:t>3</a:t>
                      </a:r>
                      <a:endParaRPr lang="ru-RU" sz="1200">
                        <a:latin typeface="Calibri"/>
                        <a:ea typeface="Times New Roman"/>
                        <a:cs typeface="Times New Roman"/>
                      </a:endParaRPr>
                    </a:p>
                  </a:txBody>
                  <a:tcPr marL="42696" marR="42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b="1">
                          <a:latin typeface="Times New Roman"/>
                          <a:ea typeface="Times New Roman"/>
                          <a:cs typeface="Times New Roman"/>
                        </a:rPr>
                        <a:t>3</a:t>
                      </a:r>
                      <a:r>
                        <a:rPr lang="kk-KZ" sz="1200" b="1">
                          <a:latin typeface="Times New Roman"/>
                          <a:ea typeface="Times New Roman"/>
                          <a:cs typeface="Times New Roman"/>
                        </a:rPr>
                        <a:t>9</a:t>
                      </a:r>
                      <a:endParaRPr lang="ru-RU" sz="1200">
                        <a:latin typeface="Calibri"/>
                        <a:ea typeface="Times New Roman"/>
                        <a:cs typeface="Times New Roman"/>
                      </a:endParaRPr>
                    </a:p>
                  </a:txBody>
                  <a:tcPr marL="42696" marR="42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b="1">
                          <a:latin typeface="Times New Roman"/>
                          <a:ea typeface="Times New Roman"/>
                          <a:cs typeface="Times New Roman"/>
                        </a:rPr>
                        <a:t>3</a:t>
                      </a:r>
                      <a:endParaRPr lang="ru-RU" sz="1200">
                        <a:latin typeface="Calibri"/>
                        <a:ea typeface="Times New Roman"/>
                        <a:cs typeface="Times New Roman"/>
                      </a:endParaRPr>
                    </a:p>
                  </a:txBody>
                  <a:tcPr marL="42696" marR="42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b="1">
                          <a:latin typeface="Times New Roman"/>
                          <a:ea typeface="Times New Roman"/>
                          <a:cs typeface="Times New Roman"/>
                        </a:rPr>
                        <a:t>3</a:t>
                      </a:r>
                      <a:r>
                        <a:rPr lang="kk-KZ" sz="1200" b="1">
                          <a:latin typeface="Times New Roman"/>
                          <a:ea typeface="Times New Roman"/>
                          <a:cs typeface="Times New Roman"/>
                        </a:rPr>
                        <a:t>6</a:t>
                      </a:r>
                      <a:endParaRPr lang="ru-RU" sz="1200">
                        <a:latin typeface="Calibri"/>
                        <a:ea typeface="Times New Roman"/>
                        <a:cs typeface="Times New Roman"/>
                      </a:endParaRPr>
                    </a:p>
                  </a:txBody>
                  <a:tcPr marL="42696" marR="42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b="1">
                          <a:latin typeface="Times New Roman"/>
                          <a:ea typeface="Times New Roman"/>
                          <a:cs typeface="Times New Roman"/>
                        </a:rPr>
                        <a:t>45</a:t>
                      </a:r>
                      <a:endParaRPr lang="ru-RU" sz="1200">
                        <a:latin typeface="Calibri"/>
                        <a:ea typeface="Times New Roman"/>
                        <a:cs typeface="Times New Roman"/>
                      </a:endParaRPr>
                    </a:p>
                  </a:txBody>
                  <a:tcPr marL="42696" marR="42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b="1">
                          <a:latin typeface="Times New Roman"/>
                          <a:ea typeface="Times New Roman"/>
                          <a:cs typeface="Times New Roman"/>
                        </a:rPr>
                        <a:t>42</a:t>
                      </a:r>
                      <a:endParaRPr lang="ru-RU" sz="1200">
                        <a:latin typeface="Calibri"/>
                        <a:ea typeface="Times New Roman"/>
                        <a:cs typeface="Times New Roman"/>
                      </a:endParaRPr>
                    </a:p>
                  </a:txBody>
                  <a:tcPr marL="42696" marR="42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b="1" dirty="0">
                          <a:latin typeface="Times New Roman"/>
                          <a:ea typeface="Times New Roman"/>
                          <a:cs typeface="Times New Roman"/>
                        </a:rPr>
                        <a:t>3</a:t>
                      </a:r>
                      <a:endParaRPr lang="ru-RU" sz="1200" dirty="0">
                        <a:latin typeface="Calibri"/>
                        <a:ea typeface="Times New Roman"/>
                        <a:cs typeface="Times New Roman"/>
                      </a:endParaRPr>
                    </a:p>
                  </a:txBody>
                  <a:tcPr marL="42696" marR="42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b="1" dirty="0">
                          <a:latin typeface="Times New Roman"/>
                          <a:ea typeface="Times New Roman"/>
                          <a:cs typeface="Times New Roman"/>
                        </a:rPr>
                        <a:t>5</a:t>
                      </a:r>
                      <a:endParaRPr lang="ru-RU" sz="1200" dirty="0">
                        <a:latin typeface="Calibri"/>
                        <a:ea typeface="Times New Roman"/>
                        <a:cs typeface="Times New Roman"/>
                      </a:endParaRPr>
                    </a:p>
                  </a:txBody>
                  <a:tcPr marL="42696" marR="42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b="1" dirty="0">
                          <a:latin typeface="Times New Roman"/>
                          <a:ea typeface="Times New Roman"/>
                          <a:cs typeface="Times New Roman"/>
                        </a:rPr>
                        <a:t>5</a:t>
                      </a:r>
                      <a:endParaRPr lang="ru-RU" sz="1200" dirty="0">
                        <a:latin typeface="Calibri"/>
                        <a:ea typeface="Times New Roman"/>
                        <a:cs typeface="Times New Roman"/>
                      </a:endParaRPr>
                    </a:p>
                  </a:txBody>
                  <a:tcPr marL="42696" marR="42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b="1" dirty="0">
                          <a:latin typeface="Times New Roman"/>
                          <a:ea typeface="Times New Roman"/>
                          <a:cs typeface="Times New Roman"/>
                        </a:rPr>
                        <a:t>0</a:t>
                      </a:r>
                      <a:endParaRPr lang="ru-RU" sz="1200" dirty="0">
                        <a:latin typeface="Calibri"/>
                        <a:ea typeface="Times New Roman"/>
                        <a:cs typeface="Times New Roman"/>
                      </a:endParaRPr>
                    </a:p>
                  </a:txBody>
                  <a:tcPr marL="42696" marR="42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2465" name="Rectangle 1"/>
          <p:cNvSpPr>
            <a:spLocks noChangeArrowheads="1"/>
          </p:cNvSpPr>
          <p:nvPr/>
        </p:nvSpPr>
        <p:spPr bwMode="auto">
          <a:xfrm>
            <a:off x="0" y="0"/>
            <a:ext cx="8781058" cy="120032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endParaRPr kumimoji="0" lang="kk-KZ"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lang="kk-KZ" sz="1200" b="1" dirty="0" smtClean="0">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kk-KZ"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lang="kk-KZ" sz="1200" b="1" dirty="0" smtClean="0">
              <a:latin typeface="Times New Roman" pitchFamily="18" charset="0"/>
              <a:ea typeface="Times New Roman" pitchFamily="18" charset="0"/>
              <a:cs typeface="Times New Roman" pitchFamily="18" charset="0"/>
            </a:endParaRPr>
          </a:p>
          <a:p>
            <a:pPr lvl="0" algn="l" eaLnBrk="1" hangingPunct="1"/>
            <a:r>
              <a:rPr lang="kk-KZ" sz="2000" dirty="0" smtClean="0"/>
              <a:t>                 </a:t>
            </a:r>
            <a:r>
              <a:rPr lang="kk-KZ" sz="2400" b="1" dirty="0" smtClean="0">
                <a:solidFill>
                  <a:srgbClr val="FF0000"/>
                </a:solidFill>
                <a:latin typeface="+mn-lt"/>
              </a:rPr>
              <a:t>Шұғыл хирургиялық көмек көрсету көрсеткіштері</a:t>
            </a:r>
            <a:r>
              <a:rPr lang="kk-KZ" sz="2000" dirty="0" smtClean="0">
                <a:solidFill>
                  <a:srgbClr val="FF0000"/>
                </a:solidFill>
              </a:rPr>
              <a:t>.</a:t>
            </a:r>
            <a:endParaRPr kumimoji="0" lang="kk-KZ" sz="2000" b="0" i="0" u="none" strike="noStrike" cap="none" normalizeH="0" baseline="0" dirty="0" smtClean="0">
              <a:ln>
                <a:noFill/>
              </a:ln>
              <a:solidFill>
                <a:srgbClr val="FF0000"/>
              </a:solidFill>
              <a:effectLst/>
              <a:latin typeface="Arial" pitchFamily="34" charset="0"/>
              <a:cs typeface="Arial" pitchFamily="34" charset="0"/>
            </a:endParaRPr>
          </a:p>
        </p:txBody>
      </p:sp>
      <p:graphicFrame>
        <p:nvGraphicFramePr>
          <p:cNvPr id="7" name="Таблица 6"/>
          <p:cNvGraphicFramePr>
            <a:graphicFrameLocks noGrp="1"/>
          </p:cNvGraphicFramePr>
          <p:nvPr/>
        </p:nvGraphicFramePr>
        <p:xfrm>
          <a:off x="642911" y="5072074"/>
          <a:ext cx="8215369" cy="959743"/>
        </p:xfrm>
        <a:graphic>
          <a:graphicData uri="http://schemas.openxmlformats.org/drawingml/2006/table">
            <a:tbl>
              <a:tblPr/>
              <a:tblGrid>
                <a:gridCol w="1424540"/>
                <a:gridCol w="1357953"/>
                <a:gridCol w="1358485"/>
                <a:gridCol w="1356888"/>
                <a:gridCol w="1283961"/>
                <a:gridCol w="1433542"/>
              </a:tblGrid>
              <a:tr h="714379">
                <a:tc>
                  <a:txBody>
                    <a:bodyPr/>
                    <a:lstStyle/>
                    <a:p>
                      <a:pPr>
                        <a:lnSpc>
                          <a:spcPct val="115000"/>
                        </a:lnSpc>
                        <a:spcAft>
                          <a:spcPts val="0"/>
                        </a:spcAft>
                      </a:pPr>
                      <a:r>
                        <a:rPr lang="kk-KZ" sz="1400" b="1" dirty="0" smtClean="0">
                          <a:latin typeface="Times New Roman"/>
                          <a:ea typeface="Times New Roman"/>
                          <a:cs typeface="Times New Roman"/>
                        </a:rPr>
                        <a:t>Науқас</a:t>
                      </a:r>
                      <a:r>
                        <a:rPr lang="kk-KZ" sz="1400" b="1" baseline="0" dirty="0" smtClean="0">
                          <a:latin typeface="Times New Roman"/>
                          <a:ea typeface="Times New Roman"/>
                          <a:cs typeface="Times New Roman"/>
                        </a:rPr>
                        <a:t> саны</a:t>
                      </a:r>
                      <a:endParaRPr lang="ru-RU" sz="1400" dirty="0">
                        <a:latin typeface="Calibri"/>
                        <a:ea typeface="Times New Roman"/>
                        <a:cs typeface="Times New Roman"/>
                      </a:endParaRPr>
                    </a:p>
                  </a:txBody>
                  <a:tcPr marL="43408" marR="43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b="1" dirty="0" smtClean="0">
                          <a:latin typeface="Times New Roman"/>
                          <a:ea typeface="Times New Roman"/>
                          <a:cs typeface="Times New Roman"/>
                        </a:rPr>
                        <a:t>Жоспарлы</a:t>
                      </a:r>
                      <a:r>
                        <a:rPr lang="kk-KZ" sz="1400" b="1" baseline="0" dirty="0" smtClean="0">
                          <a:latin typeface="Times New Roman"/>
                          <a:ea typeface="Times New Roman"/>
                          <a:cs typeface="Times New Roman"/>
                        </a:rPr>
                        <a:t> операция саны</a:t>
                      </a:r>
                      <a:endParaRPr lang="ru-RU" sz="1400" dirty="0">
                        <a:latin typeface="Calibri"/>
                        <a:ea typeface="Times New Roman"/>
                        <a:cs typeface="Times New Roman"/>
                      </a:endParaRPr>
                    </a:p>
                  </a:txBody>
                  <a:tcPr marL="43408" marR="43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b="1" dirty="0" smtClean="0">
                          <a:latin typeface="Times New Roman"/>
                          <a:ea typeface="Times New Roman"/>
                          <a:cs typeface="Times New Roman"/>
                        </a:rPr>
                        <a:t>Хирургиялық</a:t>
                      </a:r>
                      <a:r>
                        <a:rPr lang="kk-KZ" sz="1400" b="1" baseline="0" dirty="0" smtClean="0">
                          <a:latin typeface="Times New Roman"/>
                          <a:ea typeface="Times New Roman"/>
                          <a:cs typeface="Times New Roman"/>
                        </a:rPr>
                        <a:t> белсенділік</a:t>
                      </a:r>
                      <a:endParaRPr lang="ru-RU" sz="1400" dirty="0">
                        <a:latin typeface="Calibri"/>
                        <a:ea typeface="Times New Roman"/>
                        <a:cs typeface="Times New Roman"/>
                      </a:endParaRPr>
                    </a:p>
                  </a:txBody>
                  <a:tcPr marL="43408" marR="43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b="1" dirty="0" smtClean="0">
                          <a:latin typeface="Times New Roman"/>
                          <a:ea typeface="Times New Roman"/>
                          <a:cs typeface="Times New Roman"/>
                        </a:rPr>
                        <a:t>Жалпы</a:t>
                      </a:r>
                      <a:r>
                        <a:rPr lang="kk-KZ" sz="1400" b="1" baseline="0" dirty="0" smtClean="0">
                          <a:latin typeface="Times New Roman"/>
                          <a:ea typeface="Times New Roman"/>
                          <a:cs typeface="Times New Roman"/>
                        </a:rPr>
                        <a:t> өлім</a:t>
                      </a:r>
                      <a:endParaRPr lang="ru-RU" sz="1400" dirty="0">
                        <a:latin typeface="Calibri"/>
                        <a:ea typeface="Times New Roman"/>
                        <a:cs typeface="Times New Roman"/>
                      </a:endParaRPr>
                    </a:p>
                  </a:txBody>
                  <a:tcPr marL="43408" marR="43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b="1" dirty="0" smtClean="0"/>
                        <a:t>Операциядан кейінгі өлім</a:t>
                      </a:r>
                      <a:endParaRPr lang="ru-RU" sz="1400" b="1" dirty="0">
                        <a:latin typeface="Calibri"/>
                        <a:ea typeface="Times New Roman"/>
                        <a:cs typeface="Times New Roman"/>
                      </a:endParaRPr>
                    </a:p>
                  </a:txBody>
                  <a:tcPr marL="43408" marR="43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b="1" dirty="0" smtClean="0"/>
                        <a:t>Операциядан кейінгі асқыну</a:t>
                      </a:r>
                      <a:endParaRPr lang="ru-RU" sz="1400" b="1" dirty="0">
                        <a:latin typeface="Calibri"/>
                        <a:ea typeface="Times New Roman"/>
                        <a:cs typeface="Times New Roman"/>
                      </a:endParaRPr>
                    </a:p>
                  </a:txBody>
                  <a:tcPr marL="43408" marR="43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kk-KZ" sz="1400" dirty="0">
                          <a:latin typeface="Times New Roman"/>
                          <a:ea typeface="Times New Roman"/>
                          <a:cs typeface="Times New Roman"/>
                        </a:rPr>
                        <a:t>188</a:t>
                      </a:r>
                      <a:endParaRPr lang="ru-RU" sz="1400" dirty="0">
                        <a:latin typeface="Calibri"/>
                        <a:ea typeface="Times New Roman"/>
                        <a:cs typeface="Times New Roman"/>
                      </a:endParaRPr>
                    </a:p>
                  </a:txBody>
                  <a:tcPr marL="43408" marR="43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dirty="0">
                          <a:latin typeface="Times New Roman"/>
                          <a:ea typeface="Times New Roman"/>
                          <a:cs typeface="Times New Roman"/>
                        </a:rPr>
                        <a:t>188</a:t>
                      </a:r>
                      <a:endParaRPr lang="ru-RU" sz="1400" dirty="0">
                        <a:latin typeface="Calibri"/>
                        <a:ea typeface="Times New Roman"/>
                        <a:cs typeface="Times New Roman"/>
                      </a:endParaRPr>
                    </a:p>
                  </a:txBody>
                  <a:tcPr marL="43408" marR="43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dirty="0">
                          <a:latin typeface="Times New Roman"/>
                          <a:ea typeface="Times New Roman"/>
                          <a:cs typeface="Times New Roman"/>
                        </a:rPr>
                        <a:t>100</a:t>
                      </a:r>
                      <a:r>
                        <a:rPr lang="ru-RU" sz="1400" dirty="0">
                          <a:latin typeface="Times New Roman"/>
                          <a:ea typeface="Times New Roman"/>
                          <a:cs typeface="Times New Roman"/>
                        </a:rPr>
                        <a:t>%</a:t>
                      </a:r>
                      <a:endParaRPr lang="ru-RU" sz="1400" dirty="0">
                        <a:latin typeface="Calibri"/>
                        <a:ea typeface="Times New Roman"/>
                        <a:cs typeface="Times New Roman"/>
                      </a:endParaRPr>
                    </a:p>
                  </a:txBody>
                  <a:tcPr marL="43408" marR="43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dirty="0">
                          <a:latin typeface="Times New Roman"/>
                          <a:ea typeface="Times New Roman"/>
                          <a:cs typeface="Times New Roman"/>
                        </a:rPr>
                        <a:t>0</a:t>
                      </a:r>
                      <a:endParaRPr lang="ru-RU" sz="1400" dirty="0">
                        <a:latin typeface="Calibri"/>
                        <a:ea typeface="Times New Roman"/>
                        <a:cs typeface="Times New Roman"/>
                      </a:endParaRPr>
                    </a:p>
                  </a:txBody>
                  <a:tcPr marL="43408" marR="43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dirty="0">
                          <a:latin typeface="Times New Roman"/>
                          <a:ea typeface="Times New Roman"/>
                          <a:cs typeface="Times New Roman"/>
                        </a:rPr>
                        <a:t>0</a:t>
                      </a:r>
                      <a:endParaRPr lang="ru-RU" sz="1400" dirty="0">
                        <a:latin typeface="Calibri"/>
                        <a:ea typeface="Times New Roman"/>
                        <a:cs typeface="Times New Roman"/>
                      </a:endParaRPr>
                    </a:p>
                  </a:txBody>
                  <a:tcPr marL="43408" marR="43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dirty="0">
                          <a:latin typeface="Times New Roman"/>
                          <a:ea typeface="Times New Roman"/>
                          <a:cs typeface="Times New Roman"/>
                        </a:rPr>
                        <a:t>0</a:t>
                      </a:r>
                      <a:endParaRPr lang="ru-RU" sz="1400" dirty="0">
                        <a:latin typeface="Calibri"/>
                        <a:ea typeface="Times New Roman"/>
                        <a:cs typeface="Times New Roman"/>
                      </a:endParaRPr>
                    </a:p>
                  </a:txBody>
                  <a:tcPr marL="43408" marR="43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Прямоугольник 7"/>
          <p:cNvSpPr/>
          <p:nvPr/>
        </p:nvSpPr>
        <p:spPr>
          <a:xfrm>
            <a:off x="1428728" y="3105835"/>
            <a:ext cx="7286676" cy="1754326"/>
          </a:xfrm>
          <a:prstGeom prst="rect">
            <a:avLst/>
          </a:prstGeom>
        </p:spPr>
        <p:txBody>
          <a:bodyPr wrap="square">
            <a:spAutoFit/>
          </a:bodyPr>
          <a:lstStyle/>
          <a:p>
            <a:pPr lvl="0" algn="l" eaLnBrk="1" hangingPunct="1"/>
            <a:endParaRPr lang="kk-KZ" b="1" dirty="0" smtClean="0"/>
          </a:p>
          <a:p>
            <a:pPr lvl="0" algn="l" eaLnBrk="1" hangingPunct="1"/>
            <a:endParaRPr lang="kk-KZ" b="1" dirty="0" smtClean="0"/>
          </a:p>
          <a:p>
            <a:pPr lvl="0" algn="l" eaLnBrk="1" hangingPunct="1"/>
            <a:endParaRPr lang="kk-KZ" b="1" dirty="0" smtClean="0"/>
          </a:p>
          <a:p>
            <a:pPr lvl="0" algn="l" eaLnBrk="1" hangingPunct="1"/>
            <a:endParaRPr lang="kk-KZ" b="1" dirty="0" smtClean="0"/>
          </a:p>
          <a:p>
            <a:pPr lvl="0" algn="l" eaLnBrk="1" hangingPunct="1"/>
            <a:endParaRPr lang="kk-KZ" b="1" dirty="0" smtClean="0"/>
          </a:p>
          <a:p>
            <a:pPr lvl="0" algn="l" eaLnBrk="1" hangingPunct="1"/>
            <a:r>
              <a:rPr lang="kk-KZ" b="1" dirty="0" smtClean="0">
                <a:solidFill>
                  <a:srgbClr val="FF0000"/>
                </a:solidFill>
                <a:latin typeface="+mn-lt"/>
              </a:rPr>
              <a:t>Жоспарлы хирургиялық көмек көрсету көрсеткіштері</a:t>
            </a:r>
            <a:r>
              <a:rPr lang="kk-KZ" sz="1600" dirty="0" smtClean="0">
                <a:solidFill>
                  <a:srgbClr val="FF0000"/>
                </a:solidFill>
                <a:latin typeface="+mn-lt"/>
              </a:rPr>
              <a:t>.</a:t>
            </a:r>
            <a:endParaRPr lang="kk-KZ" sz="1600" dirty="0" smtClean="0">
              <a:solidFill>
                <a:srgbClr val="FF0000"/>
              </a:solidFill>
              <a:latin typeface="+mn-lt"/>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928670"/>
            <a:ext cx="8715436" cy="1143000"/>
          </a:xfrm>
        </p:spPr>
        <p:txBody>
          <a:bodyPr>
            <a:noAutofit/>
          </a:bodyPr>
          <a:lstStyle/>
          <a:p>
            <a:r>
              <a:rPr lang="ru-RU" sz="2000" dirty="0" smtClean="0">
                <a:solidFill>
                  <a:srgbClr val="FF0000"/>
                </a:solidFill>
                <a:latin typeface="+mn-lt"/>
              </a:rPr>
              <a:t/>
            </a:r>
            <a:br>
              <a:rPr lang="ru-RU" sz="2000" dirty="0" smtClean="0">
                <a:solidFill>
                  <a:srgbClr val="FF0000"/>
                </a:solidFill>
                <a:latin typeface="+mn-lt"/>
              </a:rPr>
            </a:br>
            <a:r>
              <a:rPr lang="kk-KZ" sz="2000" dirty="0" smtClean="0">
                <a:solidFill>
                  <a:srgbClr val="FF0000"/>
                </a:solidFill>
                <a:latin typeface="+mn-lt"/>
              </a:rPr>
              <a:t> </a:t>
            </a:r>
            <a:r>
              <a:rPr lang="kk-KZ" sz="2000" b="1" dirty="0" smtClean="0">
                <a:solidFill>
                  <a:srgbClr val="FF0000"/>
                </a:solidFill>
                <a:latin typeface="+mn-lt"/>
              </a:rPr>
              <a:t>Кентау қалалық орталық ауруханасының хирургия бөлімшесінің 2022 жылдың бірінші тоқсанындағы қызметі жайлы ақпарат.</a:t>
            </a:r>
            <a:r>
              <a:rPr lang="ru-RU" sz="2000" dirty="0" smtClean="0">
                <a:solidFill>
                  <a:schemeClr val="tx1"/>
                </a:solidFill>
                <a:latin typeface="+mn-lt"/>
              </a:rPr>
              <a:t/>
            </a:r>
            <a:br>
              <a:rPr lang="ru-RU" sz="2000" dirty="0" smtClean="0">
                <a:solidFill>
                  <a:schemeClr val="tx1"/>
                </a:solidFill>
                <a:latin typeface="+mn-lt"/>
              </a:rPr>
            </a:br>
            <a:r>
              <a:rPr lang="kk-KZ" sz="1600" dirty="0" smtClean="0">
                <a:solidFill>
                  <a:schemeClr val="tx1"/>
                </a:solidFill>
                <a:latin typeface="+mn-lt"/>
              </a:rPr>
              <a:t>   Хирургия бөлімшесінде барлығы 32 төсек орын қызмет көрсетуде. Оның ішіндегі: хирургиялық - 20 т.о. ересектерге, және 5 т.о. балаларға арналса, 7 т.о. урологиялық науқастарға. Оның ішіндегі 1-еуі жас балдарға арналған. Күндізгі стационарғаЕсеп беру мерзімінде хирургия бөлімінде 367 науқас емделіп шыққан(алдыңғы жылдармен салыстырғанда көбейген). Төсек орынды орындау 60,1 – 91,2-ге көтерілген. Төсек орын айналымы 18,2 – 11,0 өзгерген. Орташа емделу мерзімі 6,9 – 6,5 төмендеген. Хирургиялық белсенділік 79,9 – 69,7 азайған. </a:t>
            </a:r>
            <a:endParaRPr lang="ru-RU" sz="1600" dirty="0">
              <a:solidFill>
                <a:schemeClr val="tx1"/>
              </a:solidFill>
              <a:latin typeface="+mn-lt"/>
            </a:endParaRPr>
          </a:p>
        </p:txBody>
      </p:sp>
      <p:graphicFrame>
        <p:nvGraphicFramePr>
          <p:cNvPr id="4" name="Содержимое 3"/>
          <p:cNvGraphicFramePr>
            <a:graphicFrameLocks noGrp="1"/>
          </p:cNvGraphicFramePr>
          <p:nvPr>
            <p:ph idx="1"/>
          </p:nvPr>
        </p:nvGraphicFramePr>
        <p:xfrm>
          <a:off x="285720" y="2143116"/>
          <a:ext cx="8501122" cy="4693991"/>
        </p:xfrm>
        <a:graphic>
          <a:graphicData uri="http://schemas.openxmlformats.org/drawingml/2006/table">
            <a:tbl>
              <a:tblPr/>
              <a:tblGrid>
                <a:gridCol w="928694"/>
                <a:gridCol w="2857520"/>
                <a:gridCol w="2962748"/>
                <a:gridCol w="942077"/>
                <a:gridCol w="810083"/>
              </a:tblGrid>
              <a:tr h="583208">
                <a:tc>
                  <a:txBody>
                    <a:bodyPr/>
                    <a:lstStyle/>
                    <a:p>
                      <a:pPr>
                        <a:lnSpc>
                          <a:spcPct val="115000"/>
                        </a:lnSpc>
                        <a:spcAft>
                          <a:spcPts val="0"/>
                        </a:spcAft>
                      </a:pPr>
                      <a:r>
                        <a:rPr lang="kk-KZ" sz="1400" dirty="0">
                          <a:latin typeface="Times New Roman"/>
                          <a:ea typeface="Calibri"/>
                          <a:cs typeface="Times New Roman"/>
                        </a:rPr>
                        <a:t>№</a:t>
                      </a:r>
                      <a:endParaRPr lang="ru-RU"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b="1" dirty="0">
                          <a:latin typeface="Times New Roman"/>
                          <a:ea typeface="Calibri"/>
                          <a:cs typeface="Times New Roman"/>
                        </a:rPr>
                        <a:t>Көрсеткіштер</a:t>
                      </a:r>
                      <a:endParaRPr lang="ru-RU"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b="1" dirty="0">
                          <a:latin typeface="Times New Roman"/>
                          <a:ea typeface="Calibri"/>
                          <a:cs typeface="Times New Roman"/>
                        </a:rPr>
                        <a:t>Құрылымдық бөлімше және төсек профилі</a:t>
                      </a:r>
                      <a:endParaRPr lang="ru-RU"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b="1">
                          <a:latin typeface="Times New Roman"/>
                          <a:ea typeface="Calibri"/>
                          <a:cs typeface="Times New Roman"/>
                        </a:rPr>
                        <a:t>2021ж</a:t>
                      </a:r>
                      <a:endParaRPr lang="ru-RU"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b="1">
                          <a:latin typeface="Times New Roman"/>
                          <a:ea typeface="Calibri"/>
                          <a:cs typeface="Times New Roman"/>
                        </a:rPr>
                        <a:t>2022ж</a:t>
                      </a:r>
                      <a:endParaRPr lang="ru-RU"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8805">
                <a:tc rowSpan="4">
                  <a:txBody>
                    <a:bodyPr/>
                    <a:lstStyle/>
                    <a:p>
                      <a:pPr>
                        <a:lnSpc>
                          <a:spcPct val="115000"/>
                        </a:lnSpc>
                        <a:spcAft>
                          <a:spcPts val="0"/>
                        </a:spcAft>
                      </a:pPr>
                      <a:r>
                        <a:rPr lang="ru-RU" sz="1400">
                          <a:latin typeface="Times New Roman"/>
                          <a:ea typeface="Calibri"/>
                          <a:cs typeface="Times New Roman"/>
                        </a:rPr>
                        <a:t>1</a:t>
                      </a:r>
                      <a:endParaRPr lang="ru-RU"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lnSpc>
                          <a:spcPct val="115000"/>
                        </a:lnSpc>
                        <a:spcAft>
                          <a:spcPts val="0"/>
                        </a:spcAft>
                      </a:pPr>
                      <a:r>
                        <a:rPr lang="kk-KZ" sz="1400" dirty="0">
                          <a:latin typeface="Times New Roman"/>
                          <a:ea typeface="Calibri"/>
                          <a:cs typeface="Times New Roman"/>
                        </a:rPr>
                        <a:t>Түскен науқастар</a:t>
                      </a:r>
                      <a:endParaRPr lang="ru-RU"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a:latin typeface="Times New Roman"/>
                          <a:ea typeface="Calibri"/>
                          <a:cs typeface="Times New Roman"/>
                        </a:rPr>
                        <a:t>Хирург үлкендер</a:t>
                      </a:r>
                      <a:endParaRPr lang="ru-RU"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b="1">
                          <a:latin typeface="Times New Roman"/>
                          <a:ea typeface="Calibri"/>
                          <a:cs typeface="Times New Roman"/>
                        </a:rPr>
                        <a:t>210</a:t>
                      </a:r>
                      <a:endParaRPr lang="ru-RU" sz="1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b="1">
                          <a:latin typeface="Times New Roman"/>
                          <a:ea typeface="Calibri"/>
                          <a:cs typeface="Times New Roman"/>
                        </a:rPr>
                        <a:t>210</a:t>
                      </a:r>
                      <a:endParaRPr lang="ru-RU" sz="1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403">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kk-KZ" sz="1400">
                          <a:latin typeface="Times New Roman"/>
                          <a:ea typeface="Calibri"/>
                          <a:cs typeface="Times New Roman"/>
                        </a:rPr>
                        <a:t>Хирург.балдар</a:t>
                      </a:r>
                      <a:endParaRPr lang="ru-RU"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b="1">
                          <a:latin typeface="Times New Roman"/>
                          <a:ea typeface="Calibri"/>
                          <a:cs typeface="Times New Roman"/>
                        </a:rPr>
                        <a:t>38</a:t>
                      </a:r>
                      <a:endParaRPr lang="ru-RU" sz="1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b="1">
                          <a:latin typeface="Times New Roman"/>
                          <a:ea typeface="Calibri"/>
                          <a:cs typeface="Times New Roman"/>
                        </a:rPr>
                        <a:t>54</a:t>
                      </a:r>
                      <a:endParaRPr lang="ru-RU" sz="1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403">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kk-KZ" sz="1400">
                          <a:latin typeface="Times New Roman"/>
                          <a:ea typeface="Calibri"/>
                          <a:cs typeface="Times New Roman"/>
                        </a:rPr>
                        <a:t>Уролог.үлкендер</a:t>
                      </a:r>
                      <a:endParaRPr lang="ru-RU"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latin typeface="Times New Roman"/>
                          <a:ea typeface="Calibri"/>
                          <a:cs typeface="Times New Roman"/>
                        </a:rPr>
                        <a:t>101</a:t>
                      </a:r>
                      <a:endParaRPr lang="ru-RU" sz="1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latin typeface="Times New Roman"/>
                          <a:ea typeface="Calibri"/>
                          <a:cs typeface="Times New Roman"/>
                        </a:rPr>
                        <a:t>91</a:t>
                      </a:r>
                      <a:endParaRPr lang="ru-RU" sz="1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403">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kk-KZ" sz="1400">
                          <a:latin typeface="Times New Roman"/>
                          <a:ea typeface="Calibri"/>
                          <a:cs typeface="Times New Roman"/>
                        </a:rPr>
                        <a:t>Уролог.балдар</a:t>
                      </a:r>
                      <a:endParaRPr lang="ru-RU"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latin typeface="Times New Roman"/>
                          <a:ea typeface="Calibri"/>
                          <a:cs typeface="Times New Roman"/>
                        </a:rPr>
                        <a:t>5</a:t>
                      </a:r>
                      <a:endParaRPr lang="ru-RU" sz="14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latin typeface="Times New Roman"/>
                          <a:ea typeface="Calibri"/>
                          <a:cs typeface="Times New Roman"/>
                        </a:rPr>
                        <a:t>12</a:t>
                      </a:r>
                      <a:endParaRPr lang="ru-RU" sz="1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403">
                <a:tc>
                  <a:txBody>
                    <a:bodyPr/>
                    <a:lstStyle/>
                    <a:p>
                      <a:pPr>
                        <a:lnSpc>
                          <a:spcPct val="115000"/>
                        </a:lnSpc>
                        <a:spcAft>
                          <a:spcPts val="0"/>
                        </a:spcAft>
                      </a:pPr>
                      <a:endParaRPr lang="kk-KZ"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b="1">
                          <a:latin typeface="Times New Roman"/>
                          <a:ea typeface="Calibri"/>
                          <a:cs typeface="Times New Roman"/>
                        </a:rPr>
                        <a:t>Барлығы:</a:t>
                      </a:r>
                      <a:endParaRPr lang="ru-RU"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b="1">
                          <a:solidFill>
                            <a:srgbClr val="FF0000"/>
                          </a:solidFill>
                          <a:latin typeface="Times New Roman"/>
                          <a:ea typeface="Calibri"/>
                          <a:cs typeface="Times New Roman"/>
                        </a:rPr>
                        <a:t>354</a:t>
                      </a:r>
                      <a:endParaRPr lang="ru-RU" sz="1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b="1">
                          <a:solidFill>
                            <a:srgbClr val="FF0000"/>
                          </a:solidFill>
                          <a:latin typeface="Times New Roman"/>
                          <a:ea typeface="Calibri"/>
                          <a:cs typeface="Times New Roman"/>
                        </a:rPr>
                        <a:t>367</a:t>
                      </a:r>
                      <a:endParaRPr lang="ru-RU" sz="1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8805">
                <a:tc rowSpan="4">
                  <a:txBody>
                    <a:bodyPr/>
                    <a:lstStyle/>
                    <a:p>
                      <a:pPr>
                        <a:lnSpc>
                          <a:spcPct val="115000"/>
                        </a:lnSpc>
                        <a:spcAft>
                          <a:spcPts val="0"/>
                        </a:spcAft>
                      </a:pPr>
                      <a:r>
                        <a:rPr lang="kk-KZ" sz="1400">
                          <a:latin typeface="Times New Roman"/>
                          <a:ea typeface="Calibri"/>
                          <a:cs typeface="Times New Roman"/>
                        </a:rPr>
                        <a:t>2</a:t>
                      </a:r>
                      <a:endParaRPr lang="ru-RU"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lnSpc>
                          <a:spcPct val="115000"/>
                        </a:lnSpc>
                        <a:spcAft>
                          <a:spcPts val="0"/>
                        </a:spcAft>
                      </a:pPr>
                      <a:r>
                        <a:rPr lang="kk-KZ" sz="1400" dirty="0">
                          <a:latin typeface="Times New Roman"/>
                          <a:ea typeface="Calibri"/>
                          <a:cs typeface="Times New Roman"/>
                        </a:rPr>
                        <a:t>Шыққан науқастар</a:t>
                      </a:r>
                      <a:endParaRPr lang="ru-RU"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dirty="0">
                          <a:latin typeface="Times New Roman"/>
                          <a:ea typeface="Calibri"/>
                          <a:cs typeface="Times New Roman"/>
                        </a:rPr>
                        <a:t>Хирург үлкендер</a:t>
                      </a:r>
                      <a:endParaRPr lang="ru-RU"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latin typeface="Times New Roman"/>
                          <a:ea typeface="Calibri"/>
                          <a:cs typeface="Times New Roman"/>
                        </a:rPr>
                        <a:t>212</a:t>
                      </a:r>
                      <a:endParaRPr lang="ru-RU" sz="1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latin typeface="Times New Roman"/>
                          <a:ea typeface="Calibri"/>
                          <a:cs typeface="Times New Roman"/>
                        </a:rPr>
                        <a:t>217</a:t>
                      </a:r>
                      <a:endParaRPr lang="ru-RU" sz="1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403">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kk-KZ" sz="1400" dirty="0">
                          <a:latin typeface="Times New Roman"/>
                          <a:ea typeface="Calibri"/>
                          <a:cs typeface="Times New Roman"/>
                        </a:rPr>
                        <a:t>Хирург.балдар</a:t>
                      </a:r>
                      <a:endParaRPr lang="ru-RU"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latin typeface="Times New Roman"/>
                          <a:ea typeface="Calibri"/>
                          <a:cs typeface="Times New Roman"/>
                        </a:rPr>
                        <a:t>41</a:t>
                      </a:r>
                      <a:endParaRPr lang="ru-RU" sz="1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latin typeface="Times New Roman"/>
                          <a:ea typeface="Calibri"/>
                          <a:cs typeface="Times New Roman"/>
                        </a:rPr>
                        <a:t>58</a:t>
                      </a:r>
                      <a:endParaRPr lang="ru-RU" sz="1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403">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kk-KZ" sz="1400" dirty="0">
                          <a:latin typeface="Times New Roman"/>
                          <a:ea typeface="Calibri"/>
                          <a:cs typeface="Times New Roman"/>
                        </a:rPr>
                        <a:t>Уролог.үлкендер</a:t>
                      </a:r>
                      <a:endParaRPr lang="ru-RU"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latin typeface="Times New Roman"/>
                          <a:ea typeface="Calibri"/>
                          <a:cs typeface="Times New Roman"/>
                        </a:rPr>
                        <a:t>100</a:t>
                      </a:r>
                      <a:endParaRPr lang="ru-RU" sz="1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latin typeface="Times New Roman"/>
                          <a:ea typeface="Calibri"/>
                          <a:cs typeface="Times New Roman"/>
                        </a:rPr>
                        <a:t>88</a:t>
                      </a:r>
                      <a:endParaRPr lang="ru-RU" sz="1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403">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kk-KZ" sz="1400" dirty="0">
                          <a:latin typeface="Times New Roman"/>
                          <a:ea typeface="Calibri"/>
                          <a:cs typeface="Times New Roman"/>
                        </a:rPr>
                        <a:t>Уролог.балдар</a:t>
                      </a:r>
                      <a:endParaRPr lang="ru-RU"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latin typeface="Times New Roman"/>
                          <a:ea typeface="Calibri"/>
                          <a:cs typeface="Times New Roman"/>
                        </a:rPr>
                        <a:t>4</a:t>
                      </a:r>
                      <a:endParaRPr lang="ru-RU" sz="14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latin typeface="Times New Roman"/>
                          <a:ea typeface="Calibri"/>
                          <a:cs typeface="Times New Roman"/>
                        </a:rPr>
                        <a:t>10</a:t>
                      </a:r>
                      <a:endParaRPr lang="ru-RU" sz="1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403">
                <a:tc>
                  <a:txBody>
                    <a:bodyPr/>
                    <a:lstStyle/>
                    <a:p>
                      <a:pPr>
                        <a:lnSpc>
                          <a:spcPct val="115000"/>
                        </a:lnSpc>
                        <a:spcAft>
                          <a:spcPts val="0"/>
                        </a:spcAft>
                      </a:pPr>
                      <a:endParaRPr lang="kk-KZ"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b="1">
                          <a:latin typeface="Times New Roman"/>
                          <a:ea typeface="Calibri"/>
                          <a:cs typeface="Times New Roman"/>
                        </a:rPr>
                        <a:t>Барлығы:</a:t>
                      </a:r>
                      <a:endParaRPr lang="ru-RU"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b="1" dirty="0">
                          <a:solidFill>
                            <a:srgbClr val="FF0000"/>
                          </a:solidFill>
                          <a:latin typeface="Times New Roman"/>
                          <a:ea typeface="Calibri"/>
                          <a:cs typeface="Times New Roman"/>
                        </a:rPr>
                        <a:t>357</a:t>
                      </a:r>
                      <a:endParaRPr lang="ru-RU" sz="14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b="1">
                          <a:solidFill>
                            <a:srgbClr val="FF0000"/>
                          </a:solidFill>
                          <a:latin typeface="Times New Roman"/>
                          <a:ea typeface="Calibri"/>
                          <a:cs typeface="Times New Roman"/>
                        </a:rPr>
                        <a:t>373</a:t>
                      </a:r>
                      <a:endParaRPr lang="ru-RU" sz="1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8805">
                <a:tc rowSpan="4">
                  <a:txBody>
                    <a:bodyPr/>
                    <a:lstStyle/>
                    <a:p>
                      <a:pPr>
                        <a:lnSpc>
                          <a:spcPct val="115000"/>
                        </a:lnSpc>
                        <a:spcAft>
                          <a:spcPts val="0"/>
                        </a:spcAft>
                      </a:pPr>
                      <a:r>
                        <a:rPr lang="kk-KZ" sz="1400">
                          <a:latin typeface="Times New Roman"/>
                          <a:ea typeface="Calibri"/>
                          <a:cs typeface="Times New Roman"/>
                        </a:rPr>
                        <a:t>3</a:t>
                      </a:r>
                      <a:endParaRPr lang="ru-RU"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lnSpc>
                          <a:spcPct val="115000"/>
                        </a:lnSpc>
                        <a:spcAft>
                          <a:spcPts val="0"/>
                        </a:spcAft>
                      </a:pPr>
                      <a:r>
                        <a:rPr lang="kk-KZ" sz="1400">
                          <a:latin typeface="Times New Roman"/>
                          <a:ea typeface="Calibri"/>
                          <a:cs typeface="Times New Roman"/>
                        </a:rPr>
                        <a:t>Қайтыс болғандар</a:t>
                      </a:r>
                      <a:endParaRPr lang="ru-RU"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a:latin typeface="Times New Roman"/>
                          <a:ea typeface="Calibri"/>
                          <a:cs typeface="Times New Roman"/>
                        </a:rPr>
                        <a:t>Хирург үлкендер</a:t>
                      </a:r>
                      <a:endParaRPr lang="ru-RU"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b="1" dirty="0">
                          <a:latin typeface="Times New Roman"/>
                          <a:ea typeface="Calibri"/>
                          <a:cs typeface="Times New Roman"/>
                        </a:rPr>
                        <a:t>-</a:t>
                      </a:r>
                      <a:endParaRPr lang="ru-RU" sz="14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latin typeface="Times New Roman"/>
                          <a:ea typeface="Calibri"/>
                          <a:cs typeface="Times New Roman"/>
                        </a:rPr>
                        <a:t>3</a:t>
                      </a:r>
                      <a:endParaRPr lang="ru-RU" sz="14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403">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kk-KZ" sz="1400">
                          <a:latin typeface="Times New Roman"/>
                          <a:ea typeface="Calibri"/>
                          <a:cs typeface="Times New Roman"/>
                        </a:rPr>
                        <a:t>Хирург.балдар</a:t>
                      </a:r>
                      <a:endParaRPr lang="ru-RU"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b="1">
                          <a:latin typeface="Times New Roman"/>
                          <a:ea typeface="Calibri"/>
                          <a:cs typeface="Times New Roman"/>
                        </a:rPr>
                        <a:t>-</a:t>
                      </a:r>
                      <a:endParaRPr lang="ru-RU"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b="1" dirty="0">
                          <a:latin typeface="Times New Roman"/>
                          <a:ea typeface="Calibri"/>
                          <a:cs typeface="Times New Roman"/>
                        </a:rPr>
                        <a:t>-</a:t>
                      </a:r>
                      <a:endParaRPr lang="ru-RU"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403">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kk-KZ" sz="1400">
                          <a:latin typeface="Times New Roman"/>
                          <a:ea typeface="Calibri"/>
                          <a:cs typeface="Times New Roman"/>
                        </a:rPr>
                        <a:t>Уролог.үлкендер</a:t>
                      </a:r>
                      <a:endParaRPr lang="ru-RU"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b="1">
                          <a:latin typeface="Times New Roman"/>
                          <a:ea typeface="Calibri"/>
                          <a:cs typeface="Times New Roman"/>
                        </a:rPr>
                        <a:t>-</a:t>
                      </a:r>
                      <a:endParaRPr lang="ru-RU"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b="1" dirty="0">
                          <a:latin typeface="Times New Roman"/>
                          <a:ea typeface="Calibri"/>
                          <a:cs typeface="Times New Roman"/>
                        </a:rPr>
                        <a:t>-</a:t>
                      </a:r>
                      <a:endParaRPr lang="ru-RU"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403">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kk-KZ" sz="1400">
                          <a:latin typeface="Times New Roman"/>
                          <a:ea typeface="Calibri"/>
                          <a:cs typeface="Times New Roman"/>
                        </a:rPr>
                        <a:t>Уролог.балдар</a:t>
                      </a:r>
                      <a:endParaRPr lang="ru-RU"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b="1">
                          <a:latin typeface="Times New Roman"/>
                          <a:ea typeface="Calibri"/>
                          <a:cs typeface="Times New Roman"/>
                        </a:rPr>
                        <a:t>-</a:t>
                      </a:r>
                      <a:endParaRPr lang="ru-RU"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b="1" dirty="0">
                          <a:latin typeface="Times New Roman"/>
                          <a:ea typeface="Calibri"/>
                          <a:cs typeface="Times New Roman"/>
                        </a:rPr>
                        <a:t>-</a:t>
                      </a:r>
                      <a:endParaRPr lang="ru-RU"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403">
                <a:tc>
                  <a:txBody>
                    <a:bodyPr/>
                    <a:lstStyle/>
                    <a:p>
                      <a:pPr>
                        <a:lnSpc>
                          <a:spcPct val="115000"/>
                        </a:lnSpc>
                        <a:spcAft>
                          <a:spcPts val="0"/>
                        </a:spcAft>
                      </a:pPr>
                      <a:endParaRPr lang="kk-KZ"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b="1" dirty="0">
                          <a:latin typeface="Times New Roman"/>
                          <a:ea typeface="Calibri"/>
                          <a:cs typeface="Times New Roman"/>
                        </a:rPr>
                        <a:t>Барлығы:</a:t>
                      </a:r>
                      <a:endParaRPr lang="ru-RU"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b="1">
                          <a:solidFill>
                            <a:srgbClr val="FF0000"/>
                          </a:solidFill>
                          <a:latin typeface="Times New Roman"/>
                          <a:ea typeface="Calibri"/>
                          <a:cs typeface="Times New Roman"/>
                        </a:rPr>
                        <a:t>-</a:t>
                      </a:r>
                      <a:endParaRPr lang="ru-RU"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b="1" dirty="0">
                          <a:solidFill>
                            <a:srgbClr val="FF0000"/>
                          </a:solidFill>
                          <a:latin typeface="Times New Roman"/>
                          <a:ea typeface="Calibri"/>
                          <a:cs typeface="Times New Roman"/>
                        </a:rPr>
                        <a:t>3</a:t>
                      </a:r>
                      <a:endParaRPr lang="ru-RU"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142844" y="0"/>
          <a:ext cx="9001156" cy="6321932"/>
        </p:xfrm>
        <a:graphic>
          <a:graphicData uri="http://schemas.openxmlformats.org/drawingml/2006/table">
            <a:tbl>
              <a:tblPr/>
              <a:tblGrid>
                <a:gridCol w="142875"/>
                <a:gridCol w="1714512"/>
                <a:gridCol w="2714644"/>
                <a:gridCol w="1791432"/>
                <a:gridCol w="1406769"/>
                <a:gridCol w="1230924"/>
              </a:tblGrid>
              <a:tr h="58955">
                <a:tc>
                  <a:txBody>
                    <a:bodyPr/>
                    <a:lstStyle/>
                    <a:p>
                      <a:pPr>
                        <a:lnSpc>
                          <a:spcPct val="115000"/>
                        </a:lnSpc>
                        <a:spcAft>
                          <a:spcPts val="0"/>
                        </a:spcAft>
                      </a:pPr>
                      <a:r>
                        <a:rPr lang="ru-RU" sz="1200" dirty="0">
                          <a:latin typeface="Times New Roman"/>
                          <a:ea typeface="Calibri"/>
                          <a:cs typeface="Times New Roman"/>
                        </a:rPr>
                        <a:t>№</a:t>
                      </a:r>
                      <a:endParaRPr lang="ru-RU" sz="1200" dirty="0">
                        <a:latin typeface="Calibri"/>
                        <a:ea typeface="Calibri"/>
                        <a:cs typeface="Times New Roman"/>
                      </a:endParaRPr>
                    </a:p>
                  </a:txBody>
                  <a:tcPr marL="43374" marR="43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b="1" dirty="0">
                          <a:latin typeface="Times New Roman"/>
                          <a:ea typeface="Calibri"/>
                          <a:cs typeface="Times New Roman"/>
                        </a:rPr>
                        <a:t>Нозологиялар</a:t>
                      </a:r>
                      <a:endParaRPr lang="ru-RU" sz="1200" dirty="0">
                        <a:latin typeface="Calibri"/>
                        <a:ea typeface="Calibri"/>
                        <a:cs typeface="Times New Roman"/>
                      </a:endParaRPr>
                    </a:p>
                  </a:txBody>
                  <a:tcPr marL="43374" marR="43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200">
                        <a:latin typeface="Calibri"/>
                        <a:ea typeface="Calibri"/>
                        <a:cs typeface="Times New Roman"/>
                      </a:endParaRPr>
                    </a:p>
                  </a:txBody>
                  <a:tcPr marL="43374" marR="43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b="1">
                          <a:latin typeface="Times New Roman"/>
                          <a:ea typeface="Calibri"/>
                          <a:cs typeface="Times New Roman"/>
                        </a:rPr>
                        <a:t>Көрсеткіштер</a:t>
                      </a:r>
                      <a:endParaRPr lang="ru-RU" sz="1200">
                        <a:latin typeface="Calibri"/>
                        <a:ea typeface="Calibri"/>
                        <a:cs typeface="Times New Roman"/>
                      </a:endParaRPr>
                    </a:p>
                  </a:txBody>
                  <a:tcPr marL="43374" marR="43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b="1">
                          <a:latin typeface="Times New Roman"/>
                          <a:ea typeface="Calibri"/>
                          <a:cs typeface="Times New Roman"/>
                        </a:rPr>
                        <a:t>2021ж</a:t>
                      </a:r>
                      <a:endParaRPr lang="ru-RU" sz="1200">
                        <a:latin typeface="Calibri"/>
                        <a:ea typeface="Calibri"/>
                        <a:cs typeface="Times New Roman"/>
                      </a:endParaRPr>
                    </a:p>
                  </a:txBody>
                  <a:tcPr marL="43374" marR="43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b="1">
                          <a:latin typeface="Times New Roman"/>
                          <a:ea typeface="Calibri"/>
                          <a:cs typeface="Times New Roman"/>
                        </a:rPr>
                        <a:t>2022ж</a:t>
                      </a:r>
                      <a:endParaRPr lang="ru-RU" sz="1200">
                        <a:latin typeface="Calibri"/>
                        <a:ea typeface="Calibri"/>
                        <a:cs typeface="Times New Roman"/>
                      </a:endParaRPr>
                    </a:p>
                  </a:txBody>
                  <a:tcPr marL="43374" marR="43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184">
                <a:tc rowSpan="4">
                  <a:txBody>
                    <a:bodyPr/>
                    <a:lstStyle/>
                    <a:p>
                      <a:pPr>
                        <a:lnSpc>
                          <a:spcPct val="115000"/>
                        </a:lnSpc>
                        <a:spcAft>
                          <a:spcPts val="0"/>
                        </a:spcAft>
                      </a:pPr>
                      <a:r>
                        <a:rPr lang="ru-RU" sz="1400">
                          <a:latin typeface="Times New Roman"/>
                          <a:ea typeface="Calibri"/>
                          <a:cs typeface="Times New Roman"/>
                        </a:rPr>
                        <a:t>1</a:t>
                      </a:r>
                      <a:endParaRPr lang="ru-RU" sz="1400">
                        <a:latin typeface="Calibri"/>
                        <a:ea typeface="Calibri"/>
                        <a:cs typeface="Times New Roman"/>
                      </a:endParaRPr>
                    </a:p>
                  </a:txBody>
                  <a:tcPr marL="43374" marR="43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lnSpc>
                          <a:spcPct val="115000"/>
                        </a:lnSpc>
                        <a:spcAft>
                          <a:spcPts val="0"/>
                        </a:spcAft>
                      </a:pPr>
                      <a:r>
                        <a:rPr lang="kk-KZ" sz="1200" dirty="0">
                          <a:latin typeface="Times New Roman"/>
                          <a:ea typeface="Calibri"/>
                          <a:cs typeface="Times New Roman"/>
                        </a:rPr>
                        <a:t>Аппендицит</a:t>
                      </a:r>
                      <a:endParaRPr lang="ru-RU" sz="1200" dirty="0">
                        <a:latin typeface="Calibri"/>
                        <a:ea typeface="Calibri"/>
                        <a:cs typeface="Times New Roman"/>
                      </a:endParaRPr>
                    </a:p>
                  </a:txBody>
                  <a:tcPr marL="43374" marR="43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lnSpc>
                          <a:spcPct val="115000"/>
                        </a:lnSpc>
                        <a:spcAft>
                          <a:spcPts val="0"/>
                        </a:spcAft>
                      </a:pPr>
                      <a:r>
                        <a:rPr lang="ru-RU" sz="1200" spc="-10" dirty="0">
                          <a:solidFill>
                            <a:srgbClr val="000000"/>
                          </a:solidFill>
                          <a:latin typeface="Times New Roman"/>
                          <a:ea typeface="Calibri"/>
                          <a:cs typeface="Times New Roman"/>
                        </a:rPr>
                        <a:t>K35</a:t>
                      </a:r>
                      <a:endParaRPr lang="ru-RU" sz="1200" dirty="0">
                        <a:latin typeface="Calibri"/>
                        <a:ea typeface="Calibri"/>
                        <a:cs typeface="Times New Roman"/>
                      </a:endParaRPr>
                    </a:p>
                  </a:txBody>
                  <a:tcPr marL="43374" marR="43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a:latin typeface="Times New Roman"/>
                          <a:ea typeface="Calibri"/>
                          <a:cs typeface="Times New Roman"/>
                        </a:rPr>
                        <a:t>Түскендер</a:t>
                      </a:r>
                      <a:endParaRPr lang="ru-RU" sz="1200">
                        <a:latin typeface="Calibri"/>
                        <a:ea typeface="Calibri"/>
                        <a:cs typeface="Times New Roman"/>
                      </a:endParaRPr>
                    </a:p>
                  </a:txBody>
                  <a:tcPr marL="43374" marR="43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a:latin typeface="Times New Roman"/>
                          <a:ea typeface="Calibri"/>
                          <a:cs typeface="Times New Roman"/>
                        </a:rPr>
                        <a:t>56</a:t>
                      </a:r>
                      <a:endParaRPr lang="ru-RU" sz="1200">
                        <a:latin typeface="Calibri"/>
                        <a:ea typeface="Calibri"/>
                        <a:cs typeface="Times New Roman"/>
                      </a:endParaRPr>
                    </a:p>
                  </a:txBody>
                  <a:tcPr marL="43374" marR="433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a:latin typeface="Times New Roman"/>
                          <a:ea typeface="Calibri"/>
                          <a:cs typeface="Times New Roman"/>
                        </a:rPr>
                        <a:t>61</a:t>
                      </a:r>
                      <a:endParaRPr lang="ru-RU" sz="1200">
                        <a:latin typeface="Calibri"/>
                        <a:ea typeface="Calibri"/>
                        <a:cs typeface="Times New Roman"/>
                      </a:endParaRPr>
                    </a:p>
                  </a:txBody>
                  <a:tcPr marL="43374" marR="433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184">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kk-KZ" sz="1200">
                          <a:latin typeface="Times New Roman"/>
                          <a:ea typeface="Calibri"/>
                          <a:cs typeface="Times New Roman"/>
                        </a:rPr>
                        <a:t>Ота жасалғаны</a:t>
                      </a:r>
                      <a:endParaRPr lang="ru-RU" sz="1200">
                        <a:latin typeface="Calibri"/>
                        <a:ea typeface="Calibri"/>
                        <a:cs typeface="Times New Roman"/>
                      </a:endParaRPr>
                    </a:p>
                  </a:txBody>
                  <a:tcPr marL="43374" marR="43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a:latin typeface="Times New Roman"/>
                          <a:ea typeface="Calibri"/>
                          <a:cs typeface="Times New Roman"/>
                        </a:rPr>
                        <a:t>56</a:t>
                      </a:r>
                      <a:endParaRPr lang="ru-RU" sz="1200">
                        <a:latin typeface="Calibri"/>
                        <a:ea typeface="Calibri"/>
                        <a:cs typeface="Times New Roman"/>
                      </a:endParaRPr>
                    </a:p>
                  </a:txBody>
                  <a:tcPr marL="43374" marR="433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a:latin typeface="Times New Roman"/>
                          <a:ea typeface="Calibri"/>
                          <a:cs typeface="Times New Roman"/>
                        </a:rPr>
                        <a:t>61</a:t>
                      </a:r>
                      <a:endParaRPr lang="ru-RU" sz="1200">
                        <a:latin typeface="Calibri"/>
                        <a:ea typeface="Calibri"/>
                        <a:cs typeface="Times New Roman"/>
                      </a:endParaRPr>
                    </a:p>
                  </a:txBody>
                  <a:tcPr marL="43374" marR="433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184">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kk-KZ" sz="1200">
                          <a:latin typeface="Times New Roman"/>
                          <a:ea typeface="Calibri"/>
                          <a:cs typeface="Times New Roman"/>
                        </a:rPr>
                        <a:t>Жасалмағаны</a:t>
                      </a:r>
                      <a:endParaRPr lang="ru-RU" sz="1200">
                        <a:latin typeface="Calibri"/>
                        <a:ea typeface="Calibri"/>
                        <a:cs typeface="Times New Roman"/>
                      </a:endParaRPr>
                    </a:p>
                  </a:txBody>
                  <a:tcPr marL="43374" marR="43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b="1">
                          <a:latin typeface="Times New Roman"/>
                          <a:ea typeface="Calibri"/>
                          <a:cs typeface="Times New Roman"/>
                        </a:rPr>
                        <a:t>-</a:t>
                      </a:r>
                      <a:endParaRPr lang="ru-RU" sz="1200">
                        <a:latin typeface="Calibri"/>
                        <a:ea typeface="Calibri"/>
                        <a:cs typeface="Times New Roman"/>
                      </a:endParaRPr>
                    </a:p>
                  </a:txBody>
                  <a:tcPr marL="43374" marR="433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b="1">
                          <a:latin typeface="Times New Roman"/>
                          <a:ea typeface="Calibri"/>
                          <a:cs typeface="Times New Roman"/>
                        </a:rPr>
                        <a:t>-</a:t>
                      </a:r>
                      <a:endParaRPr lang="ru-RU" sz="1200">
                        <a:latin typeface="Calibri"/>
                        <a:ea typeface="Calibri"/>
                        <a:cs typeface="Times New Roman"/>
                      </a:endParaRPr>
                    </a:p>
                  </a:txBody>
                  <a:tcPr marL="43374" marR="433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318">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kk-KZ" sz="1200" dirty="0">
                          <a:latin typeface="Times New Roman"/>
                          <a:ea typeface="Calibri"/>
                          <a:cs typeface="Times New Roman"/>
                        </a:rPr>
                        <a:t>Қайтыс болғаны</a:t>
                      </a:r>
                      <a:endParaRPr lang="ru-RU" sz="1200" dirty="0">
                        <a:latin typeface="Calibri"/>
                        <a:ea typeface="Calibri"/>
                        <a:cs typeface="Times New Roman"/>
                      </a:endParaRPr>
                    </a:p>
                  </a:txBody>
                  <a:tcPr marL="43374" marR="43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b="1">
                          <a:latin typeface="Times New Roman"/>
                          <a:ea typeface="Calibri"/>
                          <a:cs typeface="Times New Roman"/>
                        </a:rPr>
                        <a:t>-</a:t>
                      </a:r>
                      <a:endParaRPr lang="ru-RU" sz="1200">
                        <a:latin typeface="Calibri"/>
                        <a:ea typeface="Calibri"/>
                        <a:cs typeface="Times New Roman"/>
                      </a:endParaRPr>
                    </a:p>
                  </a:txBody>
                  <a:tcPr marL="43374" marR="433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b="1">
                          <a:latin typeface="Times New Roman"/>
                          <a:ea typeface="Calibri"/>
                          <a:cs typeface="Times New Roman"/>
                        </a:rPr>
                        <a:t>-</a:t>
                      </a:r>
                      <a:endParaRPr lang="ru-RU" sz="1200">
                        <a:latin typeface="Calibri"/>
                        <a:ea typeface="Calibri"/>
                        <a:cs typeface="Times New Roman"/>
                      </a:endParaRPr>
                    </a:p>
                  </a:txBody>
                  <a:tcPr marL="43374" marR="433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184">
                <a:tc rowSpan="4">
                  <a:txBody>
                    <a:bodyPr/>
                    <a:lstStyle/>
                    <a:p>
                      <a:pPr>
                        <a:lnSpc>
                          <a:spcPct val="115000"/>
                        </a:lnSpc>
                        <a:spcAft>
                          <a:spcPts val="0"/>
                        </a:spcAft>
                      </a:pPr>
                      <a:r>
                        <a:rPr lang="kk-KZ" sz="1400">
                          <a:latin typeface="Times New Roman"/>
                          <a:ea typeface="Calibri"/>
                          <a:cs typeface="Times New Roman"/>
                        </a:rPr>
                        <a:t>2</a:t>
                      </a:r>
                      <a:endParaRPr lang="ru-RU" sz="1400">
                        <a:latin typeface="Calibri"/>
                        <a:ea typeface="Calibri"/>
                        <a:cs typeface="Times New Roman"/>
                      </a:endParaRPr>
                    </a:p>
                  </a:txBody>
                  <a:tcPr marL="43374" marR="43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lnSpc>
                          <a:spcPct val="115000"/>
                        </a:lnSpc>
                        <a:spcAft>
                          <a:spcPts val="0"/>
                        </a:spcAft>
                      </a:pPr>
                      <a:r>
                        <a:rPr lang="kk-KZ" sz="1200">
                          <a:latin typeface="Times New Roman"/>
                          <a:ea typeface="Calibri"/>
                          <a:cs typeface="Times New Roman"/>
                        </a:rPr>
                        <a:t>Холцистит</a:t>
                      </a:r>
                      <a:endParaRPr lang="ru-RU" sz="1200">
                        <a:latin typeface="Calibri"/>
                        <a:ea typeface="Calibri"/>
                        <a:cs typeface="Times New Roman"/>
                      </a:endParaRPr>
                    </a:p>
                  </a:txBody>
                  <a:tcPr marL="43374" marR="43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lnSpc>
                          <a:spcPct val="115000"/>
                        </a:lnSpc>
                        <a:spcAft>
                          <a:spcPts val="0"/>
                        </a:spcAft>
                      </a:pPr>
                      <a:r>
                        <a:rPr lang="ru-RU" sz="1200" spc="-10" dirty="0">
                          <a:solidFill>
                            <a:srgbClr val="000000"/>
                          </a:solidFill>
                          <a:latin typeface="Times New Roman"/>
                          <a:ea typeface="Calibri"/>
                          <a:cs typeface="Times New Roman"/>
                        </a:rPr>
                        <a:t>K80.0,K81.0</a:t>
                      </a:r>
                      <a:endParaRPr lang="ru-RU" sz="1200" dirty="0">
                        <a:latin typeface="Calibri"/>
                        <a:ea typeface="Calibri"/>
                        <a:cs typeface="Times New Roman"/>
                      </a:endParaRPr>
                    </a:p>
                  </a:txBody>
                  <a:tcPr marL="43374" marR="43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dirty="0">
                          <a:latin typeface="Times New Roman"/>
                          <a:ea typeface="Calibri"/>
                          <a:cs typeface="Times New Roman"/>
                        </a:rPr>
                        <a:t>Түскендер</a:t>
                      </a:r>
                      <a:endParaRPr lang="ru-RU" sz="1200" dirty="0">
                        <a:latin typeface="Calibri"/>
                        <a:ea typeface="Calibri"/>
                        <a:cs typeface="Times New Roman"/>
                      </a:endParaRPr>
                    </a:p>
                  </a:txBody>
                  <a:tcPr marL="43374" marR="43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a:latin typeface="Times New Roman"/>
                          <a:ea typeface="Calibri"/>
                          <a:cs typeface="Times New Roman"/>
                        </a:rPr>
                        <a:t>32</a:t>
                      </a:r>
                      <a:endParaRPr lang="ru-RU" sz="1200">
                        <a:latin typeface="Calibri"/>
                        <a:ea typeface="Calibri"/>
                        <a:cs typeface="Times New Roman"/>
                      </a:endParaRPr>
                    </a:p>
                  </a:txBody>
                  <a:tcPr marL="43374" marR="433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a:latin typeface="Times New Roman"/>
                          <a:ea typeface="Calibri"/>
                          <a:cs typeface="Times New Roman"/>
                        </a:rPr>
                        <a:t>49</a:t>
                      </a:r>
                      <a:endParaRPr lang="ru-RU" sz="1200">
                        <a:latin typeface="Calibri"/>
                        <a:ea typeface="Calibri"/>
                        <a:cs typeface="Times New Roman"/>
                      </a:endParaRPr>
                    </a:p>
                  </a:txBody>
                  <a:tcPr marL="43374" marR="433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184">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kk-KZ" sz="1200" dirty="0">
                          <a:latin typeface="Times New Roman"/>
                          <a:ea typeface="Calibri"/>
                          <a:cs typeface="Times New Roman"/>
                        </a:rPr>
                        <a:t>Ота жасалғаны</a:t>
                      </a:r>
                      <a:endParaRPr lang="ru-RU" sz="1200" dirty="0">
                        <a:latin typeface="Calibri"/>
                        <a:ea typeface="Calibri"/>
                        <a:cs typeface="Times New Roman"/>
                      </a:endParaRPr>
                    </a:p>
                  </a:txBody>
                  <a:tcPr marL="43374" marR="43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a:latin typeface="Times New Roman"/>
                          <a:ea typeface="Calibri"/>
                          <a:cs typeface="Times New Roman"/>
                        </a:rPr>
                        <a:t>26</a:t>
                      </a:r>
                      <a:endParaRPr lang="ru-RU" sz="1200">
                        <a:latin typeface="Calibri"/>
                        <a:ea typeface="Calibri"/>
                        <a:cs typeface="Times New Roman"/>
                      </a:endParaRPr>
                    </a:p>
                  </a:txBody>
                  <a:tcPr marL="43374" marR="433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a:latin typeface="Times New Roman"/>
                          <a:ea typeface="Calibri"/>
                          <a:cs typeface="Times New Roman"/>
                        </a:rPr>
                        <a:t>47</a:t>
                      </a:r>
                      <a:endParaRPr lang="ru-RU" sz="1200">
                        <a:latin typeface="Calibri"/>
                        <a:ea typeface="Calibri"/>
                        <a:cs typeface="Times New Roman"/>
                      </a:endParaRPr>
                    </a:p>
                  </a:txBody>
                  <a:tcPr marL="43374" marR="433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184">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kk-KZ" sz="1200" dirty="0">
                          <a:latin typeface="Times New Roman"/>
                          <a:ea typeface="Calibri"/>
                          <a:cs typeface="Times New Roman"/>
                        </a:rPr>
                        <a:t>Жасалмағаны</a:t>
                      </a:r>
                      <a:endParaRPr lang="ru-RU" sz="1200" dirty="0">
                        <a:latin typeface="Calibri"/>
                        <a:ea typeface="Calibri"/>
                        <a:cs typeface="Times New Roman"/>
                      </a:endParaRPr>
                    </a:p>
                  </a:txBody>
                  <a:tcPr marL="43374" marR="43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dirty="0">
                          <a:latin typeface="Times New Roman"/>
                          <a:ea typeface="Calibri"/>
                          <a:cs typeface="Times New Roman"/>
                        </a:rPr>
                        <a:t>6</a:t>
                      </a:r>
                      <a:endParaRPr lang="ru-RU" sz="1200" dirty="0">
                        <a:latin typeface="Calibri"/>
                        <a:ea typeface="Calibri"/>
                        <a:cs typeface="Times New Roman"/>
                      </a:endParaRPr>
                    </a:p>
                  </a:txBody>
                  <a:tcPr marL="43374" marR="433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a:latin typeface="Times New Roman"/>
                          <a:ea typeface="Calibri"/>
                          <a:cs typeface="Times New Roman"/>
                        </a:rPr>
                        <a:t>2</a:t>
                      </a:r>
                      <a:endParaRPr lang="ru-RU" sz="1200">
                        <a:latin typeface="Calibri"/>
                        <a:ea typeface="Calibri"/>
                        <a:cs typeface="Times New Roman"/>
                      </a:endParaRPr>
                    </a:p>
                  </a:txBody>
                  <a:tcPr marL="43374" marR="433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902">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kk-KZ" sz="1200">
                          <a:latin typeface="Times New Roman"/>
                          <a:ea typeface="Calibri"/>
                          <a:cs typeface="Times New Roman"/>
                        </a:rPr>
                        <a:t>Қайтыс болғаны</a:t>
                      </a:r>
                      <a:endParaRPr lang="ru-RU" sz="1200">
                        <a:latin typeface="Calibri"/>
                        <a:ea typeface="Calibri"/>
                        <a:cs typeface="Times New Roman"/>
                      </a:endParaRPr>
                    </a:p>
                  </a:txBody>
                  <a:tcPr marL="43374" marR="43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b="1" dirty="0">
                          <a:latin typeface="Times New Roman"/>
                          <a:ea typeface="Calibri"/>
                          <a:cs typeface="Times New Roman"/>
                        </a:rPr>
                        <a:t>-</a:t>
                      </a:r>
                      <a:endParaRPr lang="ru-RU" sz="1200" dirty="0">
                        <a:latin typeface="Calibri"/>
                        <a:ea typeface="Calibri"/>
                        <a:cs typeface="Times New Roman"/>
                      </a:endParaRPr>
                    </a:p>
                  </a:txBody>
                  <a:tcPr marL="43374" marR="433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b="1">
                          <a:latin typeface="Times New Roman"/>
                          <a:ea typeface="Calibri"/>
                          <a:cs typeface="Times New Roman"/>
                        </a:rPr>
                        <a:t>-</a:t>
                      </a:r>
                      <a:endParaRPr lang="ru-RU" sz="1200">
                        <a:latin typeface="Calibri"/>
                        <a:ea typeface="Calibri"/>
                        <a:cs typeface="Times New Roman"/>
                      </a:endParaRPr>
                    </a:p>
                  </a:txBody>
                  <a:tcPr marL="43374" marR="433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184">
                <a:tc rowSpan="4">
                  <a:txBody>
                    <a:bodyPr/>
                    <a:lstStyle/>
                    <a:p>
                      <a:pPr>
                        <a:lnSpc>
                          <a:spcPct val="115000"/>
                        </a:lnSpc>
                        <a:spcAft>
                          <a:spcPts val="0"/>
                        </a:spcAft>
                      </a:pPr>
                      <a:r>
                        <a:rPr lang="kk-KZ" sz="1400" dirty="0">
                          <a:latin typeface="Times New Roman"/>
                          <a:ea typeface="Calibri"/>
                          <a:cs typeface="Times New Roman"/>
                        </a:rPr>
                        <a:t>3</a:t>
                      </a:r>
                      <a:endParaRPr lang="ru-RU" sz="1400" dirty="0">
                        <a:latin typeface="Calibri"/>
                        <a:ea typeface="Calibri"/>
                        <a:cs typeface="Times New Roman"/>
                      </a:endParaRPr>
                    </a:p>
                  </a:txBody>
                  <a:tcPr marL="43374" marR="43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lnSpc>
                          <a:spcPct val="115000"/>
                        </a:lnSpc>
                        <a:spcAft>
                          <a:spcPts val="0"/>
                        </a:spcAft>
                      </a:pPr>
                      <a:r>
                        <a:rPr lang="kk-KZ" sz="1200">
                          <a:latin typeface="Times New Roman"/>
                          <a:ea typeface="Calibri"/>
                          <a:cs typeface="Times New Roman"/>
                        </a:rPr>
                        <a:t>Панкреатит</a:t>
                      </a:r>
                      <a:endParaRPr lang="ru-RU" sz="1200">
                        <a:latin typeface="Calibri"/>
                        <a:ea typeface="Calibri"/>
                        <a:cs typeface="Times New Roman"/>
                      </a:endParaRPr>
                    </a:p>
                  </a:txBody>
                  <a:tcPr marL="43374" marR="43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lnSpc>
                          <a:spcPct val="115000"/>
                        </a:lnSpc>
                        <a:spcAft>
                          <a:spcPts val="0"/>
                        </a:spcAft>
                      </a:pPr>
                      <a:r>
                        <a:rPr lang="ru-RU" sz="1200" spc="-10">
                          <a:solidFill>
                            <a:srgbClr val="000000"/>
                          </a:solidFill>
                          <a:latin typeface="Times New Roman"/>
                          <a:ea typeface="Calibri"/>
                          <a:cs typeface="Times New Roman"/>
                        </a:rPr>
                        <a:t>K85</a:t>
                      </a:r>
                      <a:endParaRPr lang="ru-RU" sz="1200">
                        <a:latin typeface="Calibri"/>
                        <a:ea typeface="Calibri"/>
                        <a:cs typeface="Times New Roman"/>
                      </a:endParaRPr>
                    </a:p>
                  </a:txBody>
                  <a:tcPr marL="43374" marR="43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a:latin typeface="Times New Roman"/>
                          <a:ea typeface="Calibri"/>
                          <a:cs typeface="Times New Roman"/>
                        </a:rPr>
                        <a:t>Түскендер</a:t>
                      </a:r>
                      <a:endParaRPr lang="ru-RU" sz="1200">
                        <a:latin typeface="Calibri"/>
                        <a:ea typeface="Calibri"/>
                        <a:cs typeface="Times New Roman"/>
                      </a:endParaRPr>
                    </a:p>
                  </a:txBody>
                  <a:tcPr marL="43374" marR="43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dirty="0">
                          <a:latin typeface="Times New Roman"/>
                          <a:ea typeface="Calibri"/>
                          <a:cs typeface="Times New Roman"/>
                        </a:rPr>
                        <a:t>10</a:t>
                      </a:r>
                      <a:endParaRPr lang="ru-RU" sz="1200" dirty="0">
                        <a:latin typeface="Calibri"/>
                        <a:ea typeface="Calibri"/>
                        <a:cs typeface="Times New Roman"/>
                      </a:endParaRPr>
                    </a:p>
                  </a:txBody>
                  <a:tcPr marL="43374" marR="433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a:latin typeface="Times New Roman"/>
                          <a:ea typeface="Calibri"/>
                          <a:cs typeface="Times New Roman"/>
                        </a:rPr>
                        <a:t>9</a:t>
                      </a:r>
                      <a:endParaRPr lang="ru-RU" sz="1200">
                        <a:latin typeface="Calibri"/>
                        <a:ea typeface="Calibri"/>
                        <a:cs typeface="Times New Roman"/>
                      </a:endParaRPr>
                    </a:p>
                  </a:txBody>
                  <a:tcPr marL="43374" marR="433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184">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kk-KZ" sz="1200">
                          <a:latin typeface="Times New Roman"/>
                          <a:ea typeface="Calibri"/>
                          <a:cs typeface="Times New Roman"/>
                        </a:rPr>
                        <a:t>Ота жасалғаны</a:t>
                      </a:r>
                      <a:endParaRPr lang="ru-RU" sz="1200">
                        <a:latin typeface="Calibri"/>
                        <a:ea typeface="Calibri"/>
                        <a:cs typeface="Times New Roman"/>
                      </a:endParaRPr>
                    </a:p>
                  </a:txBody>
                  <a:tcPr marL="43374" marR="43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b="1" dirty="0">
                          <a:latin typeface="Times New Roman"/>
                          <a:ea typeface="Calibri"/>
                          <a:cs typeface="Times New Roman"/>
                        </a:rPr>
                        <a:t>-</a:t>
                      </a:r>
                      <a:endParaRPr lang="ru-RU" sz="1200" dirty="0">
                        <a:latin typeface="Calibri"/>
                        <a:ea typeface="Calibri"/>
                        <a:cs typeface="Times New Roman"/>
                      </a:endParaRPr>
                    </a:p>
                  </a:txBody>
                  <a:tcPr marL="43374" marR="433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b="1">
                          <a:latin typeface="Times New Roman"/>
                          <a:ea typeface="Calibri"/>
                          <a:cs typeface="Times New Roman"/>
                        </a:rPr>
                        <a:t>-</a:t>
                      </a:r>
                      <a:endParaRPr lang="ru-RU" sz="1200">
                        <a:latin typeface="Calibri"/>
                        <a:ea typeface="Calibri"/>
                        <a:cs typeface="Times New Roman"/>
                      </a:endParaRPr>
                    </a:p>
                  </a:txBody>
                  <a:tcPr marL="43374" marR="433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184">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kk-KZ" sz="1200">
                          <a:latin typeface="Times New Roman"/>
                          <a:ea typeface="Calibri"/>
                          <a:cs typeface="Times New Roman"/>
                        </a:rPr>
                        <a:t>Жасалмағаны</a:t>
                      </a:r>
                      <a:endParaRPr lang="ru-RU" sz="1200">
                        <a:latin typeface="Calibri"/>
                        <a:ea typeface="Calibri"/>
                        <a:cs typeface="Times New Roman"/>
                      </a:endParaRPr>
                    </a:p>
                  </a:txBody>
                  <a:tcPr marL="43374" marR="43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dirty="0">
                          <a:latin typeface="Times New Roman"/>
                          <a:ea typeface="Calibri"/>
                          <a:cs typeface="Times New Roman"/>
                        </a:rPr>
                        <a:t>10</a:t>
                      </a:r>
                      <a:endParaRPr lang="ru-RU" sz="1200" dirty="0">
                        <a:latin typeface="Calibri"/>
                        <a:ea typeface="Calibri"/>
                        <a:cs typeface="Times New Roman"/>
                      </a:endParaRPr>
                    </a:p>
                  </a:txBody>
                  <a:tcPr marL="43374" marR="43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a:latin typeface="Times New Roman"/>
                          <a:ea typeface="Calibri"/>
                          <a:cs typeface="Times New Roman"/>
                        </a:rPr>
                        <a:t>9</a:t>
                      </a:r>
                      <a:endParaRPr lang="ru-RU" sz="1200">
                        <a:latin typeface="Calibri"/>
                        <a:ea typeface="Calibri"/>
                        <a:cs typeface="Times New Roman"/>
                      </a:endParaRPr>
                    </a:p>
                  </a:txBody>
                  <a:tcPr marL="43374" marR="43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486">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kk-KZ" sz="1200">
                          <a:latin typeface="Times New Roman"/>
                          <a:ea typeface="Calibri"/>
                          <a:cs typeface="Times New Roman"/>
                        </a:rPr>
                        <a:t>Қайтыс болғаны</a:t>
                      </a:r>
                      <a:endParaRPr lang="ru-RU" sz="1200">
                        <a:latin typeface="Calibri"/>
                        <a:ea typeface="Calibri"/>
                        <a:cs typeface="Times New Roman"/>
                      </a:endParaRPr>
                    </a:p>
                  </a:txBody>
                  <a:tcPr marL="43374" marR="43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b="1" dirty="0">
                          <a:latin typeface="Times New Roman"/>
                          <a:ea typeface="Calibri"/>
                          <a:cs typeface="Times New Roman"/>
                        </a:rPr>
                        <a:t>-</a:t>
                      </a:r>
                      <a:endParaRPr lang="ru-RU" sz="1200" dirty="0">
                        <a:latin typeface="Calibri"/>
                        <a:ea typeface="Calibri"/>
                        <a:cs typeface="Times New Roman"/>
                      </a:endParaRPr>
                    </a:p>
                  </a:txBody>
                  <a:tcPr marL="43374" marR="433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b="1">
                          <a:latin typeface="Times New Roman"/>
                          <a:ea typeface="Calibri"/>
                          <a:cs typeface="Times New Roman"/>
                        </a:rPr>
                        <a:t>-</a:t>
                      </a:r>
                      <a:endParaRPr lang="ru-RU" sz="1200">
                        <a:latin typeface="Calibri"/>
                        <a:ea typeface="Calibri"/>
                        <a:cs typeface="Times New Roman"/>
                      </a:endParaRPr>
                    </a:p>
                  </a:txBody>
                  <a:tcPr marL="43374" marR="433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184">
                <a:tc rowSpan="4">
                  <a:txBody>
                    <a:bodyPr/>
                    <a:lstStyle/>
                    <a:p>
                      <a:pPr>
                        <a:lnSpc>
                          <a:spcPct val="115000"/>
                        </a:lnSpc>
                        <a:spcAft>
                          <a:spcPts val="0"/>
                        </a:spcAft>
                      </a:pPr>
                      <a:r>
                        <a:rPr lang="kk-KZ" sz="1400">
                          <a:latin typeface="Times New Roman"/>
                          <a:ea typeface="Calibri"/>
                          <a:cs typeface="Times New Roman"/>
                        </a:rPr>
                        <a:t>4</a:t>
                      </a:r>
                      <a:endParaRPr lang="ru-RU" sz="1400">
                        <a:latin typeface="Calibri"/>
                        <a:ea typeface="Calibri"/>
                        <a:cs typeface="Times New Roman"/>
                      </a:endParaRPr>
                    </a:p>
                  </a:txBody>
                  <a:tcPr marL="43374" marR="43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lnSpc>
                          <a:spcPct val="115000"/>
                        </a:lnSpc>
                        <a:spcAft>
                          <a:spcPts val="0"/>
                        </a:spcAft>
                      </a:pPr>
                      <a:r>
                        <a:rPr lang="kk-KZ" sz="1200">
                          <a:latin typeface="Times New Roman"/>
                          <a:ea typeface="Calibri"/>
                          <a:cs typeface="Times New Roman"/>
                        </a:rPr>
                        <a:t>Ішек өтімсіздігі</a:t>
                      </a:r>
                      <a:endParaRPr lang="ru-RU" sz="1200">
                        <a:latin typeface="Calibri"/>
                        <a:ea typeface="Calibri"/>
                        <a:cs typeface="Times New Roman"/>
                      </a:endParaRPr>
                    </a:p>
                  </a:txBody>
                  <a:tcPr marL="43374" marR="43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lnSpc>
                          <a:spcPct val="115000"/>
                        </a:lnSpc>
                        <a:spcAft>
                          <a:spcPts val="0"/>
                        </a:spcAft>
                      </a:pPr>
                      <a:r>
                        <a:rPr lang="ru-RU" sz="1200" spc="-10" dirty="0">
                          <a:solidFill>
                            <a:srgbClr val="000000"/>
                          </a:solidFill>
                          <a:latin typeface="Times New Roman"/>
                          <a:ea typeface="Calibri"/>
                          <a:cs typeface="Times New Roman"/>
                        </a:rPr>
                        <a:t>K31.5, K56</a:t>
                      </a:r>
                      <a:endParaRPr lang="ru-RU" sz="1200" dirty="0">
                        <a:latin typeface="Calibri"/>
                        <a:ea typeface="Calibri"/>
                        <a:cs typeface="Times New Roman"/>
                      </a:endParaRPr>
                    </a:p>
                  </a:txBody>
                  <a:tcPr marL="43374" marR="43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a:latin typeface="Times New Roman"/>
                          <a:ea typeface="Calibri"/>
                          <a:cs typeface="Times New Roman"/>
                        </a:rPr>
                        <a:t>Түскендер</a:t>
                      </a:r>
                      <a:endParaRPr lang="ru-RU" sz="1200">
                        <a:latin typeface="Calibri"/>
                        <a:ea typeface="Calibri"/>
                        <a:cs typeface="Times New Roman"/>
                      </a:endParaRPr>
                    </a:p>
                  </a:txBody>
                  <a:tcPr marL="43374" marR="43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dirty="0">
                          <a:latin typeface="Times New Roman"/>
                          <a:ea typeface="Calibri"/>
                          <a:cs typeface="Times New Roman"/>
                        </a:rPr>
                        <a:t>3</a:t>
                      </a:r>
                      <a:endParaRPr lang="ru-RU" sz="1200" dirty="0">
                        <a:latin typeface="Calibri"/>
                        <a:ea typeface="Calibri"/>
                        <a:cs typeface="Times New Roman"/>
                      </a:endParaRPr>
                    </a:p>
                  </a:txBody>
                  <a:tcPr marL="43374" marR="433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a:latin typeface="Times New Roman"/>
                          <a:ea typeface="Calibri"/>
                          <a:cs typeface="Times New Roman"/>
                        </a:rPr>
                        <a:t>5</a:t>
                      </a:r>
                      <a:endParaRPr lang="ru-RU" sz="1200">
                        <a:latin typeface="Calibri"/>
                        <a:ea typeface="Calibri"/>
                        <a:cs typeface="Times New Roman"/>
                      </a:endParaRPr>
                    </a:p>
                  </a:txBody>
                  <a:tcPr marL="43374" marR="433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184">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kk-KZ" sz="1200">
                          <a:latin typeface="Times New Roman"/>
                          <a:ea typeface="Calibri"/>
                          <a:cs typeface="Times New Roman"/>
                        </a:rPr>
                        <a:t>Ота жасалғаны</a:t>
                      </a:r>
                      <a:endParaRPr lang="ru-RU" sz="1200">
                        <a:latin typeface="Calibri"/>
                        <a:ea typeface="Calibri"/>
                        <a:cs typeface="Times New Roman"/>
                      </a:endParaRPr>
                    </a:p>
                  </a:txBody>
                  <a:tcPr marL="43374" marR="43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dirty="0">
                          <a:latin typeface="Times New Roman"/>
                          <a:ea typeface="Calibri"/>
                          <a:cs typeface="Times New Roman"/>
                        </a:rPr>
                        <a:t>3</a:t>
                      </a:r>
                      <a:endParaRPr lang="ru-RU" sz="1200" dirty="0">
                        <a:latin typeface="Calibri"/>
                        <a:ea typeface="Calibri"/>
                        <a:cs typeface="Times New Roman"/>
                      </a:endParaRPr>
                    </a:p>
                  </a:txBody>
                  <a:tcPr marL="43374" marR="433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a:latin typeface="Times New Roman"/>
                          <a:ea typeface="Calibri"/>
                          <a:cs typeface="Times New Roman"/>
                        </a:rPr>
                        <a:t>4</a:t>
                      </a:r>
                      <a:endParaRPr lang="ru-RU" sz="1200">
                        <a:latin typeface="Calibri"/>
                        <a:ea typeface="Calibri"/>
                        <a:cs typeface="Times New Roman"/>
                      </a:endParaRPr>
                    </a:p>
                  </a:txBody>
                  <a:tcPr marL="43374" marR="433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184">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kk-KZ" sz="1200">
                          <a:latin typeface="Times New Roman"/>
                          <a:ea typeface="Calibri"/>
                          <a:cs typeface="Times New Roman"/>
                        </a:rPr>
                        <a:t>Жасалмағаны</a:t>
                      </a:r>
                      <a:endParaRPr lang="ru-RU" sz="1200">
                        <a:latin typeface="Calibri"/>
                        <a:ea typeface="Calibri"/>
                        <a:cs typeface="Times New Roman"/>
                      </a:endParaRPr>
                    </a:p>
                  </a:txBody>
                  <a:tcPr marL="43374" marR="43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b="1">
                          <a:latin typeface="Times New Roman"/>
                          <a:ea typeface="Calibri"/>
                          <a:cs typeface="Times New Roman"/>
                        </a:rPr>
                        <a:t>-</a:t>
                      </a:r>
                      <a:endParaRPr lang="ru-RU" sz="1200">
                        <a:latin typeface="Calibri"/>
                        <a:ea typeface="Calibri"/>
                        <a:cs typeface="Times New Roman"/>
                      </a:endParaRPr>
                    </a:p>
                  </a:txBody>
                  <a:tcPr marL="43374" marR="433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dirty="0">
                          <a:latin typeface="Times New Roman"/>
                          <a:ea typeface="Calibri"/>
                          <a:cs typeface="Times New Roman"/>
                        </a:rPr>
                        <a:t>1</a:t>
                      </a:r>
                      <a:endParaRPr lang="ru-RU" sz="1200" dirty="0">
                        <a:latin typeface="Calibri"/>
                        <a:ea typeface="Calibri"/>
                        <a:cs typeface="Times New Roman"/>
                      </a:endParaRPr>
                    </a:p>
                  </a:txBody>
                  <a:tcPr marL="43374" marR="433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632">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kk-KZ" sz="1200" dirty="0">
                          <a:latin typeface="Times New Roman"/>
                          <a:ea typeface="Calibri"/>
                          <a:cs typeface="Times New Roman"/>
                        </a:rPr>
                        <a:t>Қайтыс болғаны</a:t>
                      </a:r>
                      <a:endParaRPr lang="ru-RU" sz="1200" dirty="0">
                        <a:latin typeface="Calibri"/>
                        <a:ea typeface="Calibri"/>
                        <a:cs typeface="Times New Roman"/>
                      </a:endParaRPr>
                    </a:p>
                  </a:txBody>
                  <a:tcPr marL="43374" marR="43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b="1" dirty="0">
                          <a:latin typeface="Times New Roman"/>
                          <a:ea typeface="Calibri"/>
                          <a:cs typeface="Times New Roman"/>
                        </a:rPr>
                        <a:t>-</a:t>
                      </a:r>
                      <a:endParaRPr lang="ru-RU" sz="1200" dirty="0">
                        <a:latin typeface="Calibri"/>
                        <a:ea typeface="Calibri"/>
                        <a:cs typeface="Times New Roman"/>
                      </a:endParaRPr>
                    </a:p>
                  </a:txBody>
                  <a:tcPr marL="43374" marR="433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b="1" dirty="0">
                          <a:latin typeface="Times New Roman"/>
                          <a:ea typeface="Calibri"/>
                          <a:cs typeface="Times New Roman"/>
                        </a:rPr>
                        <a:t>-</a:t>
                      </a:r>
                      <a:endParaRPr lang="ru-RU" sz="1200" dirty="0">
                        <a:latin typeface="Calibri"/>
                        <a:ea typeface="Calibri"/>
                        <a:cs typeface="Times New Roman"/>
                      </a:endParaRPr>
                    </a:p>
                  </a:txBody>
                  <a:tcPr marL="43374" marR="433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184">
                <a:tc rowSpan="4">
                  <a:txBody>
                    <a:bodyPr/>
                    <a:lstStyle/>
                    <a:p>
                      <a:pPr>
                        <a:lnSpc>
                          <a:spcPct val="115000"/>
                        </a:lnSpc>
                        <a:spcAft>
                          <a:spcPts val="0"/>
                        </a:spcAft>
                      </a:pPr>
                      <a:r>
                        <a:rPr lang="kk-KZ" sz="1400">
                          <a:latin typeface="Times New Roman"/>
                          <a:ea typeface="Calibri"/>
                          <a:cs typeface="Times New Roman"/>
                        </a:rPr>
                        <a:t>5</a:t>
                      </a:r>
                      <a:endParaRPr lang="ru-RU" sz="1400">
                        <a:latin typeface="Calibri"/>
                        <a:ea typeface="Calibri"/>
                        <a:cs typeface="Times New Roman"/>
                      </a:endParaRPr>
                    </a:p>
                  </a:txBody>
                  <a:tcPr marL="43374" marR="43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lnSpc>
                          <a:spcPct val="115000"/>
                        </a:lnSpc>
                        <a:spcAft>
                          <a:spcPts val="0"/>
                        </a:spcAft>
                      </a:pPr>
                      <a:r>
                        <a:rPr lang="kk-KZ" sz="1200">
                          <a:latin typeface="Times New Roman"/>
                          <a:ea typeface="Calibri"/>
                          <a:cs typeface="Times New Roman"/>
                        </a:rPr>
                        <a:t>Асқазан және ішек жарасынан қан кету</a:t>
                      </a:r>
                      <a:endParaRPr lang="ru-RU" sz="1200">
                        <a:latin typeface="Calibri"/>
                        <a:ea typeface="Calibri"/>
                        <a:cs typeface="Times New Roman"/>
                      </a:endParaRPr>
                    </a:p>
                  </a:txBody>
                  <a:tcPr marL="43374" marR="43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lnSpc>
                          <a:spcPct val="115000"/>
                        </a:lnSpc>
                        <a:spcAft>
                          <a:spcPts val="0"/>
                        </a:spcAft>
                      </a:pPr>
                      <a:r>
                        <a:rPr lang="ru-RU" sz="1200" spc="-10">
                          <a:solidFill>
                            <a:srgbClr val="000000"/>
                          </a:solidFill>
                          <a:latin typeface="Times New Roman"/>
                          <a:ea typeface="Calibri"/>
                          <a:cs typeface="Times New Roman"/>
                        </a:rPr>
                        <a:t>K25-K28 (0.4.),K62.5,K92.2</a:t>
                      </a:r>
                      <a:endParaRPr lang="ru-RU" sz="1200">
                        <a:latin typeface="Calibri"/>
                        <a:ea typeface="Calibri"/>
                        <a:cs typeface="Times New Roman"/>
                      </a:endParaRPr>
                    </a:p>
                  </a:txBody>
                  <a:tcPr marL="43374" marR="43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dirty="0">
                          <a:latin typeface="Times New Roman"/>
                          <a:ea typeface="Calibri"/>
                          <a:cs typeface="Times New Roman"/>
                        </a:rPr>
                        <a:t>Түскендер</a:t>
                      </a:r>
                      <a:endParaRPr lang="ru-RU" sz="1200" dirty="0">
                        <a:latin typeface="Calibri"/>
                        <a:ea typeface="Calibri"/>
                        <a:cs typeface="Times New Roman"/>
                      </a:endParaRPr>
                    </a:p>
                  </a:txBody>
                  <a:tcPr marL="43374" marR="43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a:latin typeface="Times New Roman"/>
                          <a:ea typeface="Calibri"/>
                          <a:cs typeface="Times New Roman"/>
                        </a:rPr>
                        <a:t>10</a:t>
                      </a:r>
                      <a:endParaRPr lang="ru-RU" sz="1200">
                        <a:latin typeface="Calibri"/>
                        <a:ea typeface="Calibri"/>
                        <a:cs typeface="Times New Roman"/>
                      </a:endParaRPr>
                    </a:p>
                  </a:txBody>
                  <a:tcPr marL="43374" marR="433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dirty="0">
                          <a:latin typeface="Times New Roman"/>
                          <a:ea typeface="Calibri"/>
                          <a:cs typeface="Times New Roman"/>
                        </a:rPr>
                        <a:t>13</a:t>
                      </a:r>
                      <a:endParaRPr lang="ru-RU" sz="1200" dirty="0">
                        <a:latin typeface="Calibri"/>
                        <a:ea typeface="Calibri"/>
                        <a:cs typeface="Times New Roman"/>
                      </a:endParaRPr>
                    </a:p>
                  </a:txBody>
                  <a:tcPr marL="43374" marR="433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184">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kk-KZ" sz="1200">
                          <a:latin typeface="Times New Roman"/>
                          <a:ea typeface="Calibri"/>
                          <a:cs typeface="Times New Roman"/>
                        </a:rPr>
                        <a:t>Ота жасалғаны</a:t>
                      </a:r>
                      <a:endParaRPr lang="ru-RU" sz="1200">
                        <a:latin typeface="Calibri"/>
                        <a:ea typeface="Calibri"/>
                        <a:cs typeface="Times New Roman"/>
                      </a:endParaRPr>
                    </a:p>
                  </a:txBody>
                  <a:tcPr marL="43374" marR="43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b="1">
                          <a:latin typeface="Times New Roman"/>
                          <a:ea typeface="Calibri"/>
                          <a:cs typeface="Times New Roman"/>
                        </a:rPr>
                        <a:t>-</a:t>
                      </a:r>
                      <a:endParaRPr lang="ru-RU" sz="1200">
                        <a:latin typeface="Calibri"/>
                        <a:ea typeface="Calibri"/>
                        <a:cs typeface="Times New Roman"/>
                      </a:endParaRPr>
                    </a:p>
                  </a:txBody>
                  <a:tcPr marL="43374" marR="433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b="1" dirty="0">
                          <a:latin typeface="Times New Roman"/>
                          <a:ea typeface="Calibri"/>
                          <a:cs typeface="Times New Roman"/>
                        </a:rPr>
                        <a:t>-</a:t>
                      </a:r>
                      <a:endParaRPr lang="ru-RU" sz="1200" dirty="0">
                        <a:latin typeface="Calibri"/>
                        <a:ea typeface="Calibri"/>
                        <a:cs typeface="Times New Roman"/>
                      </a:endParaRPr>
                    </a:p>
                  </a:txBody>
                  <a:tcPr marL="43374" marR="433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184">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kk-KZ" sz="1200">
                          <a:latin typeface="Times New Roman"/>
                          <a:ea typeface="Calibri"/>
                          <a:cs typeface="Times New Roman"/>
                        </a:rPr>
                        <a:t>Жасалмағаны</a:t>
                      </a:r>
                      <a:endParaRPr lang="ru-RU" sz="1200">
                        <a:latin typeface="Calibri"/>
                        <a:ea typeface="Calibri"/>
                        <a:cs typeface="Times New Roman"/>
                      </a:endParaRPr>
                    </a:p>
                  </a:txBody>
                  <a:tcPr marL="43374" marR="43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a:latin typeface="Times New Roman"/>
                          <a:ea typeface="Calibri"/>
                          <a:cs typeface="Times New Roman"/>
                        </a:rPr>
                        <a:t>10</a:t>
                      </a:r>
                      <a:endParaRPr lang="ru-RU" sz="1200">
                        <a:latin typeface="Calibri"/>
                        <a:ea typeface="Calibri"/>
                        <a:cs typeface="Times New Roman"/>
                      </a:endParaRPr>
                    </a:p>
                  </a:txBody>
                  <a:tcPr marL="43374" marR="433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dirty="0">
                          <a:latin typeface="Times New Roman"/>
                          <a:ea typeface="Calibri"/>
                          <a:cs typeface="Times New Roman"/>
                        </a:rPr>
                        <a:t>13</a:t>
                      </a:r>
                      <a:endParaRPr lang="ru-RU" sz="1200" dirty="0">
                        <a:latin typeface="Calibri"/>
                        <a:ea typeface="Calibri"/>
                        <a:cs typeface="Times New Roman"/>
                      </a:endParaRPr>
                    </a:p>
                  </a:txBody>
                  <a:tcPr marL="43374" marR="433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565">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kk-KZ" sz="1200" dirty="0">
                          <a:latin typeface="Times New Roman"/>
                          <a:ea typeface="Calibri"/>
                          <a:cs typeface="Times New Roman"/>
                        </a:rPr>
                        <a:t>Қайтыс болғаны</a:t>
                      </a:r>
                      <a:endParaRPr lang="ru-RU" sz="1200" dirty="0">
                        <a:latin typeface="Calibri"/>
                        <a:ea typeface="Calibri"/>
                        <a:cs typeface="Times New Roman"/>
                      </a:endParaRPr>
                    </a:p>
                  </a:txBody>
                  <a:tcPr marL="43374" marR="43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b="1">
                          <a:latin typeface="Times New Roman"/>
                          <a:ea typeface="Calibri"/>
                          <a:cs typeface="Times New Roman"/>
                        </a:rPr>
                        <a:t>-</a:t>
                      </a:r>
                      <a:endParaRPr lang="ru-RU" sz="1200">
                        <a:latin typeface="Calibri"/>
                        <a:ea typeface="Calibri"/>
                        <a:cs typeface="Times New Roman"/>
                      </a:endParaRPr>
                    </a:p>
                  </a:txBody>
                  <a:tcPr marL="43374" marR="433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dirty="0">
                          <a:latin typeface="Times New Roman"/>
                          <a:ea typeface="Calibri"/>
                          <a:cs typeface="Times New Roman"/>
                        </a:rPr>
                        <a:t>1</a:t>
                      </a:r>
                      <a:endParaRPr lang="ru-RU" sz="1200" dirty="0">
                        <a:latin typeface="Calibri"/>
                        <a:ea typeface="Calibri"/>
                        <a:cs typeface="Times New Roman"/>
                      </a:endParaRPr>
                    </a:p>
                  </a:txBody>
                  <a:tcPr marL="43374" marR="433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184">
                <a:tc rowSpan="4">
                  <a:txBody>
                    <a:bodyPr/>
                    <a:lstStyle/>
                    <a:p>
                      <a:pPr>
                        <a:lnSpc>
                          <a:spcPct val="115000"/>
                        </a:lnSpc>
                        <a:spcAft>
                          <a:spcPts val="0"/>
                        </a:spcAft>
                      </a:pPr>
                      <a:r>
                        <a:rPr lang="kk-KZ" sz="1400">
                          <a:latin typeface="Times New Roman"/>
                          <a:ea typeface="Calibri"/>
                          <a:cs typeface="Times New Roman"/>
                        </a:rPr>
                        <a:t>6</a:t>
                      </a:r>
                      <a:endParaRPr lang="ru-RU" sz="1400">
                        <a:latin typeface="Calibri"/>
                        <a:ea typeface="Calibri"/>
                        <a:cs typeface="Times New Roman"/>
                      </a:endParaRPr>
                    </a:p>
                  </a:txBody>
                  <a:tcPr marL="43374" marR="43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lnSpc>
                          <a:spcPct val="115000"/>
                        </a:lnSpc>
                        <a:spcAft>
                          <a:spcPts val="0"/>
                        </a:spcAft>
                      </a:pPr>
                      <a:r>
                        <a:rPr lang="kk-KZ" sz="1200">
                          <a:latin typeface="Times New Roman"/>
                          <a:ea typeface="Calibri"/>
                          <a:cs typeface="Times New Roman"/>
                        </a:rPr>
                        <a:t>Қысылған жарықтар</a:t>
                      </a:r>
                      <a:endParaRPr lang="ru-RU" sz="1200">
                        <a:latin typeface="Calibri"/>
                        <a:ea typeface="Calibri"/>
                        <a:cs typeface="Times New Roman"/>
                      </a:endParaRPr>
                    </a:p>
                  </a:txBody>
                  <a:tcPr marL="43374" marR="43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lnSpc>
                          <a:spcPct val="115000"/>
                        </a:lnSpc>
                        <a:spcAft>
                          <a:spcPts val="0"/>
                        </a:spcAft>
                      </a:pPr>
                      <a:r>
                        <a:rPr lang="ru-RU" sz="1200" spc="-10">
                          <a:solidFill>
                            <a:srgbClr val="000000"/>
                          </a:solidFill>
                          <a:latin typeface="Times New Roman"/>
                          <a:ea typeface="Calibri"/>
                          <a:cs typeface="Times New Roman"/>
                        </a:rPr>
                        <a:t>K40-K41 (0.1.3.4.), K42-K46 (0.1.)</a:t>
                      </a:r>
                      <a:endParaRPr lang="ru-RU" sz="1200">
                        <a:latin typeface="Calibri"/>
                        <a:ea typeface="Calibri"/>
                        <a:cs typeface="Times New Roman"/>
                      </a:endParaRPr>
                    </a:p>
                  </a:txBody>
                  <a:tcPr marL="43374" marR="43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a:latin typeface="Times New Roman"/>
                          <a:ea typeface="Calibri"/>
                          <a:cs typeface="Times New Roman"/>
                        </a:rPr>
                        <a:t>Түскендер</a:t>
                      </a:r>
                      <a:endParaRPr lang="ru-RU" sz="1200">
                        <a:latin typeface="Calibri"/>
                        <a:ea typeface="Calibri"/>
                        <a:cs typeface="Times New Roman"/>
                      </a:endParaRPr>
                    </a:p>
                  </a:txBody>
                  <a:tcPr marL="43374" marR="43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a:latin typeface="Times New Roman"/>
                          <a:ea typeface="Calibri"/>
                          <a:cs typeface="Times New Roman"/>
                        </a:rPr>
                        <a:t>7</a:t>
                      </a:r>
                      <a:endParaRPr lang="ru-RU" sz="1200">
                        <a:latin typeface="Calibri"/>
                        <a:ea typeface="Calibri"/>
                        <a:cs typeface="Times New Roman"/>
                      </a:endParaRPr>
                    </a:p>
                  </a:txBody>
                  <a:tcPr marL="43374" marR="433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dirty="0">
                          <a:latin typeface="Times New Roman"/>
                          <a:ea typeface="Calibri"/>
                          <a:cs typeface="Times New Roman"/>
                        </a:rPr>
                        <a:t>10</a:t>
                      </a:r>
                      <a:endParaRPr lang="ru-RU" sz="1200" dirty="0">
                        <a:latin typeface="Calibri"/>
                        <a:ea typeface="Calibri"/>
                        <a:cs typeface="Times New Roman"/>
                      </a:endParaRPr>
                    </a:p>
                  </a:txBody>
                  <a:tcPr marL="43374" marR="433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184">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kk-KZ" sz="1200" dirty="0">
                          <a:latin typeface="Times New Roman"/>
                          <a:ea typeface="Calibri"/>
                          <a:cs typeface="Times New Roman"/>
                        </a:rPr>
                        <a:t>Ота жасалғаны</a:t>
                      </a:r>
                      <a:endParaRPr lang="ru-RU" sz="1200" dirty="0">
                        <a:latin typeface="Calibri"/>
                        <a:ea typeface="Calibri"/>
                        <a:cs typeface="Times New Roman"/>
                      </a:endParaRPr>
                    </a:p>
                  </a:txBody>
                  <a:tcPr marL="43374" marR="43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a:latin typeface="Times New Roman"/>
                          <a:ea typeface="Calibri"/>
                          <a:cs typeface="Times New Roman"/>
                        </a:rPr>
                        <a:t>7</a:t>
                      </a:r>
                      <a:endParaRPr lang="ru-RU" sz="1200">
                        <a:latin typeface="Calibri"/>
                        <a:ea typeface="Calibri"/>
                        <a:cs typeface="Times New Roman"/>
                      </a:endParaRPr>
                    </a:p>
                  </a:txBody>
                  <a:tcPr marL="43374" marR="433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dirty="0">
                          <a:latin typeface="Times New Roman"/>
                          <a:ea typeface="Calibri"/>
                          <a:cs typeface="Times New Roman"/>
                        </a:rPr>
                        <a:t>10</a:t>
                      </a:r>
                      <a:endParaRPr lang="ru-RU" sz="1200" dirty="0">
                        <a:latin typeface="Calibri"/>
                        <a:ea typeface="Calibri"/>
                        <a:cs typeface="Times New Roman"/>
                      </a:endParaRPr>
                    </a:p>
                  </a:txBody>
                  <a:tcPr marL="43374" marR="433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184">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kk-KZ" sz="1200">
                          <a:latin typeface="Times New Roman"/>
                          <a:ea typeface="Calibri"/>
                          <a:cs typeface="Times New Roman"/>
                        </a:rPr>
                        <a:t>Жасалмағаны</a:t>
                      </a:r>
                      <a:endParaRPr lang="ru-RU" sz="1200">
                        <a:latin typeface="Calibri"/>
                        <a:ea typeface="Calibri"/>
                        <a:cs typeface="Times New Roman"/>
                      </a:endParaRPr>
                    </a:p>
                  </a:txBody>
                  <a:tcPr marL="43374" marR="43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b="1">
                          <a:latin typeface="Times New Roman"/>
                          <a:ea typeface="Calibri"/>
                          <a:cs typeface="Times New Roman"/>
                        </a:rPr>
                        <a:t>-</a:t>
                      </a:r>
                      <a:endParaRPr lang="ru-RU" sz="1200">
                        <a:latin typeface="Calibri"/>
                        <a:ea typeface="Calibri"/>
                        <a:cs typeface="Times New Roman"/>
                      </a:endParaRPr>
                    </a:p>
                  </a:txBody>
                  <a:tcPr marL="43374" marR="433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b="1" dirty="0">
                          <a:latin typeface="Times New Roman"/>
                          <a:ea typeface="Calibri"/>
                          <a:cs typeface="Times New Roman"/>
                        </a:rPr>
                        <a:t>-</a:t>
                      </a:r>
                      <a:endParaRPr lang="ru-RU" sz="1200" dirty="0">
                        <a:latin typeface="Calibri"/>
                        <a:ea typeface="Calibri"/>
                        <a:cs typeface="Times New Roman"/>
                      </a:endParaRPr>
                    </a:p>
                  </a:txBody>
                  <a:tcPr marL="43374" marR="433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565">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kk-KZ" sz="1200">
                          <a:latin typeface="Times New Roman"/>
                          <a:ea typeface="Calibri"/>
                          <a:cs typeface="Times New Roman"/>
                        </a:rPr>
                        <a:t>Қайтыс болғаны</a:t>
                      </a:r>
                      <a:endParaRPr lang="ru-RU" sz="1200">
                        <a:latin typeface="Calibri"/>
                        <a:ea typeface="Calibri"/>
                        <a:cs typeface="Times New Roman"/>
                      </a:endParaRPr>
                    </a:p>
                  </a:txBody>
                  <a:tcPr marL="43374" marR="43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b="1">
                          <a:latin typeface="Times New Roman"/>
                          <a:ea typeface="Calibri"/>
                          <a:cs typeface="Times New Roman"/>
                        </a:rPr>
                        <a:t>-</a:t>
                      </a:r>
                      <a:endParaRPr lang="ru-RU" sz="1200">
                        <a:latin typeface="Calibri"/>
                        <a:ea typeface="Calibri"/>
                        <a:cs typeface="Times New Roman"/>
                      </a:endParaRPr>
                    </a:p>
                  </a:txBody>
                  <a:tcPr marL="43374" marR="433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b="1" dirty="0">
                          <a:latin typeface="Times New Roman"/>
                          <a:ea typeface="Calibri"/>
                          <a:cs typeface="Times New Roman"/>
                        </a:rPr>
                        <a:t>-</a:t>
                      </a:r>
                      <a:endParaRPr lang="ru-RU" sz="1200" dirty="0">
                        <a:latin typeface="Calibri"/>
                        <a:ea typeface="Calibri"/>
                        <a:cs typeface="Times New Roman"/>
                      </a:endParaRPr>
                    </a:p>
                  </a:txBody>
                  <a:tcPr marL="43374" marR="433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184">
                <a:tc rowSpan="4">
                  <a:txBody>
                    <a:bodyPr/>
                    <a:lstStyle/>
                    <a:p>
                      <a:pPr>
                        <a:lnSpc>
                          <a:spcPct val="115000"/>
                        </a:lnSpc>
                        <a:spcAft>
                          <a:spcPts val="0"/>
                        </a:spcAft>
                      </a:pPr>
                      <a:r>
                        <a:rPr lang="kk-KZ" sz="1400">
                          <a:latin typeface="Times New Roman"/>
                          <a:ea typeface="Calibri"/>
                          <a:cs typeface="Times New Roman"/>
                        </a:rPr>
                        <a:t>7</a:t>
                      </a:r>
                      <a:endParaRPr lang="ru-RU" sz="1400">
                        <a:latin typeface="Calibri"/>
                        <a:ea typeface="Calibri"/>
                        <a:cs typeface="Times New Roman"/>
                      </a:endParaRPr>
                    </a:p>
                  </a:txBody>
                  <a:tcPr marL="43374" marR="43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lnSpc>
                          <a:spcPct val="115000"/>
                        </a:lnSpc>
                        <a:spcAft>
                          <a:spcPts val="0"/>
                        </a:spcAft>
                      </a:pPr>
                      <a:r>
                        <a:rPr lang="kk-KZ" sz="1200">
                          <a:latin typeface="Times New Roman"/>
                          <a:ea typeface="Calibri"/>
                          <a:cs typeface="Times New Roman"/>
                        </a:rPr>
                        <a:t>Асқазан, ішек жарасының тесілуі</a:t>
                      </a:r>
                      <a:endParaRPr lang="ru-RU" sz="1200">
                        <a:latin typeface="Calibri"/>
                        <a:ea typeface="Calibri"/>
                        <a:cs typeface="Times New Roman"/>
                      </a:endParaRPr>
                    </a:p>
                  </a:txBody>
                  <a:tcPr marL="43374" marR="43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lnSpc>
                          <a:spcPct val="115000"/>
                        </a:lnSpc>
                        <a:spcAft>
                          <a:spcPts val="0"/>
                        </a:spcAft>
                      </a:pPr>
                      <a:r>
                        <a:rPr lang="ru-RU" sz="1200" spc="-10">
                          <a:solidFill>
                            <a:srgbClr val="000000"/>
                          </a:solidFill>
                          <a:latin typeface="Times New Roman"/>
                          <a:ea typeface="Calibri"/>
                          <a:cs typeface="Times New Roman"/>
                        </a:rPr>
                        <a:t>K25-K28 (1.2.5.6.)</a:t>
                      </a:r>
                      <a:endParaRPr lang="ru-RU" sz="1200">
                        <a:latin typeface="Calibri"/>
                        <a:ea typeface="Calibri"/>
                        <a:cs typeface="Times New Roman"/>
                      </a:endParaRPr>
                    </a:p>
                  </a:txBody>
                  <a:tcPr marL="43374" marR="43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a:latin typeface="Times New Roman"/>
                          <a:ea typeface="Calibri"/>
                          <a:cs typeface="Times New Roman"/>
                        </a:rPr>
                        <a:t>Түскендер</a:t>
                      </a:r>
                      <a:endParaRPr lang="ru-RU" sz="1200">
                        <a:latin typeface="Calibri"/>
                        <a:ea typeface="Calibri"/>
                        <a:cs typeface="Times New Roman"/>
                      </a:endParaRPr>
                    </a:p>
                  </a:txBody>
                  <a:tcPr marL="43374" marR="43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a:latin typeface="Times New Roman"/>
                          <a:ea typeface="Calibri"/>
                          <a:cs typeface="Times New Roman"/>
                        </a:rPr>
                        <a:t>3</a:t>
                      </a:r>
                      <a:endParaRPr lang="ru-RU" sz="1200">
                        <a:latin typeface="Calibri"/>
                        <a:ea typeface="Calibri"/>
                        <a:cs typeface="Times New Roman"/>
                      </a:endParaRPr>
                    </a:p>
                  </a:txBody>
                  <a:tcPr marL="43374" marR="433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dirty="0">
                          <a:latin typeface="Times New Roman"/>
                          <a:ea typeface="Calibri"/>
                          <a:cs typeface="Times New Roman"/>
                        </a:rPr>
                        <a:t>3</a:t>
                      </a:r>
                      <a:endParaRPr lang="ru-RU" sz="1200" dirty="0">
                        <a:latin typeface="Calibri"/>
                        <a:ea typeface="Calibri"/>
                        <a:cs typeface="Times New Roman"/>
                      </a:endParaRPr>
                    </a:p>
                  </a:txBody>
                  <a:tcPr marL="43374" marR="433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184">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kk-KZ" sz="1200">
                          <a:latin typeface="Times New Roman"/>
                          <a:ea typeface="Calibri"/>
                          <a:cs typeface="Times New Roman"/>
                        </a:rPr>
                        <a:t>Ота жасалғаны</a:t>
                      </a:r>
                      <a:endParaRPr lang="ru-RU" sz="1200">
                        <a:latin typeface="Calibri"/>
                        <a:ea typeface="Calibri"/>
                        <a:cs typeface="Times New Roman"/>
                      </a:endParaRPr>
                    </a:p>
                  </a:txBody>
                  <a:tcPr marL="43374" marR="43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a:latin typeface="Times New Roman"/>
                          <a:ea typeface="Calibri"/>
                          <a:cs typeface="Times New Roman"/>
                        </a:rPr>
                        <a:t>3</a:t>
                      </a:r>
                      <a:endParaRPr lang="ru-RU" sz="1200">
                        <a:latin typeface="Calibri"/>
                        <a:ea typeface="Calibri"/>
                        <a:cs typeface="Times New Roman"/>
                      </a:endParaRPr>
                    </a:p>
                  </a:txBody>
                  <a:tcPr marL="43374" marR="433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dirty="0">
                          <a:latin typeface="Times New Roman"/>
                          <a:ea typeface="Calibri"/>
                          <a:cs typeface="Times New Roman"/>
                        </a:rPr>
                        <a:t>3</a:t>
                      </a:r>
                      <a:endParaRPr lang="ru-RU" sz="1200" dirty="0">
                        <a:latin typeface="Calibri"/>
                        <a:ea typeface="Calibri"/>
                        <a:cs typeface="Times New Roman"/>
                      </a:endParaRPr>
                    </a:p>
                  </a:txBody>
                  <a:tcPr marL="43374" marR="433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184">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kk-KZ" sz="1200">
                          <a:latin typeface="Times New Roman"/>
                          <a:ea typeface="Calibri"/>
                          <a:cs typeface="Times New Roman"/>
                        </a:rPr>
                        <a:t>Жасалмағаны</a:t>
                      </a:r>
                      <a:endParaRPr lang="ru-RU" sz="1200">
                        <a:latin typeface="Calibri"/>
                        <a:ea typeface="Calibri"/>
                        <a:cs typeface="Times New Roman"/>
                      </a:endParaRPr>
                    </a:p>
                  </a:txBody>
                  <a:tcPr marL="43374" marR="43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b="1" dirty="0">
                          <a:latin typeface="Times New Roman"/>
                          <a:ea typeface="Calibri"/>
                          <a:cs typeface="Times New Roman"/>
                        </a:rPr>
                        <a:t>-</a:t>
                      </a:r>
                      <a:endParaRPr lang="ru-RU" sz="1200" dirty="0">
                        <a:latin typeface="Calibri"/>
                        <a:ea typeface="Calibri"/>
                        <a:cs typeface="Times New Roman"/>
                      </a:endParaRPr>
                    </a:p>
                  </a:txBody>
                  <a:tcPr marL="43374" marR="433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b="1" dirty="0">
                          <a:latin typeface="Times New Roman"/>
                          <a:ea typeface="Calibri"/>
                          <a:cs typeface="Times New Roman"/>
                        </a:rPr>
                        <a:t>-</a:t>
                      </a:r>
                      <a:endParaRPr lang="ru-RU" sz="1200" dirty="0">
                        <a:latin typeface="Calibri"/>
                        <a:ea typeface="Calibri"/>
                        <a:cs typeface="Times New Roman"/>
                      </a:endParaRPr>
                    </a:p>
                  </a:txBody>
                  <a:tcPr marL="43374" marR="433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565">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kk-KZ" sz="1200">
                          <a:latin typeface="Times New Roman"/>
                          <a:ea typeface="Calibri"/>
                          <a:cs typeface="Times New Roman"/>
                        </a:rPr>
                        <a:t>Қайтыс болғаны</a:t>
                      </a:r>
                      <a:endParaRPr lang="ru-RU" sz="1200">
                        <a:latin typeface="Calibri"/>
                        <a:ea typeface="Calibri"/>
                        <a:cs typeface="Times New Roman"/>
                      </a:endParaRPr>
                    </a:p>
                  </a:txBody>
                  <a:tcPr marL="43374" marR="43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b="1" dirty="0">
                          <a:latin typeface="Times New Roman"/>
                          <a:ea typeface="Calibri"/>
                          <a:cs typeface="Times New Roman"/>
                        </a:rPr>
                        <a:t>-</a:t>
                      </a:r>
                      <a:endParaRPr lang="ru-RU" sz="1200" dirty="0">
                        <a:latin typeface="Calibri"/>
                        <a:ea typeface="Calibri"/>
                        <a:cs typeface="Times New Roman"/>
                      </a:endParaRPr>
                    </a:p>
                  </a:txBody>
                  <a:tcPr marL="43374" marR="43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b="1" dirty="0">
                          <a:latin typeface="Times New Roman"/>
                          <a:ea typeface="Calibri"/>
                          <a:cs typeface="Times New Roman"/>
                        </a:rPr>
                        <a:t>-</a:t>
                      </a:r>
                      <a:endParaRPr lang="ru-RU" sz="1200" dirty="0">
                        <a:latin typeface="Calibri"/>
                        <a:ea typeface="Calibri"/>
                        <a:cs typeface="Times New Roman"/>
                      </a:endParaRPr>
                    </a:p>
                  </a:txBody>
                  <a:tcPr marL="43374" marR="43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kk-KZ" sz="3200" b="1" dirty="0" smtClean="0">
                <a:solidFill>
                  <a:srgbClr val="C00000"/>
                </a:solidFill>
              </a:rPr>
              <a:t>Кентау қаласындағы қалалық аурухананың құрылымдық бөлімшелері мен сыйымдылығы</a:t>
            </a:r>
            <a:endParaRPr lang="ru-RU" sz="3600" b="1"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988840"/>
            <a:ext cx="8229600" cy="4335760"/>
          </a:xfrm>
        </p:spPr>
        <p:txBody>
          <a:bodyPr>
            <a:normAutofit/>
          </a:bodyPr>
          <a:lstStyle/>
          <a:p>
            <a:r>
              <a:rPr lang="kk-KZ" sz="2400" dirty="0" smtClean="0"/>
              <a:t>«Кентау орталық қалалық ауруханасы» ШЖҚ МКК -  Кентау қаласы мен оған іргелес елді мекендердің тұрғындарына 103 314 адам көлемінде мамандандырылған медициналық көмек көрсететін ұйым. Тәулік бойғы аурухананың 288 төсек орыны, оның ішінде 35 төсектік инфекциялық бөлім бар.</a:t>
            </a:r>
            <a:r>
              <a:rPr lang="ru-RU" sz="2400" dirty="0" smtClean="0"/>
              <a:t> </a:t>
            </a:r>
            <a:r>
              <a:rPr lang="kk-KZ" sz="2400" dirty="0" smtClean="0"/>
              <a:t>Күндізгі стационар 76 төсек орын және 28 төсек орын ақылы бөлім қызмет етеді.</a:t>
            </a:r>
            <a:endParaRPr lang="ru-RU" sz="2400" dirty="0" smtClean="0"/>
          </a:p>
          <a:p>
            <a:endParaRPr lang="ru-RU" sz="2800" dirty="0" smtClean="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66"/>
            <a:ext cx="8229600" cy="6215106"/>
          </a:xfrm>
        </p:spPr>
        <p:txBody>
          <a:bodyPr>
            <a:normAutofit/>
          </a:bodyPr>
          <a:lstStyle/>
          <a:p>
            <a:pPr algn="ctr">
              <a:lnSpc>
                <a:spcPct val="120000"/>
              </a:lnSpc>
              <a:buNone/>
            </a:pPr>
            <a:endParaRPr lang="kk-KZ" sz="1400" b="1" dirty="0" smtClean="0"/>
          </a:p>
          <a:p>
            <a:pPr algn="ctr">
              <a:lnSpc>
                <a:spcPct val="120000"/>
              </a:lnSpc>
              <a:buNone/>
            </a:pPr>
            <a:r>
              <a:rPr lang="kk-KZ" sz="1800" b="1" dirty="0" smtClean="0">
                <a:solidFill>
                  <a:srgbClr val="FF0000"/>
                </a:solidFill>
              </a:rPr>
              <a:t>Сынық-сырқат бөлімі</a:t>
            </a:r>
            <a:r>
              <a:rPr lang="en-US" sz="1800" b="1" dirty="0" smtClean="0">
                <a:solidFill>
                  <a:srgbClr val="FF0000"/>
                </a:solidFill>
              </a:rPr>
              <a:t>                                                                                                                                                                                </a:t>
            </a:r>
            <a:endParaRPr lang="kk-KZ" sz="1800" b="1" dirty="0" smtClean="0">
              <a:solidFill>
                <a:srgbClr val="FF0000"/>
              </a:solidFill>
            </a:endParaRPr>
          </a:p>
          <a:p>
            <a:pPr>
              <a:lnSpc>
                <a:spcPct val="120000"/>
              </a:lnSpc>
              <a:buNone/>
            </a:pPr>
            <a:endParaRPr lang="kk-KZ" sz="1400" dirty="0" smtClean="0">
              <a:solidFill>
                <a:srgbClr val="FF0000"/>
              </a:solidFill>
            </a:endParaRPr>
          </a:p>
          <a:p>
            <a:pPr>
              <a:lnSpc>
                <a:spcPct val="120000"/>
              </a:lnSpc>
              <a:buNone/>
            </a:pPr>
            <a:r>
              <a:rPr lang="kk-KZ" sz="1600" dirty="0" smtClean="0">
                <a:solidFill>
                  <a:srgbClr val="FF0000"/>
                </a:solidFill>
              </a:rPr>
              <a:t>      </a:t>
            </a:r>
            <a:r>
              <a:rPr lang="kk-KZ" sz="1600" dirty="0" smtClean="0"/>
              <a:t>Орталық қалалық ауруханада травматологиялық науқастарға медициналық көмек көрсету «Қазақстан Республикасында травматологиялық және ортопедиялық көмекті ұйымдастыру стандартын бекіту туралы» ДСӘДМ-нің 2015 жылғы 25 маусымдағы No514 бұйрығына сәйкес жүзеге асырылады.</a:t>
            </a:r>
          </a:p>
          <a:p>
            <a:pPr>
              <a:lnSpc>
                <a:spcPct val="120000"/>
              </a:lnSpc>
              <a:buNone/>
            </a:pPr>
            <a:r>
              <a:rPr lang="kk-KZ" sz="1600" dirty="0" smtClean="0"/>
              <a:t>      Жарақат төсектерімен қамтамасыз ету 100 мың тұрғынға шаққанда 1,7 құрайды</a:t>
            </a:r>
            <a:endParaRPr lang="ru-RU" sz="1600" dirty="0" smtClean="0"/>
          </a:p>
          <a:p>
            <a:pPr>
              <a:lnSpc>
                <a:spcPct val="120000"/>
              </a:lnSpc>
              <a:buNone/>
            </a:pPr>
            <a:r>
              <a:rPr lang="kk-KZ" sz="1600" dirty="0" smtClean="0"/>
              <a:t>       ( облыстық көрсеткіш 1,7, Республикалық-2,0).</a:t>
            </a:r>
            <a:endParaRPr lang="en-US" sz="1600" dirty="0" smtClean="0"/>
          </a:p>
          <a:p>
            <a:pPr marL="342900" lvl="0" indent="-342900">
              <a:lnSpc>
                <a:spcPct val="120000"/>
              </a:lnSpc>
              <a:buAutoNum type="arabicPeriod"/>
            </a:pPr>
            <a:r>
              <a:rPr lang="kk-KZ" sz="1600" dirty="0" smtClean="0"/>
              <a:t>2022 жылдың </a:t>
            </a:r>
            <a:r>
              <a:rPr lang="en-US" sz="1600" dirty="0" smtClean="0"/>
              <a:t>3</a:t>
            </a:r>
            <a:r>
              <a:rPr lang="kk-KZ" sz="1600" dirty="0" smtClean="0"/>
              <a:t> айында әртүрлі жарақатпен </a:t>
            </a:r>
            <a:r>
              <a:rPr lang="en-US" sz="1600" dirty="0" smtClean="0"/>
              <a:t>166</a:t>
            </a:r>
            <a:r>
              <a:rPr lang="kk-KZ" sz="1600" dirty="0" smtClean="0"/>
              <a:t> науқас ем қабылдаған, 20</a:t>
            </a:r>
            <a:r>
              <a:rPr lang="en-US" sz="1600" dirty="0" smtClean="0"/>
              <a:t>2</a:t>
            </a:r>
            <a:r>
              <a:rPr lang="kk-KZ" sz="1600" dirty="0" smtClean="0"/>
              <a:t>1 жылы </a:t>
            </a:r>
            <a:r>
              <a:rPr lang="en-US" sz="1600" dirty="0" smtClean="0"/>
              <a:t>199</a:t>
            </a:r>
            <a:r>
              <a:rPr lang="kk-KZ" sz="1600" dirty="0" smtClean="0"/>
              <a:t>, 6,0% төмендеген .  </a:t>
            </a:r>
            <a:r>
              <a:rPr lang="en-US" sz="1600" dirty="0" smtClean="0"/>
              <a:t>166</a:t>
            </a:r>
            <a:r>
              <a:rPr lang="kk-KZ" sz="1600" dirty="0" smtClean="0"/>
              <a:t> науқастың </a:t>
            </a:r>
            <a:r>
              <a:rPr lang="en-US" sz="1600" dirty="0" smtClean="0"/>
              <a:t>145</a:t>
            </a:r>
            <a:r>
              <a:rPr lang="kk-KZ" sz="1600" dirty="0" smtClean="0"/>
              <a:t> тұрмыстық, </a:t>
            </a:r>
            <a:r>
              <a:rPr lang="en-US" sz="1600" dirty="0" smtClean="0"/>
              <a:t>1</a:t>
            </a:r>
            <a:r>
              <a:rPr lang="kk-KZ" sz="1600" dirty="0" smtClean="0"/>
              <a:t> жұмыс орнында, </a:t>
            </a:r>
            <a:r>
              <a:rPr lang="en-US" sz="1600" dirty="0" smtClean="0"/>
              <a:t>8</a:t>
            </a:r>
            <a:r>
              <a:rPr lang="kk-KZ" sz="1600" dirty="0" smtClean="0"/>
              <a:t> көшеде, </a:t>
            </a:r>
            <a:r>
              <a:rPr lang="en-US" sz="1600" dirty="0" smtClean="0"/>
              <a:t>12 </a:t>
            </a:r>
            <a:r>
              <a:rPr lang="kk-KZ" sz="1600" dirty="0" smtClean="0"/>
              <a:t>жол-көлік салдарынан, мектептік -1.  </a:t>
            </a:r>
            <a:endParaRPr lang="ru-RU" sz="1600" dirty="0" smtClean="0"/>
          </a:p>
          <a:p>
            <a:pPr lvl="0">
              <a:lnSpc>
                <a:spcPct val="120000"/>
              </a:lnSpc>
              <a:buNone/>
            </a:pPr>
            <a:r>
              <a:rPr lang="kk-KZ" sz="1600" dirty="0" smtClean="0"/>
              <a:t>2.     20</a:t>
            </a:r>
            <a:r>
              <a:rPr lang="en-US" sz="1600" dirty="0" smtClean="0"/>
              <a:t>2</a:t>
            </a:r>
            <a:r>
              <a:rPr lang="kk-KZ" sz="1600" dirty="0" smtClean="0"/>
              <a:t>2 жылы</a:t>
            </a:r>
            <a:r>
              <a:rPr lang="en-US" sz="1600" dirty="0" smtClean="0"/>
              <a:t> 3 </a:t>
            </a:r>
            <a:r>
              <a:rPr lang="ru-RU" sz="1600" dirty="0" err="1" smtClean="0"/>
              <a:t>айында</a:t>
            </a:r>
            <a:r>
              <a:rPr lang="kk-KZ" sz="1600" dirty="0" smtClean="0"/>
              <a:t> жол-көлік салдарынан болған өлім тіркелген жоқ.</a:t>
            </a:r>
            <a:endParaRPr lang="ru-RU" sz="1600" dirty="0" smtClean="0"/>
          </a:p>
          <a:p>
            <a:pPr lvl="0">
              <a:lnSpc>
                <a:spcPct val="120000"/>
              </a:lnSpc>
              <a:buNone/>
            </a:pPr>
            <a:r>
              <a:rPr lang="kk-KZ" sz="1600" dirty="0" smtClean="0"/>
              <a:t>3.     Суицидтер мен кісі өлтіру жағдайы жоқ</a:t>
            </a:r>
            <a:endParaRPr lang="ru-RU" sz="1600" dirty="0" smtClean="0"/>
          </a:p>
          <a:p>
            <a:pPr marL="342900" lvl="0" indent="-342900">
              <a:lnSpc>
                <a:spcPct val="120000"/>
              </a:lnSpc>
              <a:buAutoNum type="arabicPeriod" startAt="4"/>
            </a:pPr>
            <a:r>
              <a:rPr lang="kk-KZ" sz="1600" dirty="0" smtClean="0"/>
              <a:t>Сынықтарды емдеу кезінде полиуретанды гипс материалы белсенді қолданылады және     жеткілікті мөлшерде.</a:t>
            </a:r>
            <a:endParaRPr lang="ru-RU" sz="1600" dirty="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142844" y="1785926"/>
          <a:ext cx="8715434" cy="4572032"/>
        </p:xfrm>
        <a:graphic>
          <a:graphicData uri="http://schemas.openxmlformats.org/drawingml/2006/table">
            <a:tbl>
              <a:tblPr/>
              <a:tblGrid>
                <a:gridCol w="1586501"/>
                <a:gridCol w="702053"/>
                <a:gridCol w="703774"/>
                <a:gridCol w="704634"/>
                <a:gridCol w="704634"/>
                <a:gridCol w="711516"/>
                <a:gridCol w="718399"/>
                <a:gridCol w="735607"/>
                <a:gridCol w="735607"/>
                <a:gridCol w="702053"/>
                <a:gridCol w="710656"/>
              </a:tblGrid>
              <a:tr h="2225326">
                <a:tc>
                  <a:txBody>
                    <a:bodyPr/>
                    <a:lstStyle/>
                    <a:p>
                      <a:r>
                        <a:rPr lang="kk-KZ" sz="1600" dirty="0">
                          <a:latin typeface="+mn-lt"/>
                          <a:ea typeface="Times New Roman"/>
                          <a:cs typeface="Times New Roman"/>
                        </a:rPr>
                        <a:t>Облыс және қала атауы</a:t>
                      </a:r>
                      <a:endParaRPr lang="ru-RU" sz="1100" dirty="0">
                        <a:latin typeface="+mn-lt"/>
                        <a:ea typeface="Times New Roman"/>
                        <a:cs typeface="Times New Roman"/>
                      </a:endParaRP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r>
                        <a:rPr lang="kk-KZ" sz="1400" dirty="0">
                          <a:solidFill>
                            <a:srgbClr val="202124"/>
                          </a:solidFill>
                          <a:latin typeface="+mn-lt"/>
                          <a:cs typeface="Times New Roman"/>
                        </a:rPr>
                        <a:t>-Емделген жағдайлар саны- соның ішінде жүкті әйелдер</a:t>
                      </a:r>
                      <a:endParaRPr lang="ru-RU" sz="1100" dirty="0">
                        <a:latin typeface="+mn-lt"/>
                        <a:cs typeface="Times New Roman"/>
                      </a:endParaRP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spcAft>
                          <a:spcPts val="0"/>
                        </a:spcAft>
                      </a:pPr>
                      <a:r>
                        <a:rPr lang="ru-RU" sz="1600" dirty="0">
                          <a:latin typeface="+mn-lt"/>
                          <a:ea typeface="Times New Roman"/>
                          <a:cs typeface="Times New Roman"/>
                        </a:rPr>
                        <a:t> </a:t>
                      </a:r>
                      <a:r>
                        <a:rPr lang="kk-KZ" sz="1600" dirty="0">
                          <a:latin typeface="+mn-lt"/>
                          <a:ea typeface="Times New Roman"/>
                          <a:cs typeface="Times New Roman"/>
                        </a:rPr>
                        <a:t>Оның ішінде </a:t>
                      </a:r>
                      <a:endParaRPr lang="ru-RU" sz="1100" dirty="0">
                        <a:latin typeface="+mn-lt"/>
                        <a:ea typeface="Times New Roman"/>
                        <a:cs typeface="Times New Roman"/>
                      </a:endParaRPr>
                    </a:p>
                    <a:p>
                      <a:pPr>
                        <a:spcAft>
                          <a:spcPts val="0"/>
                        </a:spcAft>
                      </a:pPr>
                      <a:r>
                        <a:rPr lang="kk-KZ" sz="1600" dirty="0">
                          <a:latin typeface="+mn-lt"/>
                          <a:ea typeface="Times New Roman"/>
                          <a:cs typeface="Times New Roman"/>
                        </a:rPr>
                        <a:t>-ересектер</a:t>
                      </a:r>
                      <a:endParaRPr lang="ru-RU" sz="1100" dirty="0">
                        <a:latin typeface="+mn-lt"/>
                        <a:ea typeface="Times New Roman"/>
                        <a:cs typeface="Times New Roman"/>
                      </a:endParaRPr>
                    </a:p>
                    <a:p>
                      <a:pPr>
                        <a:spcAft>
                          <a:spcPts val="0"/>
                        </a:spcAft>
                      </a:pPr>
                      <a:r>
                        <a:rPr lang="kk-KZ" sz="1600" dirty="0">
                          <a:latin typeface="+mn-lt"/>
                          <a:ea typeface="Times New Roman"/>
                          <a:cs typeface="Times New Roman"/>
                        </a:rPr>
                        <a:t>-балалар </a:t>
                      </a:r>
                      <a:endParaRPr lang="ru-RU" sz="1100" dirty="0">
                        <a:latin typeface="+mn-lt"/>
                        <a:ea typeface="Times New Roman"/>
                        <a:cs typeface="Times New Roman"/>
                      </a:endParaRP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spcAft>
                          <a:spcPts val="0"/>
                        </a:spcAft>
                      </a:pPr>
                      <a:r>
                        <a:rPr lang="kk-KZ" sz="1400" dirty="0">
                          <a:solidFill>
                            <a:srgbClr val="202124"/>
                          </a:solidFill>
                          <a:latin typeface="+mn-lt"/>
                          <a:cs typeface="Times New Roman"/>
                        </a:rPr>
                        <a:t>Төсек/күндер- барлығы- ересектер,- балалар</a:t>
                      </a:r>
                      <a:r>
                        <a:rPr lang="ru-RU" sz="1100" dirty="0">
                          <a:latin typeface="+mn-lt"/>
                          <a:cs typeface="Times New Roman"/>
                        </a:rPr>
                        <a:t> </a:t>
                      </a:r>
                      <a:endParaRPr lang="ru-RU" sz="1100" dirty="0">
                        <a:latin typeface="+mn-lt"/>
                        <a:ea typeface="Times New Roman"/>
                        <a:cs typeface="Times New Roman"/>
                      </a:endParaRP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spcAft>
                          <a:spcPts val="0"/>
                        </a:spcAft>
                      </a:pPr>
                      <a:r>
                        <a:rPr lang="kk-KZ" sz="1400" dirty="0">
                          <a:solidFill>
                            <a:srgbClr val="202124"/>
                          </a:solidFill>
                          <a:latin typeface="+mn-lt"/>
                          <a:cs typeface="Times New Roman"/>
                        </a:rPr>
                        <a:t>-Науқастың төсекте жатқан күндердің орташа саны/- төсек айналымы- төсектің жұмысы</a:t>
                      </a:r>
                      <a:r>
                        <a:rPr lang="ru-RU" sz="1100" dirty="0">
                          <a:latin typeface="+mn-lt"/>
                          <a:cs typeface="Times New Roman"/>
                        </a:rPr>
                        <a:t> </a:t>
                      </a:r>
                      <a:endParaRPr lang="ru-RU" sz="1100" dirty="0">
                        <a:latin typeface="+mn-lt"/>
                        <a:ea typeface="Times New Roman"/>
                        <a:cs typeface="Times New Roman"/>
                      </a:endParaRP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r>
                        <a:rPr lang="kk-KZ" sz="1400" dirty="0">
                          <a:solidFill>
                            <a:srgbClr val="202124"/>
                          </a:solidFill>
                          <a:latin typeface="+mn-lt"/>
                          <a:cs typeface="Times New Roman"/>
                        </a:rPr>
                        <a:t>Абсолютті  өлім саны</a:t>
                      </a:r>
                      <a:r>
                        <a:rPr lang="ru-RU" sz="1100" dirty="0">
                          <a:latin typeface="+mn-lt"/>
                          <a:cs typeface="Times New Roman"/>
                        </a:rPr>
                        <a:t> </a:t>
                      </a:r>
                      <a:endParaRPr lang="ru-RU" sz="1100" dirty="0">
                        <a:latin typeface="+mn-lt"/>
                        <a:ea typeface="Times New Roman"/>
                        <a:cs typeface="Times New Roman"/>
                      </a:endParaRP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971051">
                <a:tc>
                  <a:txBody>
                    <a:bodyPr/>
                    <a:lstStyle/>
                    <a:p>
                      <a:r>
                        <a:rPr lang="ru-RU" sz="1600" b="1">
                          <a:latin typeface="+mn-lt"/>
                          <a:ea typeface="Times New Roman"/>
                          <a:cs typeface="Times New Roman"/>
                        </a:rPr>
                        <a:t>ТО. Кентау</a:t>
                      </a:r>
                      <a:r>
                        <a:rPr lang="kk-KZ" sz="1600" b="1">
                          <a:latin typeface="+mn-lt"/>
                          <a:ea typeface="Times New Roman"/>
                          <a:cs typeface="Times New Roman"/>
                        </a:rPr>
                        <a:t>  қаласы</a:t>
                      </a:r>
                      <a:endParaRPr lang="ru-RU" sz="1100">
                        <a:latin typeface="+mn-lt"/>
                        <a:ea typeface="Times New Roman"/>
                        <a:cs typeface="Times New Roman"/>
                      </a:endParaRP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100" b="1">
                          <a:latin typeface="+mn-lt"/>
                          <a:ea typeface="Times New Roman"/>
                          <a:cs typeface="Times New Roman"/>
                        </a:rPr>
                        <a:t>2021ж</a:t>
                      </a:r>
                      <a:endParaRPr lang="ru-RU" sz="1100">
                        <a:latin typeface="+mn-lt"/>
                        <a:ea typeface="Times New Roman"/>
                        <a:cs typeface="Times New Roman"/>
                      </a:endParaRP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100" b="1" dirty="0">
                          <a:latin typeface="+mn-lt"/>
                          <a:ea typeface="Times New Roman"/>
                          <a:cs typeface="Times New Roman"/>
                        </a:rPr>
                        <a:t>2022ж</a:t>
                      </a:r>
                      <a:endParaRPr lang="ru-RU" sz="1100" dirty="0">
                        <a:latin typeface="+mn-lt"/>
                        <a:ea typeface="Times New Roman"/>
                        <a:cs typeface="Times New Roman"/>
                      </a:endParaRP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100" b="1" dirty="0">
                          <a:latin typeface="+mn-lt"/>
                          <a:ea typeface="Times New Roman"/>
                          <a:cs typeface="Times New Roman"/>
                        </a:rPr>
                        <a:t>2021ж</a:t>
                      </a:r>
                      <a:endParaRPr lang="ru-RU" sz="1100" dirty="0">
                        <a:latin typeface="+mn-lt"/>
                        <a:ea typeface="Times New Roman"/>
                        <a:cs typeface="Times New Roman"/>
                      </a:endParaRP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100" b="1" dirty="0">
                          <a:latin typeface="+mn-lt"/>
                          <a:ea typeface="Times New Roman"/>
                          <a:cs typeface="Times New Roman"/>
                        </a:rPr>
                        <a:t>2022ж</a:t>
                      </a:r>
                      <a:endParaRPr lang="ru-RU" sz="1100" dirty="0">
                        <a:latin typeface="+mn-lt"/>
                        <a:ea typeface="Times New Roman"/>
                        <a:cs typeface="Times New Roman"/>
                      </a:endParaRP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100" b="1">
                          <a:latin typeface="+mn-lt"/>
                          <a:ea typeface="Times New Roman"/>
                          <a:cs typeface="Times New Roman"/>
                        </a:rPr>
                        <a:t>2021ж</a:t>
                      </a:r>
                      <a:endParaRPr lang="ru-RU" sz="1100">
                        <a:latin typeface="+mn-lt"/>
                        <a:ea typeface="Times New Roman"/>
                        <a:cs typeface="Times New Roman"/>
                      </a:endParaRP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100" b="1">
                          <a:latin typeface="+mn-lt"/>
                          <a:ea typeface="Times New Roman"/>
                          <a:cs typeface="Times New Roman"/>
                        </a:rPr>
                        <a:t>2022ж</a:t>
                      </a:r>
                      <a:endParaRPr lang="ru-RU" sz="1100">
                        <a:latin typeface="+mn-lt"/>
                        <a:ea typeface="Times New Roman"/>
                        <a:cs typeface="Times New Roman"/>
                      </a:endParaRP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100" b="1">
                          <a:latin typeface="+mn-lt"/>
                          <a:ea typeface="Times New Roman"/>
                          <a:cs typeface="Times New Roman"/>
                        </a:rPr>
                        <a:t>2021ж</a:t>
                      </a:r>
                      <a:endParaRPr lang="ru-RU" sz="1100">
                        <a:latin typeface="+mn-lt"/>
                        <a:ea typeface="Times New Roman"/>
                        <a:cs typeface="Times New Roman"/>
                      </a:endParaRP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100" b="1">
                          <a:latin typeface="+mn-lt"/>
                          <a:ea typeface="Times New Roman"/>
                          <a:cs typeface="Times New Roman"/>
                        </a:rPr>
                        <a:t>2022ж</a:t>
                      </a:r>
                      <a:endParaRPr lang="ru-RU" sz="1100">
                        <a:latin typeface="+mn-lt"/>
                        <a:ea typeface="Times New Roman"/>
                        <a:cs typeface="Times New Roman"/>
                      </a:endParaRP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100" b="1">
                          <a:latin typeface="+mn-lt"/>
                          <a:ea typeface="Times New Roman"/>
                          <a:cs typeface="Times New Roman"/>
                        </a:rPr>
                        <a:t>2021ж</a:t>
                      </a:r>
                      <a:endParaRPr lang="ru-RU" sz="1100">
                        <a:latin typeface="+mn-lt"/>
                        <a:ea typeface="Times New Roman"/>
                        <a:cs typeface="Times New Roman"/>
                      </a:endParaRP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100" b="1">
                          <a:latin typeface="+mn-lt"/>
                          <a:ea typeface="Times New Roman"/>
                          <a:cs typeface="Times New Roman"/>
                        </a:rPr>
                        <a:t>2022ж</a:t>
                      </a:r>
                      <a:endParaRPr lang="ru-RU" sz="1100">
                        <a:latin typeface="+mn-lt"/>
                        <a:ea typeface="Times New Roman"/>
                        <a:cs typeface="Times New Roman"/>
                      </a:endParaRP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5525">
                <a:tc>
                  <a:txBody>
                    <a:bodyPr/>
                    <a:lstStyle/>
                    <a:p>
                      <a:endParaRPr lang="ru-RU" sz="1100">
                        <a:latin typeface="+mn-lt"/>
                        <a:ea typeface="Times New Roman"/>
                        <a:cs typeface="Times New Roman"/>
                      </a:endParaRP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600" b="1">
                          <a:latin typeface="+mn-lt"/>
                          <a:ea typeface="Times New Roman"/>
                          <a:cs typeface="Times New Roman"/>
                        </a:rPr>
                        <a:t>290</a:t>
                      </a:r>
                      <a:endParaRPr lang="ru-RU" sz="1100">
                        <a:latin typeface="+mn-lt"/>
                        <a:ea typeface="Times New Roman"/>
                        <a:cs typeface="Times New Roman"/>
                      </a:endParaRP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600" b="1">
                          <a:latin typeface="+mn-lt"/>
                          <a:ea typeface="Times New Roman"/>
                          <a:cs typeface="Times New Roman"/>
                        </a:rPr>
                        <a:t>424</a:t>
                      </a:r>
                      <a:endParaRPr lang="ru-RU" sz="1100">
                        <a:latin typeface="+mn-lt"/>
                        <a:ea typeface="Times New Roman"/>
                        <a:cs typeface="Times New Roman"/>
                      </a:endParaRP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600" b="1">
                          <a:latin typeface="+mn-lt"/>
                          <a:ea typeface="Times New Roman"/>
                          <a:cs typeface="Times New Roman"/>
                        </a:rPr>
                        <a:t>118</a:t>
                      </a:r>
                      <a:endParaRPr lang="ru-RU" sz="1100">
                        <a:latin typeface="+mn-lt"/>
                        <a:ea typeface="Times New Roman"/>
                        <a:cs typeface="Times New Roman"/>
                      </a:endParaRP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600" b="1" dirty="0">
                          <a:latin typeface="+mn-lt"/>
                          <a:ea typeface="Times New Roman"/>
                          <a:cs typeface="Times New Roman"/>
                        </a:rPr>
                        <a:t>233</a:t>
                      </a:r>
                      <a:endParaRPr lang="ru-RU" sz="1100" dirty="0">
                        <a:latin typeface="+mn-lt"/>
                        <a:ea typeface="Times New Roman"/>
                        <a:cs typeface="Times New Roman"/>
                      </a:endParaRP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100" b="1" dirty="0">
                          <a:latin typeface="+mn-lt"/>
                          <a:ea typeface="Times New Roman"/>
                          <a:cs typeface="Times New Roman"/>
                        </a:rPr>
                        <a:t>1955</a:t>
                      </a:r>
                      <a:endParaRPr lang="ru-RU" sz="1100" dirty="0">
                        <a:latin typeface="+mn-lt"/>
                        <a:ea typeface="Times New Roman"/>
                        <a:cs typeface="Times New Roman"/>
                      </a:endParaRP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100" b="1">
                          <a:latin typeface="+mn-lt"/>
                          <a:ea typeface="Times New Roman"/>
                          <a:cs typeface="Times New Roman"/>
                        </a:rPr>
                        <a:t>3260 </a:t>
                      </a:r>
                      <a:endParaRPr lang="ru-RU" sz="1100">
                        <a:latin typeface="+mn-lt"/>
                        <a:ea typeface="Times New Roman"/>
                        <a:cs typeface="Times New Roman"/>
                      </a:endParaRP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100" b="1">
                          <a:latin typeface="+mn-lt"/>
                          <a:ea typeface="Times New Roman"/>
                          <a:cs typeface="Times New Roman"/>
                        </a:rPr>
                        <a:t>7,4</a:t>
                      </a:r>
                      <a:endParaRPr lang="ru-RU" sz="1100">
                        <a:latin typeface="+mn-lt"/>
                        <a:ea typeface="Times New Roman"/>
                        <a:cs typeface="Times New Roman"/>
                      </a:endParaRP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100" b="1">
                          <a:latin typeface="+mn-lt"/>
                          <a:ea typeface="Times New Roman"/>
                          <a:cs typeface="Times New Roman"/>
                        </a:rPr>
                        <a:t>8,1</a:t>
                      </a:r>
                      <a:endParaRPr lang="ru-RU" sz="1100">
                        <a:latin typeface="+mn-lt"/>
                        <a:ea typeface="Times New Roman"/>
                        <a:cs typeface="Times New Roman"/>
                      </a:endParaRP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600" b="1">
                          <a:latin typeface="+mn-lt"/>
                          <a:ea typeface="Times New Roman"/>
                          <a:cs typeface="Times New Roman"/>
                        </a:rPr>
                        <a:t>0</a:t>
                      </a:r>
                      <a:endParaRPr lang="ru-RU" sz="1100">
                        <a:latin typeface="+mn-lt"/>
                        <a:ea typeface="Times New Roman"/>
                        <a:cs typeface="Times New Roman"/>
                      </a:endParaRP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600" b="1">
                          <a:latin typeface="+mn-lt"/>
                          <a:ea typeface="Times New Roman"/>
                          <a:cs typeface="Times New Roman"/>
                        </a:rPr>
                        <a:t>0</a:t>
                      </a:r>
                      <a:endParaRPr lang="ru-RU" sz="1100">
                        <a:latin typeface="+mn-lt"/>
                        <a:ea typeface="Times New Roman"/>
                        <a:cs typeface="Times New Roman"/>
                      </a:endParaRP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5525">
                <a:tc>
                  <a:txBody>
                    <a:bodyPr/>
                    <a:lstStyle/>
                    <a:p>
                      <a:endParaRPr lang="ru-RU" sz="1100">
                        <a:latin typeface="+mn-lt"/>
                        <a:ea typeface="Times New Roman"/>
                        <a:cs typeface="Times New Roman"/>
                      </a:endParaRP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600" b="1">
                          <a:latin typeface="+mn-lt"/>
                          <a:ea typeface="Times New Roman"/>
                          <a:cs typeface="Times New Roman"/>
                        </a:rPr>
                        <a:t>54</a:t>
                      </a:r>
                      <a:endParaRPr lang="ru-RU" sz="1100">
                        <a:latin typeface="+mn-lt"/>
                        <a:ea typeface="Times New Roman"/>
                        <a:cs typeface="Times New Roman"/>
                      </a:endParaRP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600" b="1">
                          <a:latin typeface="+mn-lt"/>
                          <a:ea typeface="Times New Roman"/>
                          <a:cs typeface="Times New Roman"/>
                        </a:rPr>
                        <a:t>97</a:t>
                      </a:r>
                      <a:endParaRPr lang="ru-RU" sz="1100">
                        <a:latin typeface="+mn-lt"/>
                        <a:ea typeface="Times New Roman"/>
                        <a:cs typeface="Times New Roman"/>
                      </a:endParaRP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600" b="1">
                          <a:latin typeface="+mn-lt"/>
                          <a:ea typeface="Times New Roman"/>
                          <a:cs typeface="Times New Roman"/>
                        </a:rPr>
                        <a:t>172</a:t>
                      </a:r>
                      <a:endParaRPr lang="ru-RU" sz="1100">
                        <a:latin typeface="+mn-lt"/>
                        <a:ea typeface="Times New Roman"/>
                        <a:cs typeface="Times New Roman"/>
                      </a:endParaRP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600" b="1">
                          <a:latin typeface="+mn-lt"/>
                          <a:ea typeface="Times New Roman"/>
                          <a:cs typeface="Times New Roman"/>
                        </a:rPr>
                        <a:t>191</a:t>
                      </a:r>
                      <a:endParaRPr lang="ru-RU" sz="1100">
                        <a:latin typeface="+mn-lt"/>
                        <a:ea typeface="Times New Roman"/>
                        <a:cs typeface="Times New Roman"/>
                      </a:endParaRP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100" b="1" dirty="0">
                          <a:latin typeface="+mn-lt"/>
                          <a:ea typeface="Times New Roman"/>
                          <a:cs typeface="Times New Roman"/>
                        </a:rPr>
                        <a:t>800</a:t>
                      </a:r>
                      <a:endParaRPr lang="ru-RU" sz="1100" dirty="0">
                        <a:latin typeface="+mn-lt"/>
                        <a:ea typeface="Times New Roman"/>
                        <a:cs typeface="Times New Roman"/>
                      </a:endParaRP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100" b="1" dirty="0">
                          <a:latin typeface="+mn-lt"/>
                          <a:ea typeface="Times New Roman"/>
                          <a:cs typeface="Times New Roman"/>
                        </a:rPr>
                        <a:t>1868 </a:t>
                      </a:r>
                      <a:endParaRPr lang="ru-RU" sz="1100" dirty="0">
                        <a:latin typeface="+mn-lt"/>
                        <a:ea typeface="Times New Roman"/>
                        <a:cs typeface="Times New Roman"/>
                      </a:endParaRP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100" b="1" dirty="0">
                          <a:latin typeface="+mn-lt"/>
                          <a:ea typeface="Times New Roman"/>
                          <a:cs typeface="Times New Roman"/>
                        </a:rPr>
                        <a:t>6,9</a:t>
                      </a:r>
                      <a:endParaRPr lang="ru-RU" sz="1100" dirty="0">
                        <a:latin typeface="+mn-lt"/>
                        <a:ea typeface="Times New Roman"/>
                        <a:cs typeface="Times New Roman"/>
                      </a:endParaRP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100" b="1">
                          <a:latin typeface="+mn-lt"/>
                          <a:ea typeface="Times New Roman"/>
                          <a:cs typeface="Times New Roman"/>
                        </a:rPr>
                        <a:t>11,8</a:t>
                      </a:r>
                      <a:endParaRPr lang="ru-RU" sz="1100">
                        <a:latin typeface="+mn-lt"/>
                        <a:ea typeface="Times New Roman"/>
                        <a:cs typeface="Times New Roman"/>
                      </a:endParaRP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1100">
                        <a:latin typeface="+mn-lt"/>
                        <a:ea typeface="Times New Roman"/>
                        <a:cs typeface="Times New Roman"/>
                      </a:endParaRP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1100">
                        <a:latin typeface="+mn-lt"/>
                        <a:cs typeface="Times New Roman"/>
                      </a:endParaRP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4605">
                <a:tc>
                  <a:txBody>
                    <a:bodyPr/>
                    <a:lstStyle/>
                    <a:p>
                      <a:endParaRPr lang="ru-RU" sz="1100">
                        <a:latin typeface="+mn-lt"/>
                        <a:ea typeface="Times New Roman"/>
                        <a:cs typeface="Times New Roman"/>
                      </a:endParaRP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1100">
                        <a:latin typeface="+mn-lt"/>
                        <a:ea typeface="Times New Roman"/>
                        <a:cs typeface="Times New Roman"/>
                      </a:endParaRP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1100">
                        <a:latin typeface="+mn-lt"/>
                        <a:ea typeface="Times New Roman"/>
                        <a:cs typeface="Times New Roman"/>
                      </a:endParaRP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1100">
                        <a:latin typeface="+mn-lt"/>
                        <a:ea typeface="Times New Roman"/>
                        <a:cs typeface="Times New Roman"/>
                      </a:endParaRP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1100">
                        <a:latin typeface="+mn-lt"/>
                        <a:cs typeface="Times New Roman"/>
                      </a:endParaRP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100" b="1">
                          <a:latin typeface="+mn-lt"/>
                          <a:ea typeface="Times New Roman"/>
                          <a:cs typeface="Times New Roman"/>
                        </a:rPr>
                        <a:t>1155</a:t>
                      </a:r>
                      <a:endParaRPr lang="ru-RU" sz="1100">
                        <a:latin typeface="+mn-lt"/>
                        <a:ea typeface="Times New Roman"/>
                        <a:cs typeface="Times New Roman"/>
                      </a:endParaRP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100" b="1">
                          <a:latin typeface="+mn-lt"/>
                          <a:ea typeface="Times New Roman"/>
                          <a:cs typeface="Times New Roman"/>
                        </a:rPr>
                        <a:t>1392</a:t>
                      </a:r>
                      <a:endParaRPr lang="ru-RU" sz="1100">
                        <a:latin typeface="+mn-lt"/>
                        <a:ea typeface="Times New Roman"/>
                        <a:cs typeface="Times New Roman"/>
                      </a:endParaRP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100" b="1" dirty="0">
                          <a:latin typeface="+mn-lt"/>
                          <a:ea typeface="Times New Roman"/>
                          <a:cs typeface="Times New Roman"/>
                        </a:rPr>
                        <a:t>48,9</a:t>
                      </a:r>
                      <a:endParaRPr lang="ru-RU" sz="1100" dirty="0">
                        <a:latin typeface="+mn-lt"/>
                        <a:ea typeface="Times New Roman"/>
                        <a:cs typeface="Times New Roman"/>
                      </a:endParaRP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100" b="1" dirty="0">
                          <a:latin typeface="+mn-lt"/>
                          <a:ea typeface="Times New Roman"/>
                          <a:cs typeface="Times New Roman"/>
                        </a:rPr>
                        <a:t>93,1</a:t>
                      </a:r>
                      <a:endParaRPr lang="ru-RU" sz="1100" dirty="0">
                        <a:latin typeface="+mn-lt"/>
                        <a:ea typeface="Times New Roman"/>
                        <a:cs typeface="Times New Roman"/>
                      </a:endParaRP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1100" dirty="0">
                        <a:latin typeface="+mn-lt"/>
                        <a:ea typeface="Times New Roman"/>
                        <a:cs typeface="Times New Roman"/>
                      </a:endParaRP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1100" dirty="0">
                        <a:latin typeface="+mn-lt"/>
                        <a:cs typeface="Times New Roman"/>
                      </a:endParaRP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Прямоугольник 4"/>
          <p:cNvSpPr/>
          <p:nvPr/>
        </p:nvSpPr>
        <p:spPr>
          <a:xfrm>
            <a:off x="1857356" y="357166"/>
            <a:ext cx="4572000" cy="1384995"/>
          </a:xfrm>
          <a:prstGeom prst="rect">
            <a:avLst/>
          </a:prstGeom>
        </p:spPr>
        <p:txBody>
          <a:bodyPr>
            <a:spAutoFit/>
          </a:bodyPr>
          <a:lstStyle/>
          <a:p>
            <a:r>
              <a:rPr lang="kk-KZ" sz="2800" b="1" dirty="0" smtClean="0">
                <a:solidFill>
                  <a:srgbClr val="FF0000"/>
                </a:solidFill>
              </a:rPr>
              <a:t>Жұқпалы аурулар бөлімінің 3 айдағы негізгі көрсеткіштері</a:t>
            </a:r>
            <a:endParaRPr lang="ru-RU" sz="2800" b="1" dirty="0">
              <a:solidFill>
                <a:srgbClr val="FF0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0" y="0"/>
            <a:ext cx="7745390" cy="943856"/>
          </a:xfrm>
          <a:prstGeom prst="rect">
            <a:avLst/>
          </a:prstGeom>
          <a:solidFill>
            <a:srgbClr val="F8F9FA"/>
          </a:solidFill>
          <a:ln w="9525">
            <a:noFill/>
            <a:miter lim="800000"/>
            <a:headEnd/>
            <a:tailEnd/>
          </a:ln>
          <a:effectLst/>
        </p:spPr>
        <p:txBody>
          <a:bodyPr vert="horz" wrap="none" lIns="0" tIns="-12696" rIns="0" bIns="-12696"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100" b="0" i="0" u="none" strike="noStrike" cap="none" normalizeH="0" baseline="0" dirty="0" smtClean="0">
              <a:ln>
                <a:noFill/>
              </a:ln>
              <a:solidFill>
                <a:srgbClr val="202124"/>
              </a:solidFill>
              <a:effectLst/>
              <a:latin typeface="inherit"/>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2100" dirty="0" smtClean="0">
              <a:solidFill>
                <a:srgbClr val="202124"/>
              </a:solidFill>
              <a:latin typeface="inherit"/>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100" b="0" i="0" u="none" strike="noStrike" cap="none" normalizeH="0" baseline="0" dirty="0" smtClean="0">
                <a:ln>
                  <a:noFill/>
                </a:ln>
                <a:solidFill>
                  <a:srgbClr val="FF0000"/>
                </a:solidFill>
                <a:effectLst/>
                <a:latin typeface="inherit"/>
                <a:cs typeface="Arial" pitchFamily="34" charset="0"/>
              </a:rPr>
              <a:t>                       </a:t>
            </a:r>
            <a:r>
              <a:rPr kumimoji="0" lang="ru-RU" sz="2000" b="1" i="0" u="none" strike="noStrike" cap="none" normalizeH="0" baseline="0" dirty="0" err="1" smtClean="0">
                <a:ln>
                  <a:noFill/>
                </a:ln>
                <a:solidFill>
                  <a:srgbClr val="FF0000"/>
                </a:solidFill>
                <a:effectLst/>
                <a:latin typeface="+mn-lt"/>
                <a:cs typeface="Arial" pitchFamily="34" charset="0"/>
              </a:rPr>
              <a:t>Инфекциялық сырқаттанушылықтың құрылымы</a:t>
            </a:r>
            <a:r>
              <a:rPr kumimoji="0" lang="ru-RU" sz="2000" b="1" i="0" u="none" strike="noStrike" cap="none" normalizeH="0" baseline="0" dirty="0" smtClean="0">
                <a:ln>
                  <a:noFill/>
                </a:ln>
                <a:solidFill>
                  <a:srgbClr val="FF0000"/>
                </a:solidFill>
                <a:effectLst/>
                <a:latin typeface="+mn-lt"/>
                <a:cs typeface="Arial" pitchFamily="34" charset="0"/>
              </a:rPr>
              <a:t> </a:t>
            </a:r>
          </a:p>
        </p:txBody>
      </p:sp>
      <p:graphicFrame>
        <p:nvGraphicFramePr>
          <p:cNvPr id="6" name="Таблица 5"/>
          <p:cNvGraphicFramePr>
            <a:graphicFrameLocks noGrp="1"/>
          </p:cNvGraphicFramePr>
          <p:nvPr/>
        </p:nvGraphicFramePr>
        <p:xfrm>
          <a:off x="714348" y="1000108"/>
          <a:ext cx="7643866" cy="5690763"/>
        </p:xfrm>
        <a:graphic>
          <a:graphicData uri="http://schemas.openxmlformats.org/drawingml/2006/table">
            <a:tbl>
              <a:tblPr/>
              <a:tblGrid>
                <a:gridCol w="3543168"/>
                <a:gridCol w="2115254"/>
                <a:gridCol w="1985444"/>
              </a:tblGrid>
              <a:tr h="396240">
                <a:tc rowSpan="3">
                  <a:txBody>
                    <a:bodyPr/>
                    <a:lstStyle/>
                    <a:p>
                      <a:r>
                        <a:rPr lang="ru-RU" sz="1200" b="1" dirty="0" err="1">
                          <a:latin typeface="+mn-lt"/>
                          <a:ea typeface="Times New Roman"/>
                          <a:cs typeface="Times New Roman"/>
                        </a:rPr>
                        <a:t>Нозологи</a:t>
                      </a:r>
                      <a:r>
                        <a:rPr lang="kk-KZ" sz="1200" b="1" dirty="0">
                          <a:latin typeface="+mn-lt"/>
                          <a:ea typeface="Times New Roman"/>
                          <a:cs typeface="Times New Roman"/>
                        </a:rPr>
                        <a:t>ялық түрі</a:t>
                      </a:r>
                      <a:endParaRPr lang="ru-RU" sz="12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r>
                        <a:rPr lang="kk-KZ" sz="1200" b="1" dirty="0">
                          <a:latin typeface="+mn-lt"/>
                          <a:ea typeface="Times New Roman"/>
                          <a:cs typeface="Times New Roman"/>
                        </a:rPr>
                        <a:t>ЖАБ-де емделіп шыққан науқастар саны</a:t>
                      </a:r>
                      <a:endParaRPr lang="ru-RU" sz="12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198120">
                <a:tc v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r>
                        <a:rPr lang="kk-KZ" sz="1200" b="1">
                          <a:latin typeface="+mn-lt"/>
                          <a:ea typeface="Times New Roman"/>
                          <a:cs typeface="Times New Roman"/>
                        </a:rPr>
                        <a:t>Абсолюттік саны</a:t>
                      </a:r>
                      <a:endParaRPr lang="ru-RU" sz="120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120">
                <a:tc v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200" b="1">
                          <a:latin typeface="+mn-lt"/>
                          <a:ea typeface="Times New Roman"/>
                          <a:cs typeface="Times New Roman"/>
                        </a:rPr>
                        <a:t>2021ж</a:t>
                      </a:r>
                      <a:endParaRPr lang="ru-RU" sz="120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200" b="1">
                          <a:latin typeface="+mn-lt"/>
                          <a:ea typeface="Times New Roman"/>
                          <a:cs typeface="Times New Roman"/>
                        </a:rPr>
                        <a:t>2022ж</a:t>
                      </a:r>
                      <a:endParaRPr lang="ru-RU" sz="120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3500">
                <a:tc>
                  <a:txBody>
                    <a:bodyPr/>
                    <a:lstStyle/>
                    <a:p>
                      <a:r>
                        <a:rPr lang="kk-KZ" sz="1200" dirty="0">
                          <a:latin typeface="+mn-lt"/>
                          <a:ea typeface="Times New Roman"/>
                          <a:cs typeface="Times New Roman"/>
                        </a:rPr>
                        <a:t>Ботулизм А05.1</a:t>
                      </a:r>
                      <a:endParaRPr lang="ru-RU" sz="12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200" b="1">
                          <a:latin typeface="+mn-lt"/>
                          <a:ea typeface="Times New Roman"/>
                          <a:cs typeface="Times New Roman"/>
                        </a:rPr>
                        <a:t>0</a:t>
                      </a:r>
                      <a:endParaRPr lang="ru-RU" sz="120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200" b="1">
                          <a:latin typeface="+mn-lt"/>
                          <a:ea typeface="Times New Roman"/>
                          <a:cs typeface="Times New Roman"/>
                        </a:rPr>
                        <a:t>0</a:t>
                      </a:r>
                      <a:endParaRPr lang="ru-RU" sz="120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120">
                <a:tc>
                  <a:txBody>
                    <a:bodyPr/>
                    <a:lstStyle/>
                    <a:p>
                      <a:r>
                        <a:rPr lang="kk-KZ" sz="1200" dirty="0">
                          <a:latin typeface="+mn-lt"/>
                          <a:ea typeface="Times New Roman"/>
                          <a:cs typeface="Times New Roman"/>
                        </a:rPr>
                        <a:t>ПТИ-А05.8</a:t>
                      </a:r>
                      <a:endParaRPr lang="ru-RU" sz="12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200" b="1">
                          <a:latin typeface="+mn-lt"/>
                          <a:ea typeface="Times New Roman"/>
                          <a:cs typeface="Times New Roman"/>
                        </a:rPr>
                        <a:t>0</a:t>
                      </a:r>
                      <a:endParaRPr lang="ru-RU" sz="120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200" b="1">
                          <a:latin typeface="+mn-lt"/>
                          <a:ea typeface="Times New Roman"/>
                          <a:cs typeface="Times New Roman"/>
                        </a:rPr>
                        <a:t>3</a:t>
                      </a:r>
                      <a:endParaRPr lang="ru-RU" sz="120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120">
                <a:tc>
                  <a:txBody>
                    <a:bodyPr/>
                    <a:lstStyle/>
                    <a:p>
                      <a:r>
                        <a:rPr lang="kk-KZ" sz="1200" dirty="0">
                          <a:latin typeface="+mn-lt"/>
                          <a:ea typeface="Times New Roman"/>
                          <a:cs typeface="Times New Roman"/>
                        </a:rPr>
                        <a:t>ОКИ -А09.9</a:t>
                      </a:r>
                      <a:endParaRPr lang="ru-RU" sz="12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200" b="1">
                          <a:latin typeface="+mn-lt"/>
                          <a:ea typeface="Times New Roman"/>
                          <a:cs typeface="Times New Roman"/>
                        </a:rPr>
                        <a:t>111</a:t>
                      </a:r>
                      <a:endParaRPr lang="ru-RU" sz="120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200" b="1">
                          <a:latin typeface="+mn-lt"/>
                          <a:ea typeface="Times New Roman"/>
                          <a:cs typeface="Times New Roman"/>
                        </a:rPr>
                        <a:t>165</a:t>
                      </a:r>
                      <a:endParaRPr lang="ru-RU" sz="120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120">
                <a:tc>
                  <a:txBody>
                    <a:bodyPr/>
                    <a:lstStyle/>
                    <a:p>
                      <a:r>
                        <a:rPr lang="kk-KZ" sz="1200" dirty="0">
                          <a:latin typeface="+mn-lt"/>
                          <a:ea typeface="Times New Roman"/>
                          <a:cs typeface="Times New Roman"/>
                        </a:rPr>
                        <a:t>Бруцеллез- А23.8</a:t>
                      </a:r>
                      <a:endParaRPr lang="ru-RU" sz="12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200" b="1">
                          <a:latin typeface="+mn-lt"/>
                          <a:ea typeface="Times New Roman"/>
                          <a:cs typeface="Times New Roman"/>
                        </a:rPr>
                        <a:t>18</a:t>
                      </a:r>
                      <a:endParaRPr lang="ru-RU" sz="120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200" b="1">
                          <a:latin typeface="+mn-lt"/>
                          <a:ea typeface="Times New Roman"/>
                          <a:cs typeface="Times New Roman"/>
                        </a:rPr>
                        <a:t>22</a:t>
                      </a:r>
                      <a:endParaRPr lang="ru-RU" sz="120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120">
                <a:tc>
                  <a:txBody>
                    <a:bodyPr/>
                    <a:lstStyle/>
                    <a:p>
                      <a:r>
                        <a:rPr lang="kk-KZ" sz="1200" dirty="0">
                          <a:latin typeface="+mn-lt"/>
                          <a:ea typeface="Times New Roman"/>
                          <a:cs typeface="Times New Roman"/>
                        </a:rPr>
                        <a:t>Скарлатина-А38.0</a:t>
                      </a:r>
                      <a:endParaRPr lang="ru-RU" sz="12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200" b="1">
                          <a:latin typeface="+mn-lt"/>
                          <a:ea typeface="Times New Roman"/>
                          <a:cs typeface="Times New Roman"/>
                        </a:rPr>
                        <a:t>2</a:t>
                      </a:r>
                      <a:endParaRPr lang="ru-RU" sz="120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200" b="1">
                          <a:latin typeface="+mn-lt"/>
                          <a:ea typeface="Times New Roman"/>
                          <a:cs typeface="Times New Roman"/>
                        </a:rPr>
                        <a:t>11</a:t>
                      </a:r>
                      <a:endParaRPr lang="ru-RU" sz="120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120">
                <a:tc>
                  <a:txBody>
                    <a:bodyPr/>
                    <a:lstStyle/>
                    <a:p>
                      <a:r>
                        <a:rPr lang="kk-KZ" sz="1200" dirty="0">
                          <a:latin typeface="+mn-lt"/>
                          <a:ea typeface="Times New Roman"/>
                          <a:cs typeface="Times New Roman"/>
                        </a:rPr>
                        <a:t>Рожа-А.46.0</a:t>
                      </a:r>
                      <a:endParaRPr lang="ru-RU" sz="12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200" b="1">
                          <a:latin typeface="+mn-lt"/>
                          <a:ea typeface="Times New Roman"/>
                          <a:cs typeface="Times New Roman"/>
                        </a:rPr>
                        <a:t>2</a:t>
                      </a:r>
                      <a:endParaRPr lang="ru-RU" sz="120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200" b="1">
                          <a:latin typeface="+mn-lt"/>
                          <a:ea typeface="Times New Roman"/>
                          <a:cs typeface="Times New Roman"/>
                        </a:rPr>
                        <a:t>6</a:t>
                      </a:r>
                      <a:endParaRPr lang="ru-RU" sz="120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120">
                <a:tc>
                  <a:txBody>
                    <a:bodyPr/>
                    <a:lstStyle/>
                    <a:p>
                      <a:r>
                        <a:rPr lang="kk-KZ" sz="1200" dirty="0">
                          <a:latin typeface="+mn-lt"/>
                          <a:ea typeface="Times New Roman"/>
                          <a:cs typeface="Times New Roman"/>
                        </a:rPr>
                        <a:t>Ветряная оспа-В01.8</a:t>
                      </a:r>
                      <a:endParaRPr lang="ru-RU" sz="12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200" b="1">
                          <a:latin typeface="+mn-lt"/>
                          <a:ea typeface="Times New Roman"/>
                          <a:cs typeface="Times New Roman"/>
                        </a:rPr>
                        <a:t>0</a:t>
                      </a:r>
                      <a:endParaRPr lang="ru-RU" sz="120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200" b="1">
                          <a:latin typeface="+mn-lt"/>
                          <a:ea typeface="Times New Roman"/>
                          <a:cs typeface="Times New Roman"/>
                        </a:rPr>
                        <a:t>8</a:t>
                      </a:r>
                      <a:endParaRPr lang="ru-RU" sz="120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120">
                <a:tc>
                  <a:txBody>
                    <a:bodyPr/>
                    <a:lstStyle/>
                    <a:p>
                      <a:r>
                        <a:rPr lang="kk-KZ" sz="1200" dirty="0">
                          <a:latin typeface="+mn-lt"/>
                          <a:ea typeface="Times New Roman"/>
                          <a:cs typeface="Times New Roman"/>
                        </a:rPr>
                        <a:t>Фоликулярная ангина-J03.8</a:t>
                      </a:r>
                      <a:endParaRPr lang="ru-RU" sz="12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b="1">
                          <a:latin typeface="+mn-lt"/>
                          <a:ea typeface="Times New Roman"/>
                          <a:cs typeface="Times New Roman"/>
                        </a:rPr>
                        <a:t>2</a:t>
                      </a:r>
                      <a:endParaRPr lang="ru-RU" sz="120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b="1">
                          <a:latin typeface="+mn-lt"/>
                          <a:ea typeface="Times New Roman"/>
                          <a:cs typeface="Times New Roman"/>
                        </a:rPr>
                        <a:t>3</a:t>
                      </a:r>
                      <a:endParaRPr lang="ru-RU" sz="120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120">
                <a:tc>
                  <a:txBody>
                    <a:bodyPr/>
                    <a:lstStyle/>
                    <a:p>
                      <a:r>
                        <a:rPr lang="kk-KZ" sz="1200" dirty="0">
                          <a:latin typeface="+mn-lt"/>
                          <a:ea typeface="Times New Roman"/>
                          <a:cs typeface="Times New Roman"/>
                        </a:rPr>
                        <a:t>ОРВИ</a:t>
                      </a:r>
                      <a:r>
                        <a:rPr lang="en-US" sz="1200" dirty="0">
                          <a:latin typeface="+mn-lt"/>
                          <a:ea typeface="Times New Roman"/>
                          <a:cs typeface="Times New Roman"/>
                        </a:rPr>
                        <a:t>-J06.8</a:t>
                      </a:r>
                      <a:endParaRPr lang="ru-RU" sz="12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b="1">
                          <a:latin typeface="+mn-lt"/>
                          <a:ea typeface="Times New Roman"/>
                          <a:cs typeface="Times New Roman"/>
                        </a:rPr>
                        <a:t>45</a:t>
                      </a:r>
                      <a:endParaRPr lang="ru-RU" sz="120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b="1">
                          <a:latin typeface="+mn-lt"/>
                          <a:ea typeface="Times New Roman"/>
                          <a:cs typeface="Times New Roman"/>
                        </a:rPr>
                        <a:t>182</a:t>
                      </a:r>
                      <a:endParaRPr lang="ru-RU" sz="120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120">
                <a:tc>
                  <a:txBody>
                    <a:bodyPr/>
                    <a:lstStyle/>
                    <a:p>
                      <a:r>
                        <a:rPr lang="kk-KZ" sz="1200" dirty="0">
                          <a:latin typeface="+mn-lt"/>
                          <a:ea typeface="Times New Roman"/>
                          <a:cs typeface="Times New Roman"/>
                        </a:rPr>
                        <a:t>ЭВИ</a:t>
                      </a:r>
                      <a:r>
                        <a:rPr lang="en-US" sz="1200" dirty="0">
                          <a:latin typeface="+mn-lt"/>
                          <a:ea typeface="Times New Roman"/>
                          <a:cs typeface="Times New Roman"/>
                        </a:rPr>
                        <a:t>-B34.1</a:t>
                      </a:r>
                      <a:endParaRPr lang="ru-RU" sz="12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b="1">
                          <a:latin typeface="+mn-lt"/>
                          <a:ea typeface="Times New Roman"/>
                          <a:cs typeface="Times New Roman"/>
                        </a:rPr>
                        <a:t>17</a:t>
                      </a:r>
                      <a:endParaRPr lang="ru-RU" sz="120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b="1">
                          <a:latin typeface="+mn-lt"/>
                          <a:ea typeface="Times New Roman"/>
                          <a:cs typeface="Times New Roman"/>
                        </a:rPr>
                        <a:t>0</a:t>
                      </a:r>
                      <a:endParaRPr lang="ru-RU" sz="120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120">
                <a:tc>
                  <a:txBody>
                    <a:bodyPr/>
                    <a:lstStyle/>
                    <a:p>
                      <a:r>
                        <a:rPr lang="kk-KZ" sz="1200">
                          <a:latin typeface="+mn-lt"/>
                          <a:ea typeface="Times New Roman"/>
                          <a:cs typeface="Times New Roman"/>
                        </a:rPr>
                        <a:t>Корь</a:t>
                      </a:r>
                      <a:r>
                        <a:rPr lang="en-US" sz="1200">
                          <a:latin typeface="+mn-lt"/>
                          <a:ea typeface="Times New Roman"/>
                          <a:cs typeface="Times New Roman"/>
                        </a:rPr>
                        <a:t>-B05.8</a:t>
                      </a:r>
                      <a:endParaRPr lang="ru-RU" sz="120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b="1" dirty="0">
                          <a:latin typeface="+mn-lt"/>
                          <a:ea typeface="Times New Roman"/>
                          <a:cs typeface="Times New Roman"/>
                        </a:rPr>
                        <a:t>0</a:t>
                      </a:r>
                      <a:endParaRPr lang="ru-RU" sz="12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b="1">
                          <a:latin typeface="+mn-lt"/>
                          <a:ea typeface="Times New Roman"/>
                          <a:cs typeface="Times New Roman"/>
                        </a:rPr>
                        <a:t>0</a:t>
                      </a:r>
                      <a:endParaRPr lang="ru-RU" sz="120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120">
                <a:tc>
                  <a:txBody>
                    <a:bodyPr/>
                    <a:lstStyle/>
                    <a:p>
                      <a:r>
                        <a:rPr lang="kk-KZ" sz="1200">
                          <a:latin typeface="+mn-lt"/>
                          <a:ea typeface="Times New Roman"/>
                          <a:cs typeface="Times New Roman"/>
                        </a:rPr>
                        <a:t>Острый ларингит </a:t>
                      </a:r>
                      <a:r>
                        <a:rPr lang="en-US" sz="1200">
                          <a:latin typeface="+mn-lt"/>
                          <a:ea typeface="Times New Roman"/>
                          <a:cs typeface="Times New Roman"/>
                        </a:rPr>
                        <a:t>–J04.0</a:t>
                      </a:r>
                      <a:endParaRPr lang="ru-RU" sz="120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b="1" dirty="0">
                          <a:latin typeface="+mn-lt"/>
                          <a:ea typeface="Times New Roman"/>
                          <a:cs typeface="Times New Roman"/>
                        </a:rPr>
                        <a:t>49</a:t>
                      </a:r>
                      <a:endParaRPr lang="ru-RU" sz="12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b="1">
                          <a:latin typeface="+mn-lt"/>
                          <a:ea typeface="Times New Roman"/>
                          <a:cs typeface="Times New Roman"/>
                        </a:rPr>
                        <a:t>0</a:t>
                      </a:r>
                      <a:endParaRPr lang="ru-RU" sz="120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5025">
                <a:tc>
                  <a:txBody>
                    <a:bodyPr/>
                    <a:lstStyle/>
                    <a:p>
                      <a:r>
                        <a:rPr lang="kk-KZ" sz="1200">
                          <a:latin typeface="+mn-lt"/>
                          <a:ea typeface="Times New Roman"/>
                          <a:cs typeface="Times New Roman"/>
                        </a:rPr>
                        <a:t>Острый бронхит</a:t>
                      </a:r>
                      <a:r>
                        <a:rPr lang="en-US" sz="1200">
                          <a:latin typeface="+mn-lt"/>
                          <a:ea typeface="Times New Roman"/>
                          <a:cs typeface="Times New Roman"/>
                        </a:rPr>
                        <a:t>-J21.0</a:t>
                      </a:r>
                      <a:endParaRPr lang="ru-RU" sz="120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b="1" dirty="0">
                          <a:latin typeface="+mn-lt"/>
                          <a:ea typeface="Times New Roman"/>
                          <a:cs typeface="Times New Roman"/>
                        </a:rPr>
                        <a:t>13</a:t>
                      </a:r>
                      <a:endParaRPr lang="ru-RU" sz="12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b="1">
                          <a:latin typeface="+mn-lt"/>
                          <a:ea typeface="Times New Roman"/>
                          <a:cs typeface="Times New Roman"/>
                        </a:rPr>
                        <a:t>0</a:t>
                      </a:r>
                      <a:endParaRPr lang="ru-RU" sz="120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120">
                <a:tc>
                  <a:txBody>
                    <a:bodyPr/>
                    <a:lstStyle/>
                    <a:p>
                      <a:r>
                        <a:rPr lang="kk-KZ" sz="1200">
                          <a:latin typeface="+mn-lt"/>
                          <a:ea typeface="Times New Roman"/>
                          <a:cs typeface="Times New Roman"/>
                        </a:rPr>
                        <a:t>Пневмония </a:t>
                      </a:r>
                      <a:r>
                        <a:rPr lang="en-US" sz="1200">
                          <a:latin typeface="+mn-lt"/>
                          <a:ea typeface="Times New Roman"/>
                          <a:cs typeface="Times New Roman"/>
                        </a:rPr>
                        <a:t>–J15.8</a:t>
                      </a:r>
                      <a:endParaRPr lang="ru-RU" sz="120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b="1" dirty="0">
                          <a:latin typeface="+mn-lt"/>
                          <a:ea typeface="Times New Roman"/>
                          <a:cs typeface="Times New Roman"/>
                        </a:rPr>
                        <a:t>0</a:t>
                      </a:r>
                      <a:endParaRPr lang="ru-RU" sz="12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b="1">
                          <a:latin typeface="+mn-lt"/>
                          <a:ea typeface="Times New Roman"/>
                          <a:cs typeface="Times New Roman"/>
                        </a:rPr>
                        <a:t>0</a:t>
                      </a:r>
                      <a:endParaRPr lang="ru-RU" sz="120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6240">
                <a:tc>
                  <a:txBody>
                    <a:bodyPr/>
                    <a:lstStyle/>
                    <a:p>
                      <a:r>
                        <a:rPr lang="kk-KZ" sz="1200">
                          <a:latin typeface="+mn-lt"/>
                          <a:ea typeface="Times New Roman"/>
                          <a:cs typeface="Times New Roman"/>
                        </a:rPr>
                        <a:t>Септицемия неуточненная</a:t>
                      </a:r>
                      <a:r>
                        <a:rPr lang="en-US" sz="1200">
                          <a:latin typeface="+mn-lt"/>
                          <a:ea typeface="Times New Roman"/>
                          <a:cs typeface="Times New Roman"/>
                        </a:rPr>
                        <a:t>-A41.9</a:t>
                      </a:r>
                      <a:endParaRPr lang="ru-RU" sz="120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b="1" dirty="0">
                          <a:latin typeface="+mn-lt"/>
                          <a:ea typeface="Times New Roman"/>
                          <a:cs typeface="Times New Roman"/>
                        </a:rPr>
                        <a:t>0</a:t>
                      </a:r>
                      <a:endParaRPr lang="ru-RU" sz="12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b="1">
                          <a:latin typeface="+mn-lt"/>
                          <a:ea typeface="Times New Roman"/>
                          <a:cs typeface="Times New Roman"/>
                        </a:rPr>
                        <a:t>0</a:t>
                      </a:r>
                      <a:endParaRPr lang="ru-RU" sz="120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7838">
                <a:tc>
                  <a:txBody>
                    <a:bodyPr/>
                    <a:lstStyle/>
                    <a:p>
                      <a:pPr>
                        <a:lnSpc>
                          <a:spcPct val="115000"/>
                        </a:lnSpc>
                        <a:spcAft>
                          <a:spcPts val="0"/>
                        </a:spcAft>
                      </a:pPr>
                      <a:r>
                        <a:rPr lang="kk-KZ" sz="1200">
                          <a:latin typeface="+mn-lt"/>
                          <a:ea typeface="Times New Roman"/>
                          <a:cs typeface="Times New Roman"/>
                        </a:rPr>
                        <a:t>ОВГС</a:t>
                      </a:r>
                      <a:r>
                        <a:rPr lang="en-US" sz="1200">
                          <a:latin typeface="+mn-lt"/>
                          <a:ea typeface="Times New Roman"/>
                          <a:cs typeface="Times New Roman"/>
                        </a:rPr>
                        <a:t>-B17.1</a:t>
                      </a:r>
                      <a:endParaRPr lang="ru-RU" sz="120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b="1" dirty="0">
                          <a:latin typeface="+mn-lt"/>
                          <a:ea typeface="Times New Roman"/>
                          <a:cs typeface="Times New Roman"/>
                        </a:rPr>
                        <a:t>0</a:t>
                      </a:r>
                      <a:endParaRPr lang="ru-RU" sz="12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b="1" dirty="0">
                          <a:latin typeface="+mn-lt"/>
                          <a:ea typeface="Times New Roman"/>
                          <a:cs typeface="Times New Roman"/>
                        </a:rPr>
                        <a:t>0</a:t>
                      </a:r>
                      <a:endParaRPr lang="ru-RU" sz="12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120">
                <a:tc>
                  <a:txBody>
                    <a:bodyPr/>
                    <a:lstStyle/>
                    <a:p>
                      <a:r>
                        <a:rPr lang="kk-KZ" sz="1200">
                          <a:latin typeface="+mn-lt"/>
                          <a:ea typeface="Times New Roman"/>
                          <a:cs typeface="Times New Roman"/>
                        </a:rPr>
                        <a:t>ХВГС</a:t>
                      </a:r>
                      <a:r>
                        <a:rPr lang="en-US" sz="1200">
                          <a:latin typeface="+mn-lt"/>
                          <a:ea typeface="Times New Roman"/>
                          <a:cs typeface="Times New Roman"/>
                        </a:rPr>
                        <a:t>-B18.2</a:t>
                      </a:r>
                      <a:endParaRPr lang="ru-RU" sz="120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b="1">
                          <a:latin typeface="+mn-lt"/>
                          <a:ea typeface="Times New Roman"/>
                          <a:cs typeface="Times New Roman"/>
                        </a:rPr>
                        <a:t>3</a:t>
                      </a:r>
                      <a:endParaRPr lang="ru-RU" sz="120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b="1" dirty="0">
                          <a:latin typeface="+mn-lt"/>
                          <a:ea typeface="Times New Roman"/>
                          <a:cs typeface="Times New Roman"/>
                        </a:rPr>
                        <a:t>0</a:t>
                      </a:r>
                      <a:endParaRPr lang="ru-RU" sz="12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120">
                <a:tc>
                  <a:txBody>
                    <a:bodyPr/>
                    <a:lstStyle/>
                    <a:p>
                      <a:r>
                        <a:rPr lang="kk-KZ" sz="1200">
                          <a:latin typeface="+mn-lt"/>
                          <a:ea typeface="Times New Roman"/>
                          <a:cs typeface="Times New Roman"/>
                        </a:rPr>
                        <a:t>ХВГВ</a:t>
                      </a:r>
                      <a:r>
                        <a:rPr lang="en-US" sz="1200">
                          <a:latin typeface="+mn-lt"/>
                          <a:ea typeface="Times New Roman"/>
                          <a:cs typeface="Times New Roman"/>
                        </a:rPr>
                        <a:t>-B18.1</a:t>
                      </a:r>
                      <a:endParaRPr lang="ru-RU" sz="120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b="1">
                          <a:latin typeface="+mn-lt"/>
                          <a:ea typeface="Times New Roman"/>
                          <a:cs typeface="Times New Roman"/>
                        </a:rPr>
                        <a:t>1</a:t>
                      </a:r>
                      <a:endParaRPr lang="ru-RU" sz="120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b="1" dirty="0">
                          <a:latin typeface="+mn-lt"/>
                          <a:ea typeface="Times New Roman"/>
                          <a:cs typeface="Times New Roman"/>
                        </a:rPr>
                        <a:t>2</a:t>
                      </a:r>
                      <a:endParaRPr lang="ru-RU" sz="12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120">
                <a:tc>
                  <a:txBody>
                    <a:bodyPr/>
                    <a:lstStyle/>
                    <a:p>
                      <a:r>
                        <a:rPr lang="kk-KZ" sz="1200">
                          <a:latin typeface="+mn-lt"/>
                          <a:ea typeface="Times New Roman"/>
                          <a:cs typeface="Times New Roman"/>
                        </a:rPr>
                        <a:t>Берем.ОРВИ-О98.5</a:t>
                      </a:r>
                      <a:endParaRPr lang="ru-RU" sz="120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200" b="1">
                          <a:latin typeface="+mn-lt"/>
                          <a:ea typeface="Times New Roman"/>
                          <a:cs typeface="Times New Roman"/>
                        </a:rPr>
                        <a:t>0</a:t>
                      </a:r>
                      <a:endParaRPr lang="ru-RU" sz="120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200" b="1" dirty="0">
                          <a:latin typeface="+mn-lt"/>
                          <a:ea typeface="Times New Roman"/>
                          <a:cs typeface="Times New Roman"/>
                        </a:rPr>
                        <a:t>72</a:t>
                      </a:r>
                      <a:endParaRPr lang="ru-RU" sz="12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120">
                <a:tc>
                  <a:txBody>
                    <a:bodyPr/>
                    <a:lstStyle/>
                    <a:p>
                      <a:r>
                        <a:rPr lang="kk-KZ" sz="1200">
                          <a:latin typeface="+mn-lt"/>
                          <a:ea typeface="Times New Roman"/>
                          <a:cs typeface="Times New Roman"/>
                        </a:rPr>
                        <a:t>Тағы басқалар</a:t>
                      </a:r>
                      <a:endParaRPr lang="ru-RU" sz="120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b="1">
                          <a:latin typeface="+mn-lt"/>
                          <a:ea typeface="Times New Roman"/>
                          <a:cs typeface="Times New Roman"/>
                        </a:rPr>
                        <a:t>1</a:t>
                      </a:r>
                      <a:endParaRPr lang="ru-RU" sz="120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b="1" dirty="0">
                          <a:latin typeface="+mn-lt"/>
                          <a:ea typeface="Times New Roman"/>
                          <a:cs typeface="Times New Roman"/>
                        </a:rPr>
                        <a:t>1</a:t>
                      </a:r>
                      <a:endParaRPr lang="ru-RU" sz="12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0">
                <a:tc>
                  <a:txBody>
                    <a:bodyPr/>
                    <a:lstStyle/>
                    <a:p>
                      <a:r>
                        <a:rPr lang="kk-KZ" sz="1200">
                          <a:latin typeface="+mn-lt"/>
                          <a:ea typeface="Times New Roman"/>
                          <a:cs typeface="Times New Roman"/>
                        </a:rPr>
                        <a:t>Жалпы</a:t>
                      </a:r>
                      <a:endParaRPr lang="ru-RU" sz="120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1200">
                        <a:latin typeface="+mn-lt"/>
                        <a:ea typeface="Times New Roman"/>
                        <a:cs typeface="Times New Roman"/>
                      </a:endParaRPr>
                    </a:p>
                    <a:p>
                      <a:r>
                        <a:rPr lang="kk-KZ" sz="1200" b="1">
                          <a:latin typeface="+mn-lt"/>
                          <a:ea typeface="Times New Roman"/>
                          <a:cs typeface="Times New Roman"/>
                        </a:rPr>
                        <a:t>264</a:t>
                      </a:r>
                      <a:endParaRPr lang="ru-RU" sz="120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1200" dirty="0">
                        <a:latin typeface="+mn-lt"/>
                        <a:ea typeface="Times New Roman"/>
                        <a:cs typeface="Times New Roman"/>
                      </a:endParaRPr>
                    </a:p>
                    <a:p>
                      <a:r>
                        <a:rPr lang="kk-KZ" sz="1200" b="1" dirty="0">
                          <a:latin typeface="+mn-lt"/>
                          <a:ea typeface="Times New Roman"/>
                          <a:cs typeface="Times New Roman"/>
                        </a:rPr>
                        <a:t>403</a:t>
                      </a:r>
                      <a:endParaRPr lang="ru-RU" sz="12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785794"/>
            <a:ext cx="8258204" cy="3429024"/>
          </a:xfrm>
        </p:spPr>
        <p:txBody>
          <a:bodyPr>
            <a:normAutofit fontScale="92500" lnSpcReduction="10000"/>
          </a:bodyPr>
          <a:lstStyle/>
          <a:p>
            <a:r>
              <a:rPr lang="kk-KZ" sz="6600" dirty="0" smtClean="0">
                <a:solidFill>
                  <a:srgbClr val="C00000"/>
                </a:solidFill>
              </a:rPr>
              <a:t>                            </a:t>
            </a:r>
          </a:p>
          <a:p>
            <a:pPr>
              <a:buNone/>
            </a:pPr>
            <a:r>
              <a:rPr lang="kk-KZ" sz="6600" dirty="0" smtClean="0">
                <a:solidFill>
                  <a:srgbClr val="C00000"/>
                </a:solidFill>
              </a:rPr>
              <a:t>     </a:t>
            </a:r>
            <a:r>
              <a:rPr lang="kk-KZ" sz="8000" dirty="0" smtClean="0">
                <a:solidFill>
                  <a:srgbClr val="C00000"/>
                </a:solidFill>
              </a:rPr>
              <a:t>Назарларыңызға   </a:t>
            </a:r>
          </a:p>
          <a:p>
            <a:r>
              <a:rPr lang="kk-KZ" sz="8000" dirty="0" smtClean="0">
                <a:solidFill>
                  <a:srgbClr val="C00000"/>
                </a:solidFill>
              </a:rPr>
              <a:t>         рахмет</a:t>
            </a:r>
            <a:r>
              <a:rPr lang="ru-RU" sz="8000" dirty="0" smtClean="0">
                <a:solidFill>
                  <a:srgbClr val="C00000"/>
                </a:solidFill>
              </a:rPr>
              <a:t>!</a:t>
            </a:r>
            <a:endParaRPr lang="ru-RU" sz="8000" dirty="0">
              <a:solidFill>
                <a:srgbClr val="C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2656"/>
            <a:ext cx="8229600" cy="864096"/>
          </a:xfrm>
        </p:spPr>
        <p:txBody>
          <a:bodyPr>
            <a:normAutofit fontScale="90000"/>
          </a:bodyPr>
          <a:lstStyle/>
          <a:p>
            <a:pPr algn="ctr"/>
            <a:r>
              <a:rPr lang="kk-KZ" sz="2400" b="1" dirty="0" smtClean="0">
                <a:solidFill>
                  <a:srgbClr val="C00000"/>
                </a:solidFill>
              </a:rPr>
              <a:t>Кентау қалалық ауруханасы келесі бөлімшелермен ұсынылған: </a:t>
            </a:r>
            <a:r>
              <a:rPr lang="ru-RU" sz="2800" b="1" dirty="0" smtClean="0">
                <a:ln w="10541" cmpd="sng">
                  <a:solidFill>
                    <a:schemeClr val="accent1">
                      <a:shade val="88000"/>
                      <a:satMod val="110000"/>
                    </a:schemeClr>
                  </a:solidFill>
                  <a:prstDash val="solid"/>
                </a:ln>
                <a:solidFill>
                  <a:srgbClr val="C00000"/>
                </a:solidFill>
                <a:latin typeface="Times New Roman" pitchFamily="18" charset="0"/>
                <a:cs typeface="Times New Roman" pitchFamily="18" charset="0"/>
              </a:rPr>
              <a:t/>
            </a:r>
            <a:br>
              <a:rPr lang="ru-RU" sz="2800" b="1" dirty="0" smtClean="0">
                <a:ln w="10541" cmpd="sng">
                  <a:solidFill>
                    <a:schemeClr val="accent1">
                      <a:shade val="88000"/>
                      <a:satMod val="110000"/>
                    </a:schemeClr>
                  </a:solidFill>
                  <a:prstDash val="solid"/>
                </a:ln>
                <a:solidFill>
                  <a:srgbClr val="C00000"/>
                </a:solidFill>
                <a:latin typeface="Times New Roman" pitchFamily="18" charset="0"/>
                <a:cs typeface="Times New Roman" pitchFamily="18" charset="0"/>
              </a:rPr>
            </a:br>
            <a:endParaRPr lang="ru-RU" sz="2800" b="1" dirty="0">
              <a:ln w="10541" cmpd="sng">
                <a:solidFill>
                  <a:schemeClr val="accent1">
                    <a:shade val="88000"/>
                    <a:satMod val="110000"/>
                  </a:schemeClr>
                </a:solidFill>
                <a:prstDash val="solid"/>
              </a:ln>
              <a:solidFill>
                <a:srgbClr val="C00000"/>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142844" y="1000108"/>
          <a:ext cx="8858280" cy="6008690"/>
        </p:xfrm>
        <a:graphic>
          <a:graphicData uri="http://schemas.openxmlformats.org/drawingml/2006/table">
            <a:tbl>
              <a:tblPr firstRow="1" bandRow="1">
                <a:tableStyleId>{8799B23B-EC83-4686-B30A-512413B5E67A}</a:tableStyleId>
              </a:tblPr>
              <a:tblGrid>
                <a:gridCol w="4483341"/>
                <a:gridCol w="1822890"/>
                <a:gridCol w="2552049"/>
              </a:tblGrid>
              <a:tr h="346891">
                <a:tc rowSpan="2">
                  <a:txBody>
                    <a:bodyPr/>
                    <a:lstStyle/>
                    <a:p>
                      <a:pPr algn="ctr"/>
                      <a:r>
                        <a:rPr lang="kk-KZ" sz="2000" dirty="0" smtClean="0"/>
                        <a:t>Бөлімше атаулары және төсек орын профилі</a:t>
                      </a:r>
                      <a:endParaRPr lang="ru-RU" sz="2000" b="1" dirty="0">
                        <a:solidFill>
                          <a:schemeClr val="tx1"/>
                        </a:solidFill>
                        <a:latin typeface="Times New Roman" pitchFamily="18" charset="0"/>
                        <a:cs typeface="Times New Roman" pitchFamily="18" charset="0"/>
                      </a:endParaRPr>
                    </a:p>
                  </a:txBody>
                  <a:tcPr/>
                </a:tc>
                <a:tc gridSpan="2">
                  <a:txBody>
                    <a:bodyPr/>
                    <a:lstStyle/>
                    <a:p>
                      <a:pPr algn="ctr"/>
                      <a:r>
                        <a:rPr lang="kk-KZ" sz="2000" b="1" dirty="0" smtClean="0">
                          <a:solidFill>
                            <a:schemeClr val="tx1"/>
                          </a:solidFill>
                          <a:latin typeface="Times New Roman" pitchFamily="18" charset="0"/>
                          <a:cs typeface="Times New Roman" pitchFamily="18" charset="0"/>
                        </a:rPr>
                        <a:t>Төсек</a:t>
                      </a:r>
                      <a:r>
                        <a:rPr lang="kk-KZ" sz="2000" b="1" baseline="0" dirty="0" smtClean="0">
                          <a:solidFill>
                            <a:schemeClr val="tx1"/>
                          </a:solidFill>
                          <a:latin typeface="Times New Roman" pitchFamily="18" charset="0"/>
                          <a:cs typeface="Times New Roman" pitchFamily="18" charset="0"/>
                        </a:rPr>
                        <a:t> орын саны</a:t>
                      </a:r>
                      <a:endParaRPr lang="ru-RU" sz="2000" b="1" dirty="0">
                        <a:solidFill>
                          <a:schemeClr val="tx1"/>
                        </a:solidFill>
                        <a:latin typeface="Times New Roman" pitchFamily="18" charset="0"/>
                        <a:cs typeface="Times New Roman" pitchFamily="18" charset="0"/>
                      </a:endParaRPr>
                    </a:p>
                  </a:txBody>
                  <a:tcPr/>
                </a:tc>
                <a:tc hMerge="1">
                  <a:txBody>
                    <a:bodyPr/>
                    <a:lstStyle/>
                    <a:p>
                      <a:endParaRPr lang="ru-RU" sz="1800" b="1" dirty="0">
                        <a:solidFill>
                          <a:schemeClr val="tx1"/>
                        </a:solidFill>
                        <a:latin typeface="Times New Roman" pitchFamily="18" charset="0"/>
                        <a:cs typeface="Times New Roman" pitchFamily="18" charset="0"/>
                      </a:endParaRPr>
                    </a:p>
                  </a:txBody>
                  <a:tcPr/>
                </a:tc>
              </a:tr>
              <a:tr h="613730">
                <a:tc vMerge="1">
                  <a:txBody>
                    <a:bodyPr/>
                    <a:lstStyle/>
                    <a:p>
                      <a:endParaRPr lang="ru-RU" sz="1800" b="0" i="0" u="none" cap="none" spc="0" dirty="0">
                        <a:ln w="10541" cmpd="sng">
                          <a:solidFill>
                            <a:sysClr val="windowText" lastClr="000000"/>
                          </a:solidFill>
                          <a:prstDash val="solid"/>
                        </a:ln>
                        <a:solidFill>
                          <a:schemeClr val="tx1"/>
                        </a:solidFill>
                        <a:effectLst/>
                        <a:latin typeface="Times New Roman" pitchFamily="18" charset="0"/>
                        <a:cs typeface="Times New Roman" pitchFamily="18" charset="0"/>
                      </a:endParaRPr>
                    </a:p>
                  </a:txBody>
                  <a:tcPr/>
                </a:tc>
                <a:tc>
                  <a:txBody>
                    <a:bodyPr/>
                    <a:lstStyle/>
                    <a:p>
                      <a:pPr algn="ctr"/>
                      <a:r>
                        <a:rPr lang="ru-RU" sz="2000" b="0" i="0" u="none" cap="none" spc="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Стационарлық</a:t>
                      </a:r>
                      <a:endParaRPr lang="ru-RU" sz="2000" b="0" i="0" u="none" cap="none" spc="0" dirty="0">
                        <a:ln w="10541" cmpd="sng">
                          <a:solidFill>
                            <a:sysClr val="windowText" lastClr="000000"/>
                          </a:solidFill>
                          <a:prstDash val="solid"/>
                        </a:ln>
                        <a:solidFill>
                          <a:schemeClr val="tx1"/>
                        </a:solidFill>
                        <a:effectLst/>
                        <a:latin typeface="Times New Roman" pitchFamily="18" charset="0"/>
                        <a:cs typeface="Times New Roman" pitchFamily="18" charset="0"/>
                      </a:endParaRPr>
                    </a:p>
                  </a:txBody>
                  <a:tcPr/>
                </a:tc>
                <a:tc>
                  <a:txBody>
                    <a:bodyPr/>
                    <a:lstStyle/>
                    <a:p>
                      <a:pPr algn="ctr"/>
                      <a:r>
                        <a:rPr lang="kk-KZ" sz="20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Күндізгі стационар</a:t>
                      </a:r>
                      <a:endParaRPr lang="ru-RU" sz="2000" b="0" i="0" u="none" cap="none" spc="0" dirty="0">
                        <a:ln w="10541" cmpd="sng">
                          <a:solidFill>
                            <a:sysClr val="windowText" lastClr="000000"/>
                          </a:solidFill>
                          <a:prstDash val="solid"/>
                        </a:ln>
                        <a:solidFill>
                          <a:schemeClr val="tx1"/>
                        </a:solidFill>
                        <a:effectLst/>
                        <a:latin typeface="Times New Roman" pitchFamily="18" charset="0"/>
                        <a:cs typeface="Times New Roman" pitchFamily="18" charset="0"/>
                      </a:endParaRPr>
                    </a:p>
                  </a:txBody>
                  <a:tcPr/>
                </a:tc>
              </a:tr>
              <a:tr h="4562946">
                <a:tc>
                  <a:txBody>
                    <a:bodyPr/>
                    <a:lstStyle/>
                    <a:p>
                      <a:r>
                        <a:rPr lang="ru-RU" sz="1800" b="0" i="0" u="sng" cap="none" spc="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Терапиялық</a:t>
                      </a:r>
                      <a:r>
                        <a:rPr lang="ru-RU" sz="1800" b="0" i="0" u="sng" cap="none" spc="0" baseline="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 бөлім</a:t>
                      </a:r>
                      <a:r>
                        <a:rPr lang="ru-RU" sz="1800" b="0" i="0" u="sng" cap="none" spc="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a:t>
                      </a:r>
                      <a:endParaRPr lang="ru-RU" sz="1800" b="0" i="0" u="sng"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r>
                        <a:rPr lang="ru-RU" sz="1800" b="0" i="0" u="none" cap="none" spc="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Терапиялық</a:t>
                      </a:r>
                      <a:r>
                        <a:rPr lang="ru-RU" sz="1800" b="0" i="0" u="none" cap="none" spc="0" baseline="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 ересектерге</a:t>
                      </a:r>
                      <a:endParaRPr lang="ru-RU" sz="1800" b="0" i="0" u="none" cap="none" spc="0" baseline="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r>
                        <a:rPr lang="ru-RU" sz="1800" b="0" i="0" u="none" cap="none" spc="0" baseline="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эндокринологиялық ересектерге</a:t>
                      </a:r>
                      <a:endParaRPr lang="ru-RU" sz="1800" b="0" i="0" u="none" cap="none" spc="0" baseline="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800" b="0" i="0" u="none" cap="none" spc="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Кардиологиялық </a:t>
                      </a:r>
                      <a:r>
                        <a:rPr lang="ru-RU" sz="1800" b="0" i="0" u="none" cap="none" spc="0" baseline="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ересектерге</a:t>
                      </a:r>
                      <a:endPar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800" b="0" i="0" u="none" cap="none" spc="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неврологиялық </a:t>
                      </a:r>
                      <a:r>
                        <a:rPr lang="ru-RU" sz="1800" b="0" i="0" u="none" cap="none" spc="0" baseline="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ересектерге</a:t>
                      </a:r>
                      <a:endPar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r>
                        <a:rPr lang="ru-RU" sz="1800" b="0" i="0" u="none" cap="none" spc="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Паллиативті</a:t>
                      </a:r>
                      <a:r>
                        <a:rPr lang="ru-RU" sz="1800" b="0" i="0" u="none" cap="none" spc="0" baseline="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 </a:t>
                      </a:r>
                      <a:r>
                        <a:rPr lang="ru-RU" sz="1800" b="0" i="0" u="none" cap="none" spc="0" baseline="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көмек</a:t>
                      </a:r>
                      <a:endParaRPr lang="ru-RU" sz="1800" b="0" i="0" u="none" cap="none" spc="0" baseline="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endParaRPr lang="ru-RU" sz="1800" b="0" i="0" u="none" cap="none" spc="0" baseline="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r>
                        <a:rPr lang="ru-RU" sz="1800" b="0" i="0" u="none" cap="none" spc="0" baseline="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Медициналық оңалту бөлімі</a:t>
                      </a:r>
                      <a:endParaRPr lang="ru-RU" sz="1800" b="0" i="0" u="none" cap="none" spc="0" baseline="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r>
                        <a:rPr lang="kk-KZ" sz="1400" b="0" i="0" u="none" cap="none" spc="0" baseline="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Ересектерге арналған травматологиялық оңалту</a:t>
                      </a:r>
                      <a:endParaRPr lang="ru-RU" sz="1400" b="0" i="0" u="none" cap="none" spc="0" baseline="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r>
                        <a:rPr lang="kk-KZ" sz="1400" b="0" i="0" u="none" cap="none" spc="0" baseline="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Ересектерге арналған кардиологиялық оңалту</a:t>
                      </a:r>
                      <a:endParaRPr lang="ru-RU" sz="1400" b="0" i="0" u="none" cap="none" spc="0" baseline="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r>
                        <a:rPr lang="kk-KZ" sz="1400" b="0" i="0" u="none" cap="none" spc="0" baseline="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Балаларға арналған кардиологиялық оңалту</a:t>
                      </a:r>
                      <a:endParaRPr lang="ru-RU" sz="1400" b="0" i="0" u="none" cap="none" spc="0" baseline="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r>
                        <a:rPr lang="kk-KZ" sz="1400" b="0" i="0" u="none" cap="none" spc="0" baseline="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Ересектерге арналған неврологиялық оңалту</a:t>
                      </a:r>
                      <a:endParaRPr lang="ru-RU" sz="1400" b="0" i="0" u="none" cap="none" spc="0" baseline="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r>
                        <a:rPr lang="kk-KZ" sz="1400" b="0" i="0" u="none" cap="none" spc="0" baseline="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Балаларға арналған неврологиялық оңалту</a:t>
                      </a:r>
                      <a:endParaRPr lang="ru-RU" sz="1400" b="0" i="0" u="none" cap="none" spc="0" baseline="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endParaRPr lang="ru-RU" sz="1800" b="0" i="0" u="none" cap="none" spc="0" dirty="0">
                        <a:ln w="10541" cmpd="sng">
                          <a:solidFill>
                            <a:sysClr val="windowText" lastClr="000000"/>
                          </a:solidFill>
                          <a:prstDash val="solid"/>
                        </a:ln>
                        <a:solidFill>
                          <a:schemeClr val="tx1"/>
                        </a:solidFill>
                        <a:effectLst/>
                        <a:latin typeface="Times New Roman" pitchFamily="18" charset="0"/>
                        <a:cs typeface="Times New Roman" pitchFamily="18" charset="0"/>
                      </a:endParaRPr>
                    </a:p>
                  </a:txBody>
                  <a:tcPr/>
                </a:tc>
                <a:tc>
                  <a:txBody>
                    <a:bodyPr/>
                    <a:lstStyle/>
                    <a:p>
                      <a:pPr algn="ctr"/>
                      <a:r>
                        <a:rPr lang="kk-KZ" sz="1800" b="0" i="0" u="sng"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50</a:t>
                      </a:r>
                      <a:endParaRPr lang="ru-RU" sz="1800" b="0" i="0" u="sng"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pPr algn="ctr"/>
                      <a:r>
                        <a:rPr lang="kk-KZ"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20</a:t>
                      </a:r>
                      <a:endPar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pPr algn="ctr"/>
                      <a:r>
                        <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3</a:t>
                      </a:r>
                    </a:p>
                    <a:p>
                      <a:pPr algn="ctr"/>
                      <a:r>
                        <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13</a:t>
                      </a:r>
                    </a:p>
                    <a:p>
                      <a:pPr algn="ctr"/>
                      <a:r>
                        <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14</a:t>
                      </a:r>
                    </a:p>
                    <a:p>
                      <a:pPr algn="ctr"/>
                      <a:endPar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pPr algn="ctr"/>
                      <a:r>
                        <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5</a:t>
                      </a:r>
                    </a:p>
                    <a:p>
                      <a:pPr algn="ctr"/>
                      <a:endPar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pPr algn="ctr"/>
                      <a:r>
                        <a:rPr lang="ru-RU" sz="1800" b="0" i="0" u="sng"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10</a:t>
                      </a:r>
                    </a:p>
                    <a:p>
                      <a:pPr algn="ctr"/>
                      <a:r>
                        <a:rPr lang="ru-RU" sz="14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1</a:t>
                      </a:r>
                    </a:p>
                    <a:p>
                      <a:pPr algn="ctr"/>
                      <a:r>
                        <a:rPr lang="ru-RU" sz="14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2</a:t>
                      </a:r>
                    </a:p>
                    <a:p>
                      <a:pPr algn="ctr"/>
                      <a:r>
                        <a:rPr lang="ru-RU" sz="14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2</a:t>
                      </a:r>
                    </a:p>
                    <a:p>
                      <a:pPr algn="ctr"/>
                      <a:r>
                        <a:rPr lang="ru-RU" sz="14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3</a:t>
                      </a:r>
                    </a:p>
                    <a:p>
                      <a:pPr algn="ctr"/>
                      <a:r>
                        <a:rPr lang="ru-RU" sz="14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2</a:t>
                      </a:r>
                    </a:p>
                  </a:txBody>
                  <a:tcPr/>
                </a:tc>
                <a:tc>
                  <a:txBody>
                    <a:bodyPr/>
                    <a:lstStyle/>
                    <a:p>
                      <a:pPr algn="ctr"/>
                      <a:r>
                        <a:rPr lang="ru-RU" sz="1800" b="0" i="0" u="sng"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49</a:t>
                      </a:r>
                    </a:p>
                    <a:p>
                      <a:pPr algn="ctr"/>
                      <a:r>
                        <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15</a:t>
                      </a:r>
                    </a:p>
                    <a:p>
                      <a:pPr algn="ctr"/>
                      <a:endPar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pPr algn="ctr"/>
                      <a:r>
                        <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15</a:t>
                      </a:r>
                    </a:p>
                    <a:p>
                      <a:pPr algn="ctr"/>
                      <a:r>
                        <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19</a:t>
                      </a:r>
                    </a:p>
                    <a:p>
                      <a:pPr algn="ctr"/>
                      <a:endParaRPr lang="ru-RU" sz="1800" b="0" i="0" u="none" cap="none" spc="0" dirty="0">
                        <a:ln w="10541" cmpd="sng">
                          <a:solidFill>
                            <a:sysClr val="windowText" lastClr="000000"/>
                          </a:solidFill>
                          <a:prstDash val="solid"/>
                        </a:ln>
                        <a:solidFill>
                          <a:schemeClr val="tx1"/>
                        </a:solidFill>
                        <a:effectLst/>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214282" y="357166"/>
          <a:ext cx="8678771" cy="6379591"/>
        </p:xfrm>
        <a:graphic>
          <a:graphicData uri="http://schemas.openxmlformats.org/drawingml/2006/table">
            <a:tbl>
              <a:tblPr firstRow="1" bandRow="1">
                <a:tableStyleId>{8799B23B-EC83-4686-B30A-512413B5E67A}</a:tableStyleId>
              </a:tblPr>
              <a:tblGrid>
                <a:gridCol w="4392488"/>
                <a:gridCol w="1785950"/>
                <a:gridCol w="2500333"/>
              </a:tblGrid>
              <a:tr h="1785950">
                <a:tc>
                  <a:txBody>
                    <a:bodyPr/>
                    <a:lstStyle/>
                    <a:p>
                      <a:r>
                        <a:rPr lang="ru-RU" sz="1800" b="0" i="0" u="sng" cap="none" spc="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Хирургиялық</a:t>
                      </a:r>
                      <a:r>
                        <a:rPr lang="ru-RU" sz="1800" b="0" i="0" u="sng" cap="none" spc="0" baseline="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 бөлім</a:t>
                      </a:r>
                      <a:r>
                        <a:rPr lang="ru-RU" sz="1800" b="0" i="0" u="sng" cap="none" spc="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a:t>
                      </a:r>
                      <a:endParaRPr lang="ru-RU" sz="1800" b="0" i="0" u="sng"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r>
                        <a:rPr lang="ru-RU" sz="1800" b="0" i="0" u="none" cap="none" spc="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Хирургиялық ересектерге</a:t>
                      </a:r>
                      <a:endParaRPr lang="ru-RU" sz="1800" b="0" i="0" u="none" cap="none" spc="0" baseline="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r>
                        <a:rPr lang="ru-RU" sz="1800" b="0" i="0" u="none" cap="none" spc="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Хирургиялық</a:t>
                      </a:r>
                      <a:r>
                        <a:rPr lang="ru-RU" sz="1800" b="0" i="0" u="none" cap="none" spc="0" baseline="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 балаларға</a:t>
                      </a:r>
                      <a:endPar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r>
                        <a:rPr lang="ru-RU" sz="1800" b="0" i="0" u="none" cap="none" spc="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Урологиялық</a:t>
                      </a:r>
                      <a:r>
                        <a:rPr lang="ru-RU" sz="1800" b="0" i="0" u="none" cap="none" spc="0" baseline="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 ересектерге</a:t>
                      </a:r>
                      <a:endPar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r>
                        <a:rPr lang="ru-RU" sz="1800" b="0" i="0" u="none" cap="none" spc="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Урологиялық</a:t>
                      </a:r>
                      <a:r>
                        <a:rPr lang="ru-RU" sz="1800" b="0" i="0" u="none" cap="none" spc="0" baseline="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 балаларға</a:t>
                      </a:r>
                      <a:endPar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txBody>
                  <a:tcPr/>
                </a:tc>
                <a:tc>
                  <a:txBody>
                    <a:bodyPr/>
                    <a:lstStyle/>
                    <a:p>
                      <a:pPr algn="ctr"/>
                      <a:r>
                        <a:rPr lang="ru-RU" sz="1800" b="0" i="0" u="sng"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32</a:t>
                      </a:r>
                    </a:p>
                    <a:p>
                      <a:pPr algn="ctr"/>
                      <a:r>
                        <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20</a:t>
                      </a:r>
                    </a:p>
                    <a:p>
                      <a:pPr algn="ctr"/>
                      <a:r>
                        <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5</a:t>
                      </a:r>
                    </a:p>
                    <a:p>
                      <a:pPr algn="ctr"/>
                      <a:r>
                        <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6</a:t>
                      </a:r>
                    </a:p>
                    <a:p>
                      <a:pPr algn="ctr"/>
                      <a:r>
                        <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1</a:t>
                      </a:r>
                    </a:p>
                    <a:p>
                      <a:pPr algn="ctr"/>
                      <a:endParaRPr lang="ru-RU" sz="1800" b="0" i="0" u="none" cap="none" spc="0" dirty="0">
                        <a:ln w="10541" cmpd="sng">
                          <a:solidFill>
                            <a:sysClr val="windowText" lastClr="000000"/>
                          </a:solidFill>
                          <a:prstDash val="solid"/>
                        </a:ln>
                        <a:solidFill>
                          <a:schemeClr val="tx1"/>
                        </a:solidFill>
                        <a:effectLst/>
                        <a:latin typeface="Times New Roman" pitchFamily="18" charset="0"/>
                        <a:cs typeface="Times New Roman" pitchFamily="18" charset="0"/>
                      </a:endParaRPr>
                    </a:p>
                  </a:txBody>
                  <a:tcPr/>
                </a:tc>
                <a:tc>
                  <a:txBody>
                    <a:bodyPr/>
                    <a:lstStyle/>
                    <a:p>
                      <a:pPr algn="ctr"/>
                      <a:r>
                        <a:rPr lang="ru-RU" sz="1800" b="0" i="0" u="sng"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10</a:t>
                      </a:r>
                    </a:p>
                    <a:p>
                      <a:pPr algn="ctr"/>
                      <a:r>
                        <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5</a:t>
                      </a:r>
                    </a:p>
                    <a:p>
                      <a:pPr algn="ctr"/>
                      <a:r>
                        <a:rPr lang="kk-KZ"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0</a:t>
                      </a:r>
                      <a:endPar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pPr algn="ctr"/>
                      <a:r>
                        <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5</a:t>
                      </a:r>
                    </a:p>
                    <a:p>
                      <a:pPr algn="ctr"/>
                      <a:r>
                        <a:rPr lang="kk-KZ"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0</a:t>
                      </a:r>
                      <a:endPar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pPr algn="ctr"/>
                      <a:endPar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txBody>
                  <a:tcPr/>
                </a:tc>
              </a:tr>
              <a:tr h="2143140">
                <a:tc>
                  <a:txBody>
                    <a:bodyPr/>
                    <a:lstStyle/>
                    <a:p>
                      <a:r>
                        <a:rPr lang="ru-RU" sz="1800" b="0" i="0" u="sng" cap="none" spc="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Сынық-сырқат</a:t>
                      </a:r>
                      <a:r>
                        <a:rPr lang="ru-RU" sz="1800" b="0" i="0" u="sng" cap="none" spc="0" baseline="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 бөлімі</a:t>
                      </a:r>
                      <a:r>
                        <a:rPr lang="ru-RU" sz="1800" b="0" i="0" u="sng" cap="none" spc="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a:t>
                      </a:r>
                      <a:endParaRPr lang="ru-RU" sz="1800" b="0" i="0" u="sng"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r>
                        <a:rPr lang="kk-KZ" sz="1800" b="0" i="0" u="none" cap="none" spc="0" baseline="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Сынық-сырқат ересектерге</a:t>
                      </a:r>
                      <a:endParaRPr lang="ru-RU" sz="1800" b="0" i="0" u="none" cap="none" spc="0" baseline="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r>
                        <a:rPr lang="kk-KZ"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Сынық-сырқат</a:t>
                      </a:r>
                      <a:r>
                        <a:rPr lang="kk-KZ" sz="1800" b="0" i="0" u="none" cap="none" spc="0" baseline="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 балаларға</a:t>
                      </a:r>
                      <a:endPar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r>
                        <a:rPr lang="ru-RU" sz="1800" b="0" i="0" u="none" cap="none" spc="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Отоларингологиялық</a:t>
                      </a:r>
                      <a:r>
                        <a:rPr lang="ru-RU" sz="1800" b="0" i="0" u="none" cap="none" spc="0" baseline="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 ересектерге</a:t>
                      </a:r>
                      <a:endPar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r>
                        <a:rPr lang="ru-RU" sz="1800" b="0" i="0" u="none" cap="none" spc="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Отоларингологиялық</a:t>
                      </a:r>
                      <a:r>
                        <a:rPr lang="ru-RU" sz="1800" b="0" i="0" u="none" cap="none" spc="0" baseline="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 балаларға</a:t>
                      </a:r>
                      <a:endParaRPr lang="ru-RU" sz="1800" b="0" i="0" u="none" cap="none" spc="0" dirty="0">
                        <a:ln w="10541" cmpd="sng">
                          <a:solidFill>
                            <a:sysClr val="windowText" lastClr="000000"/>
                          </a:solidFill>
                          <a:prstDash val="solid"/>
                        </a:ln>
                        <a:solidFill>
                          <a:schemeClr val="tx1"/>
                        </a:solidFill>
                        <a:effectLst/>
                        <a:latin typeface="Times New Roman" pitchFamily="18" charset="0"/>
                        <a:cs typeface="Times New Roman" pitchFamily="18" charset="0"/>
                      </a:endParaRPr>
                    </a:p>
                  </a:txBody>
                  <a:tcPr/>
                </a:tc>
                <a:tc>
                  <a:txBody>
                    <a:bodyPr/>
                    <a:lstStyle/>
                    <a:p>
                      <a:pPr algn="ctr"/>
                      <a:r>
                        <a:rPr lang="ru-RU" sz="1800" b="0" i="0" u="sng"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22</a:t>
                      </a:r>
                    </a:p>
                    <a:p>
                      <a:pPr algn="ctr"/>
                      <a:r>
                        <a:rPr lang="kk-KZ"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17</a:t>
                      </a:r>
                      <a:endPar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pPr algn="ctr"/>
                      <a:r>
                        <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3</a:t>
                      </a:r>
                    </a:p>
                    <a:p>
                      <a:pPr algn="ctr"/>
                      <a:r>
                        <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1</a:t>
                      </a:r>
                    </a:p>
                    <a:p>
                      <a:pPr algn="ctr"/>
                      <a:r>
                        <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1</a:t>
                      </a:r>
                    </a:p>
                    <a:p>
                      <a:pPr algn="ctr"/>
                      <a:endParaRPr lang="ru-RU" sz="1800" b="0" i="0" u="none" cap="none" spc="0" dirty="0">
                        <a:ln w="10541" cmpd="sng">
                          <a:solidFill>
                            <a:sysClr val="windowText" lastClr="000000"/>
                          </a:solidFill>
                          <a:prstDash val="solid"/>
                        </a:ln>
                        <a:solidFill>
                          <a:schemeClr val="tx1"/>
                        </a:solidFill>
                        <a:effectLst/>
                        <a:latin typeface="Times New Roman" pitchFamily="18" charset="0"/>
                        <a:cs typeface="Times New Roman" pitchFamily="18" charset="0"/>
                      </a:endParaRPr>
                    </a:p>
                  </a:txBody>
                  <a:tcPr/>
                </a:tc>
                <a:tc>
                  <a:txBody>
                    <a:bodyPr/>
                    <a:lstStyle/>
                    <a:p>
                      <a:pPr algn="ctr"/>
                      <a:r>
                        <a:rPr lang="kk-KZ" sz="1800" b="0" i="0" u="sng"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10</a:t>
                      </a:r>
                      <a:endParaRPr lang="ru-RU" sz="1800" b="0" i="0" u="sng"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pPr algn="ctr"/>
                      <a:r>
                        <a:rPr lang="kk-KZ"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10</a:t>
                      </a:r>
                      <a:endParaRPr lang="ru-RU" sz="1800" b="0" i="0" u="none" cap="none" spc="0" dirty="0">
                        <a:ln w="10541" cmpd="sng">
                          <a:solidFill>
                            <a:sysClr val="windowText" lastClr="000000"/>
                          </a:solidFill>
                          <a:prstDash val="solid"/>
                        </a:ln>
                        <a:solidFill>
                          <a:schemeClr val="tx1"/>
                        </a:solidFill>
                        <a:effectLst/>
                        <a:latin typeface="Times New Roman" pitchFamily="18" charset="0"/>
                        <a:cs typeface="Times New Roman" pitchFamily="18" charset="0"/>
                      </a:endParaRPr>
                    </a:p>
                  </a:txBody>
                  <a:tcPr/>
                </a:tc>
              </a:tr>
              <a:tr h="713141">
                <a:tc>
                  <a:txBody>
                    <a:bodyPr/>
                    <a:lstStyle/>
                    <a:p>
                      <a:r>
                        <a:rPr lang="ru-RU" sz="1800" b="0" i="0" u="sng" cap="none" spc="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Балалар</a:t>
                      </a:r>
                      <a:r>
                        <a:rPr lang="ru-RU" sz="1800" b="0" i="0" u="sng" cap="none" spc="0" baseline="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 </a:t>
                      </a:r>
                      <a:r>
                        <a:rPr lang="ru-RU" sz="1800" b="0" i="0" u="sng" cap="none" spc="0" baseline="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бөлімшесі</a:t>
                      </a:r>
                      <a:r>
                        <a:rPr lang="ru-RU" sz="1800" b="0" i="0" u="sng" cap="none" spc="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a:t>
                      </a:r>
                      <a:endParaRPr lang="ru-RU" sz="1800" b="0" i="0" u="sng"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r>
                        <a:rPr lang="ru-RU" sz="1800" b="0" i="0" u="none" cap="none" spc="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Педиатриялық</a:t>
                      </a:r>
                      <a:endParaRPr lang="ru-RU" sz="1800" b="0" i="0" u="none" cap="none" spc="0" dirty="0">
                        <a:ln w="10541" cmpd="sng">
                          <a:solidFill>
                            <a:sysClr val="windowText" lastClr="000000"/>
                          </a:solidFill>
                          <a:prstDash val="solid"/>
                        </a:ln>
                        <a:solidFill>
                          <a:schemeClr val="tx1"/>
                        </a:solidFill>
                        <a:effectLst/>
                        <a:latin typeface="Times New Roman" pitchFamily="18" charset="0"/>
                        <a:cs typeface="Times New Roman" pitchFamily="18" charset="0"/>
                      </a:endParaRPr>
                    </a:p>
                  </a:txBody>
                  <a:tcPr/>
                </a:tc>
                <a:tc>
                  <a:txBody>
                    <a:bodyPr/>
                    <a:lstStyle/>
                    <a:p>
                      <a:pPr algn="ctr"/>
                      <a:r>
                        <a:rPr lang="kk-KZ" sz="1800" b="0" i="0" u="sng"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50</a:t>
                      </a:r>
                      <a:endParaRPr lang="ru-RU" sz="1800" b="0" i="0" u="sng"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pPr algn="ctr"/>
                      <a:r>
                        <a:rPr lang="kk-KZ"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50</a:t>
                      </a:r>
                      <a:endPar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txBody>
                  <a:tcPr/>
                </a:tc>
                <a:tc>
                  <a:txBody>
                    <a:bodyPr/>
                    <a:lstStyle/>
                    <a:p>
                      <a:pPr algn="ctr"/>
                      <a:r>
                        <a:rPr lang="kk-KZ" sz="1800" b="0" i="0" u="sng"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7</a:t>
                      </a:r>
                      <a:endParaRPr lang="ru-RU" sz="1800" b="0" i="0" u="sng"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pPr algn="ctr"/>
                      <a:r>
                        <a:rPr lang="kk-KZ"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7</a:t>
                      </a:r>
                      <a:endParaRPr lang="ru-RU" sz="1800" b="0" i="0" u="none" cap="none" spc="0" dirty="0">
                        <a:ln w="10541" cmpd="sng">
                          <a:solidFill>
                            <a:sysClr val="windowText" lastClr="000000"/>
                          </a:solidFill>
                          <a:prstDash val="solid"/>
                        </a:ln>
                        <a:solidFill>
                          <a:schemeClr val="tx1"/>
                        </a:solidFill>
                        <a:effectLst/>
                        <a:latin typeface="Times New Roman" pitchFamily="18" charset="0"/>
                        <a:cs typeface="Times New Roman" pitchFamily="18" charset="0"/>
                      </a:endParaRPr>
                    </a:p>
                  </a:txBody>
                  <a:tcPr/>
                </a:tc>
              </a:tr>
              <a:tr h="1511581">
                <a:tc>
                  <a:txBody>
                    <a:bodyPr/>
                    <a:lstStyle/>
                    <a:p>
                      <a:r>
                        <a:rPr lang="ru-RU" sz="1800" b="0" i="0" u="sng" cap="none" spc="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Босану</a:t>
                      </a:r>
                      <a:r>
                        <a:rPr lang="ru-RU" sz="1800" b="0" i="0" u="sng" cap="none" spc="0" baseline="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 </a:t>
                      </a:r>
                      <a:r>
                        <a:rPr lang="ru-RU" sz="1800" b="0" i="0" u="sng" cap="none" spc="0" baseline="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бөлімі</a:t>
                      </a:r>
                      <a:r>
                        <a:rPr lang="ru-RU" sz="1800" b="0" i="0" u="sng" cap="none" spc="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a:t>
                      </a:r>
                      <a:endParaRPr lang="ru-RU" sz="1800" b="0" i="0" u="sng"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r>
                        <a:rPr lang="ru-RU" sz="1800" b="0" i="0" u="none" cap="none" spc="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Акушерлік</a:t>
                      </a:r>
                      <a:r>
                        <a:rPr lang="ru-RU" sz="1800" b="0" i="0" u="none" cap="none" spc="0" baseline="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 (физиология)</a:t>
                      </a:r>
                      <a:endPar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Жүктілер патологиясы</a:t>
                      </a:r>
                      <a:endPar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800" b="0" i="0" u="none" cap="none" spc="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Соның</a:t>
                      </a:r>
                      <a:r>
                        <a:rPr lang="ru-RU" sz="1800" b="0" i="0" u="none" cap="none" spc="0" baseline="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 ішінде</a:t>
                      </a:r>
                      <a:r>
                        <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 </a:t>
                      </a:r>
                      <a:r>
                        <a:rPr lang="ru-RU" sz="1800" b="0" i="0" u="none" cap="none" spc="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реанимациялық төсек</a:t>
                      </a:r>
                      <a:endPar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Шала</a:t>
                      </a:r>
                      <a:r>
                        <a:rPr lang="kk-KZ" sz="1800" b="0" i="0" u="none" cap="none" spc="0" baseline="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 туылғандарға қарқынды терапия</a:t>
                      </a:r>
                      <a:endPar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800" b="0" i="0" u="none" cap="none" spc="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Гинекологиялық</a:t>
                      </a:r>
                      <a:r>
                        <a:rPr lang="ru-RU" sz="1800" b="0" i="0" u="none" cap="none" spc="0" baseline="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 ересектерге</a:t>
                      </a:r>
                      <a:endPar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txBody>
                  <a:tcPr/>
                </a:tc>
                <a:tc>
                  <a:txBody>
                    <a:bodyPr/>
                    <a:lstStyle/>
                    <a:p>
                      <a:pPr algn="ctr"/>
                      <a:r>
                        <a:rPr lang="ru-RU" sz="1800" b="0" i="0" u="sng"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50</a:t>
                      </a:r>
                    </a:p>
                    <a:p>
                      <a:pPr algn="ctr"/>
                      <a:r>
                        <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30</a:t>
                      </a:r>
                    </a:p>
                    <a:p>
                      <a:pPr algn="ctr"/>
                      <a:r>
                        <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10</a:t>
                      </a:r>
                    </a:p>
                    <a:p>
                      <a:pPr algn="ctr"/>
                      <a:r>
                        <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3</a:t>
                      </a:r>
                    </a:p>
                    <a:p>
                      <a:pPr algn="ctr"/>
                      <a:r>
                        <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4</a:t>
                      </a:r>
                    </a:p>
                    <a:p>
                      <a:pPr algn="ctr"/>
                      <a:r>
                        <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10</a:t>
                      </a:r>
                      <a:endParaRPr lang="ru-RU" sz="1800" b="0" i="0" u="none" cap="none" spc="0" dirty="0">
                        <a:ln w="10541" cmpd="sng">
                          <a:solidFill>
                            <a:sysClr val="windowText" lastClr="000000"/>
                          </a:solidFill>
                          <a:prstDash val="solid"/>
                        </a:ln>
                        <a:solidFill>
                          <a:schemeClr val="tx1"/>
                        </a:solidFill>
                        <a:effectLst/>
                        <a:latin typeface="Times New Roman" pitchFamily="18" charset="0"/>
                        <a:cs typeface="Times New Roman" pitchFamily="18" charset="0"/>
                      </a:endParaRPr>
                    </a:p>
                  </a:txBody>
                  <a:tcPr/>
                </a:tc>
                <a:tc>
                  <a:txBody>
                    <a:bodyPr/>
                    <a:lstStyle/>
                    <a:p>
                      <a:pPr algn="ctr"/>
                      <a:endParaRPr lang="ru-RU" sz="1800" b="0" i="0" u="sng"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pPr algn="ctr"/>
                      <a:endPar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pPr algn="ctr"/>
                      <a:endPar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pPr algn="ctr"/>
                      <a:endPar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pPr algn="ctr"/>
                      <a:endPar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pPr algn="ctr"/>
                      <a:endPar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214282" y="1071546"/>
          <a:ext cx="8678771" cy="4976455"/>
        </p:xfrm>
        <a:graphic>
          <a:graphicData uri="http://schemas.openxmlformats.org/drawingml/2006/table">
            <a:tbl>
              <a:tblPr firstRow="1" bandRow="1">
                <a:tableStyleId>{8799B23B-EC83-4686-B30A-512413B5E67A}</a:tableStyleId>
              </a:tblPr>
              <a:tblGrid>
                <a:gridCol w="4392488"/>
                <a:gridCol w="1785950"/>
                <a:gridCol w="2500333"/>
              </a:tblGrid>
              <a:tr h="1214445">
                <a:tc>
                  <a:txBody>
                    <a:bodyPr/>
                    <a:lstStyle/>
                    <a:p>
                      <a:r>
                        <a:rPr lang="ru-RU" sz="1800" b="0" i="0" u="sng" cap="none" spc="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Жұқпалы</a:t>
                      </a:r>
                      <a:r>
                        <a:rPr lang="ru-RU" sz="1800" b="0" i="0" u="sng" cap="none" spc="0" baseline="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 аурулар</a:t>
                      </a:r>
                      <a:r>
                        <a:rPr lang="ru-RU" sz="1800" b="0" i="0" u="sng" cap="none" spc="0" baseline="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 </a:t>
                      </a:r>
                      <a:r>
                        <a:rPr lang="ru-RU" sz="1800" b="0" i="0" u="sng" cap="none" spc="0" baseline="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бөлімі</a:t>
                      </a:r>
                      <a:r>
                        <a:rPr lang="ru-RU" sz="1800" b="0" i="0" u="sng" cap="none" spc="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a:t>
                      </a:r>
                      <a:endParaRPr lang="ru-RU" sz="1800" b="0" i="0" u="sng"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r>
                        <a:rPr lang="kk-KZ" sz="1800" b="0" i="0" u="none" cap="none" spc="0" baseline="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Ересектерге</a:t>
                      </a:r>
                      <a:endParaRPr lang="ru-RU" sz="1800" b="0" i="0" u="none" cap="none" spc="0" baseline="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r>
                        <a:rPr lang="kk-KZ" sz="1800" b="0" i="0" u="none" cap="none" spc="0" baseline="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Балаларға</a:t>
                      </a:r>
                      <a:endPar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txBody>
                  <a:tcPr/>
                </a:tc>
                <a:tc>
                  <a:txBody>
                    <a:bodyPr/>
                    <a:lstStyle/>
                    <a:p>
                      <a:pPr algn="ctr"/>
                      <a:r>
                        <a:rPr lang="kk-KZ" sz="1800" b="0" i="0" u="sng"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35</a:t>
                      </a:r>
                      <a:endParaRPr lang="ru-RU" sz="1800" b="0" i="0" u="sng"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pPr algn="ctr"/>
                      <a:r>
                        <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15</a:t>
                      </a:r>
                    </a:p>
                    <a:p>
                      <a:pPr algn="ctr"/>
                      <a:r>
                        <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20</a:t>
                      </a:r>
                    </a:p>
                  </a:txBody>
                  <a:tcPr/>
                </a:tc>
                <a:tc>
                  <a:txBody>
                    <a:bodyPr/>
                    <a:lstStyle/>
                    <a:p>
                      <a:pPr algn="ctr"/>
                      <a:endParaRPr lang="ru-RU" sz="1800" b="0" i="0" u="none" cap="none" spc="0" dirty="0">
                        <a:ln w="10541" cmpd="sng">
                          <a:solidFill>
                            <a:sysClr val="windowText" lastClr="000000"/>
                          </a:solidFill>
                          <a:prstDash val="solid"/>
                        </a:ln>
                        <a:solidFill>
                          <a:schemeClr val="tx1"/>
                        </a:solidFill>
                        <a:effectLst/>
                        <a:latin typeface="Times New Roman" pitchFamily="18" charset="0"/>
                        <a:cs typeface="Times New Roman" pitchFamily="18" charset="0"/>
                      </a:endParaRPr>
                    </a:p>
                  </a:txBody>
                  <a:tcPr/>
                </a:tc>
              </a:tr>
              <a:tr h="1054637">
                <a:tc>
                  <a:txBody>
                    <a:bodyPr/>
                    <a:lstStyle/>
                    <a:p>
                      <a:r>
                        <a:rPr lang="ru-RU" sz="1800" b="0" i="0" u="sng" cap="none" spc="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Майдантал</a:t>
                      </a:r>
                      <a:r>
                        <a:rPr lang="ru-RU" sz="1800" b="0" i="0" u="sng"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 </a:t>
                      </a:r>
                      <a:r>
                        <a:rPr lang="ru-RU" sz="1800" b="0" i="0" u="sng" cap="none" spc="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бөлімшесі:</a:t>
                      </a:r>
                      <a:endParaRPr lang="ru-RU" sz="1800" b="0" i="0" u="sng"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r>
                        <a:rPr lang="ru-RU" sz="1800" b="0" i="0" u="none" cap="none" spc="0" baseline="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Терапиялық</a:t>
                      </a:r>
                      <a:endParaRPr lang="ru-RU" sz="1800" b="0" i="0" u="none" cap="none" spc="0" baseline="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r>
                        <a:rPr lang="ru-RU" sz="1800" b="0" i="0" u="none" cap="none" spc="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Педиатриялық</a:t>
                      </a:r>
                      <a:endPar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endPar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txBody>
                  <a:tcPr/>
                </a:tc>
                <a:tc>
                  <a:txBody>
                    <a:bodyPr/>
                    <a:lstStyle/>
                    <a:p>
                      <a:pPr algn="ctr"/>
                      <a:r>
                        <a:rPr lang="ru-RU" sz="1800" b="0" i="0" u="sng"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14</a:t>
                      </a:r>
                    </a:p>
                    <a:p>
                      <a:pPr algn="ctr"/>
                      <a:r>
                        <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12</a:t>
                      </a:r>
                    </a:p>
                    <a:p>
                      <a:pPr algn="ctr"/>
                      <a:r>
                        <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2</a:t>
                      </a:r>
                    </a:p>
                  </a:txBody>
                  <a:tcPr/>
                </a:tc>
                <a:tc>
                  <a:txBody>
                    <a:bodyPr/>
                    <a:lstStyle/>
                    <a:p>
                      <a:pPr algn="ctr"/>
                      <a:endParaRPr lang="ru-RU" sz="1800" b="0" i="0" u="none" cap="none" spc="0" dirty="0">
                        <a:ln w="10541" cmpd="sng">
                          <a:solidFill>
                            <a:sysClr val="windowText" lastClr="000000"/>
                          </a:solidFill>
                          <a:prstDash val="solid"/>
                        </a:ln>
                        <a:solidFill>
                          <a:schemeClr val="tx1"/>
                        </a:solidFill>
                        <a:effectLst/>
                        <a:latin typeface="Times New Roman" pitchFamily="18" charset="0"/>
                        <a:cs typeface="Times New Roman" pitchFamily="18" charset="0"/>
                      </a:endParaRPr>
                    </a:p>
                  </a:txBody>
                  <a:tcPr/>
                </a:tc>
              </a:tr>
              <a:tr h="1454486">
                <a:tc>
                  <a:txBody>
                    <a:bodyPr/>
                    <a:lstStyle/>
                    <a:p>
                      <a:r>
                        <a:rPr lang="ru-RU" sz="1800" b="0" i="0" u="sng"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Инсульт</a:t>
                      </a:r>
                      <a:r>
                        <a:rPr lang="ru-RU" sz="1800" b="0" i="0" u="sng" cap="none" spc="0" baseline="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 </a:t>
                      </a:r>
                      <a:r>
                        <a:rPr lang="ru-RU" sz="1800" b="0" i="0" u="sng" cap="none" spc="0" baseline="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орталығы</a:t>
                      </a:r>
                      <a:r>
                        <a:rPr lang="ru-RU" sz="1800" b="0" i="0" u="sng"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a:t>
                      </a:r>
                    </a:p>
                    <a:p>
                      <a:r>
                        <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Инсульт</a:t>
                      </a:r>
                    </a:p>
                    <a:p>
                      <a:r>
                        <a:rPr lang="ru-RU" sz="1800" b="0" i="0" u="none" cap="none" spc="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Соның</a:t>
                      </a:r>
                      <a:r>
                        <a:rPr lang="ru-RU" sz="1800" b="0" i="0" u="none" cap="none" spc="0" baseline="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 ішінде</a:t>
                      </a:r>
                      <a:r>
                        <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 </a:t>
                      </a:r>
                      <a:r>
                        <a:rPr lang="ru-RU" sz="1800" b="0" i="0" u="none" cap="none" spc="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ерте</a:t>
                      </a:r>
                      <a:r>
                        <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 </a:t>
                      </a:r>
                      <a:r>
                        <a:rPr lang="ru-RU" sz="1800" b="0" i="0" u="none" cap="none" spc="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оңалту</a:t>
                      </a:r>
                      <a:endPar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r>
                        <a:rPr lang="ru-RU" sz="1800" b="0" i="0" u="none" cap="none" spc="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Нейрореанимация</a:t>
                      </a:r>
                      <a:endParaRPr lang="ru-RU" sz="1800" b="0" i="0" u="none" cap="none" spc="0" dirty="0">
                        <a:ln w="10541" cmpd="sng">
                          <a:solidFill>
                            <a:sysClr val="windowText" lastClr="000000"/>
                          </a:solidFill>
                          <a:prstDash val="solid"/>
                        </a:ln>
                        <a:solidFill>
                          <a:schemeClr val="tx1"/>
                        </a:solidFill>
                        <a:effectLst/>
                        <a:latin typeface="Times New Roman" pitchFamily="18" charset="0"/>
                        <a:cs typeface="Times New Roman" pitchFamily="18" charset="0"/>
                      </a:endParaRPr>
                    </a:p>
                  </a:txBody>
                  <a:tcPr/>
                </a:tc>
                <a:tc>
                  <a:txBody>
                    <a:bodyPr/>
                    <a:lstStyle/>
                    <a:p>
                      <a:pPr algn="ctr"/>
                      <a:r>
                        <a:rPr lang="ru-RU" sz="1800" b="0" i="0" u="sng"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20</a:t>
                      </a:r>
                    </a:p>
                    <a:p>
                      <a:pPr algn="ctr"/>
                      <a:r>
                        <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20</a:t>
                      </a:r>
                    </a:p>
                    <a:p>
                      <a:pPr algn="ctr"/>
                      <a:r>
                        <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14</a:t>
                      </a:r>
                    </a:p>
                    <a:p>
                      <a:pPr algn="ctr"/>
                      <a:r>
                        <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6</a:t>
                      </a:r>
                    </a:p>
                  </a:txBody>
                  <a:tcPr/>
                </a:tc>
                <a:tc>
                  <a:txBody>
                    <a:bodyPr/>
                    <a:lstStyle/>
                    <a:p>
                      <a:pPr algn="ctr"/>
                      <a:endParaRPr lang="ru-RU" sz="1800" b="0" i="0" u="sng"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pPr algn="ctr"/>
                      <a:endParaRPr lang="ru-RU" sz="1800" b="0" i="0" u="none" cap="none" spc="0" dirty="0">
                        <a:ln w="10541" cmpd="sng">
                          <a:solidFill>
                            <a:sysClr val="windowText" lastClr="000000"/>
                          </a:solidFill>
                          <a:prstDash val="solid"/>
                        </a:ln>
                        <a:solidFill>
                          <a:schemeClr val="tx1"/>
                        </a:solidFill>
                        <a:effectLst/>
                        <a:latin typeface="Times New Roman" pitchFamily="18" charset="0"/>
                        <a:cs typeface="Times New Roman" pitchFamily="18" charset="0"/>
                      </a:endParaRPr>
                    </a:p>
                  </a:txBody>
                  <a:tcPr/>
                </a:tc>
              </a:tr>
              <a:tr h="1118804">
                <a:tc>
                  <a:txBody>
                    <a:bodyPr/>
                    <a:lstStyle/>
                    <a:p>
                      <a:r>
                        <a:rPr lang="kk-KZ"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Ақылы</a:t>
                      </a:r>
                      <a:r>
                        <a:rPr lang="kk-KZ" sz="1800" b="0" i="0" u="none" cap="none" spc="0" baseline="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 бөлім</a:t>
                      </a:r>
                      <a:endPar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txBody>
                  <a:tcPr/>
                </a:tc>
                <a:tc>
                  <a:txBody>
                    <a:bodyPr/>
                    <a:lstStyle/>
                    <a:p>
                      <a:pPr algn="ctr"/>
                      <a:r>
                        <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28</a:t>
                      </a:r>
                      <a:endParaRPr lang="ru-RU" sz="1800" b="0" i="0" u="none" cap="none" spc="0" dirty="0">
                        <a:ln w="10541" cmpd="sng">
                          <a:solidFill>
                            <a:sysClr val="windowText" lastClr="000000"/>
                          </a:solidFill>
                          <a:prstDash val="solid"/>
                        </a:ln>
                        <a:solidFill>
                          <a:schemeClr val="tx1"/>
                        </a:solidFill>
                        <a:effectLst/>
                        <a:latin typeface="Times New Roman" pitchFamily="18" charset="0"/>
                        <a:cs typeface="Times New Roman" pitchFamily="18" charset="0"/>
                      </a:endParaRPr>
                    </a:p>
                  </a:txBody>
                  <a:tcPr/>
                </a:tc>
                <a:tc>
                  <a:txBody>
                    <a:bodyPr/>
                    <a:lstStyle/>
                    <a:p>
                      <a:pPr algn="ctr"/>
                      <a:r>
                        <a:rPr lang="kk-KZ" sz="1800" b="0" i="0" u="sng"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5</a:t>
                      </a:r>
                      <a:endParaRPr lang="ru-RU" sz="1800" b="0" i="0" u="sng"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836712"/>
          </a:xfrm>
        </p:spPr>
        <p:txBody>
          <a:bodyPr>
            <a:normAutofit/>
          </a:bodyPr>
          <a:lstStyle/>
          <a:p>
            <a:pPr algn="ctr"/>
            <a:r>
              <a:rPr lang="ru-RU" sz="3200" b="1" dirty="0" smtClean="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АДАМИ  РЕСУРСТАР</a:t>
            </a:r>
            <a:endParaRPr lang="ru-RU" sz="3200" dirty="0">
              <a:solidFill>
                <a:srgbClr val="FF0000"/>
              </a:solidFill>
              <a:latin typeface="Times New Roman" pitchFamily="18" charset="0"/>
              <a:cs typeface="Times New Roman" pitchFamily="18" charset="0"/>
            </a:endParaRPr>
          </a:p>
        </p:txBody>
      </p:sp>
      <p:sp>
        <p:nvSpPr>
          <p:cNvPr id="5" name="Содержимое 4"/>
          <p:cNvSpPr>
            <a:spLocks noGrp="1"/>
          </p:cNvSpPr>
          <p:nvPr>
            <p:ph idx="1"/>
          </p:nvPr>
        </p:nvSpPr>
        <p:spPr>
          <a:xfrm>
            <a:off x="251520" y="836712"/>
            <a:ext cx="8640960" cy="5688632"/>
          </a:xfrm>
          <a:ln>
            <a:solidFill>
              <a:srgbClr val="0070C0"/>
            </a:solidFill>
          </a:ln>
        </p:spPr>
        <p:txBody>
          <a:bodyPr>
            <a:normAutofit fontScale="32500" lnSpcReduction="20000"/>
          </a:bodyPr>
          <a:lstStyle/>
          <a:p>
            <a:endParaRPr lang="ru-RU" sz="5600" b="1" dirty="0" smtClean="0">
              <a:latin typeface="Times New Roman" pitchFamily="18" charset="0"/>
              <a:cs typeface="Times New Roman" pitchFamily="18" charset="0"/>
            </a:endParaRPr>
          </a:p>
          <a:p>
            <a:r>
              <a:rPr lang="ru-RU" sz="4300" b="1" dirty="0" smtClean="0"/>
              <a:t> </a:t>
            </a:r>
            <a:r>
              <a:rPr lang="kk-KZ" sz="4300" b="1" dirty="0" smtClean="0"/>
              <a:t>Штаттық кесте «Денсаулық сақтау ұйымының типтік штаттары мен штат нормативтерін бекіту туралы» 2020 жылғы 25 қарашадағы № ҚР-ДСМ-205/2020 бұйрығы, Денсаулық сақтау және әлеуметтік даму министрлігінің бұйрығы негізінде жасалды. 2015 жылғы 19 қазандағы No 809 «Қазақстан Республикасында неврологиялық көмекті ұйымдастыру стандартын бекіту туралы», Қазақстан Республикасы Денсаулық сақтау министрлігінің 2017 жылғы 3 шілдедегі N 450 бұйрығы « Қазақстан Республикасында шұғыл медициналық көмек көрсету ережесін бекіту туралы »</a:t>
            </a:r>
            <a:endParaRPr lang="ru-RU" sz="4300" b="1" dirty="0" smtClean="0">
              <a:latin typeface="Times New Roman" pitchFamily="18" charset="0"/>
              <a:cs typeface="Times New Roman" pitchFamily="18" charset="0"/>
            </a:endParaRPr>
          </a:p>
          <a:p>
            <a:endParaRPr lang="ru-RU" sz="4300" dirty="0" smtClean="0"/>
          </a:p>
          <a:p>
            <a:r>
              <a:rPr lang="ru-RU" sz="4300" dirty="0" err="1" smtClean="0"/>
              <a:t>Бекітілген</a:t>
            </a:r>
            <a:r>
              <a:rPr lang="ru-RU" sz="4300" dirty="0" smtClean="0"/>
              <a:t> </a:t>
            </a:r>
            <a:r>
              <a:rPr lang="ru-RU" sz="4300" dirty="0" err="1" smtClean="0"/>
              <a:t>бірлік</a:t>
            </a:r>
            <a:r>
              <a:rPr lang="ru-RU" sz="4300" dirty="0" smtClean="0"/>
              <a:t> -</a:t>
            </a:r>
            <a:r>
              <a:rPr lang="en-US" sz="4300" dirty="0" smtClean="0"/>
              <a:t>475</a:t>
            </a:r>
            <a:r>
              <a:rPr lang="ru-RU" sz="4300" dirty="0" smtClean="0"/>
              <a:t>,</a:t>
            </a:r>
            <a:r>
              <a:rPr lang="en-US" sz="4300" dirty="0" smtClean="0"/>
              <a:t>75</a:t>
            </a:r>
            <a:r>
              <a:rPr lang="ru-RU" sz="4300" dirty="0" smtClean="0"/>
              <a:t> </a:t>
            </a:r>
            <a:r>
              <a:rPr lang="ru-RU" sz="4300" dirty="0" err="1" smtClean="0"/>
              <a:t>бірлік</a:t>
            </a:r>
            <a:r>
              <a:rPr lang="ru-RU" sz="4300" dirty="0" smtClean="0"/>
              <a:t>:  </a:t>
            </a:r>
            <a:r>
              <a:rPr lang="ru-RU" sz="4300" dirty="0" err="1" smtClean="0"/>
              <a:t>Соның ішінде</a:t>
            </a:r>
            <a:r>
              <a:rPr lang="ru-RU" sz="4300" dirty="0" smtClean="0"/>
              <a:t>:</a:t>
            </a:r>
          </a:p>
          <a:p>
            <a:r>
              <a:rPr lang="ru-RU" sz="4300" dirty="0" err="1" smtClean="0"/>
              <a:t>-Дәрігерлер   </a:t>
            </a:r>
            <a:r>
              <a:rPr lang="ru-RU" sz="4300" dirty="0" smtClean="0"/>
              <a:t>-</a:t>
            </a:r>
            <a:r>
              <a:rPr lang="en-US" sz="4300" dirty="0" smtClean="0"/>
              <a:t>9</a:t>
            </a:r>
            <a:r>
              <a:rPr lang="kk-KZ" sz="4300" dirty="0" smtClean="0"/>
              <a:t>2</a:t>
            </a:r>
            <a:r>
              <a:rPr lang="ru-RU" sz="4300" dirty="0" smtClean="0"/>
              <a:t>,5 ( норматив </a:t>
            </a:r>
            <a:r>
              <a:rPr lang="ru-RU" sz="4300" dirty="0" err="1" smtClean="0"/>
              <a:t>бойынша</a:t>
            </a:r>
            <a:r>
              <a:rPr lang="ru-RU" sz="4300" dirty="0" smtClean="0"/>
              <a:t> 130,</a:t>
            </a:r>
            <a:r>
              <a:rPr lang="en-US" sz="4300" dirty="0" smtClean="0"/>
              <a:t>0</a:t>
            </a:r>
            <a:r>
              <a:rPr lang="ru-RU" sz="4300" dirty="0" smtClean="0"/>
              <a:t> – </a:t>
            </a:r>
            <a:r>
              <a:rPr lang="ru-RU" sz="4300" dirty="0" err="1" smtClean="0"/>
              <a:t>жасақталынуы </a:t>
            </a:r>
            <a:r>
              <a:rPr lang="ru-RU" sz="4300" dirty="0" smtClean="0"/>
              <a:t>70,3%)</a:t>
            </a:r>
          </a:p>
          <a:p>
            <a:r>
              <a:rPr lang="ru-RU" sz="4300" dirty="0" smtClean="0"/>
              <a:t>-Орта </a:t>
            </a:r>
            <a:r>
              <a:rPr lang="ru-RU" sz="4300" dirty="0" err="1" smtClean="0"/>
              <a:t>буын</a:t>
            </a:r>
            <a:r>
              <a:rPr lang="ru-RU" sz="4300" dirty="0" smtClean="0"/>
              <a:t> </a:t>
            </a:r>
            <a:r>
              <a:rPr lang="ru-RU" sz="4300" dirty="0" err="1" smtClean="0"/>
              <a:t>қызметкерлері    </a:t>
            </a:r>
            <a:r>
              <a:rPr lang="ru-RU" sz="4300" dirty="0" smtClean="0"/>
              <a:t>-197,75 ( норматив </a:t>
            </a:r>
            <a:r>
              <a:rPr lang="ru-RU" sz="4300" dirty="0" err="1" smtClean="0"/>
              <a:t>бойынша</a:t>
            </a:r>
            <a:r>
              <a:rPr lang="ru-RU" sz="4300" dirty="0" smtClean="0"/>
              <a:t> 280,25 –жасақталынуы70,9%)</a:t>
            </a:r>
          </a:p>
          <a:p>
            <a:r>
              <a:rPr lang="ru-RU" sz="4300" dirty="0" smtClean="0"/>
              <a:t>- </a:t>
            </a:r>
            <a:r>
              <a:rPr lang="ru-RU" sz="4300" dirty="0" err="1" smtClean="0"/>
              <a:t>Кіші</a:t>
            </a:r>
            <a:r>
              <a:rPr lang="ru-RU" sz="4300" dirty="0" smtClean="0"/>
              <a:t> </a:t>
            </a:r>
            <a:r>
              <a:rPr lang="ru-RU" sz="4300" dirty="0" err="1" smtClean="0"/>
              <a:t>буын</a:t>
            </a:r>
            <a:r>
              <a:rPr lang="ru-RU" sz="4300" dirty="0" smtClean="0"/>
              <a:t> </a:t>
            </a:r>
            <a:r>
              <a:rPr lang="ru-RU" sz="4300" dirty="0" err="1" smtClean="0"/>
              <a:t>қызметкерлері   </a:t>
            </a:r>
            <a:r>
              <a:rPr lang="ru-RU" sz="4300" dirty="0" smtClean="0"/>
              <a:t>- 124,5 (норматив </a:t>
            </a:r>
            <a:r>
              <a:rPr lang="ru-RU" sz="4300" dirty="0" err="1" smtClean="0"/>
              <a:t>бойынша</a:t>
            </a:r>
            <a:r>
              <a:rPr lang="ru-RU" sz="4300" dirty="0" smtClean="0"/>
              <a:t> 208,0 – </a:t>
            </a:r>
            <a:r>
              <a:rPr lang="ru-RU" sz="4300" dirty="0" err="1" smtClean="0"/>
              <a:t>жасақталынуы </a:t>
            </a:r>
            <a:r>
              <a:rPr lang="ru-RU" sz="4300" dirty="0" smtClean="0"/>
              <a:t>59,8%)</a:t>
            </a:r>
          </a:p>
          <a:p>
            <a:r>
              <a:rPr lang="ru-RU" sz="4300" dirty="0" smtClean="0"/>
              <a:t>- </a:t>
            </a:r>
            <a:r>
              <a:rPr lang="ru-RU" sz="4300" dirty="0" err="1" smtClean="0"/>
              <a:t>Басқалар  </a:t>
            </a:r>
            <a:r>
              <a:rPr lang="ru-RU" sz="4300" dirty="0" smtClean="0"/>
              <a:t>-61 ( норматив </a:t>
            </a:r>
            <a:r>
              <a:rPr lang="ru-RU" sz="4300" dirty="0" err="1" smtClean="0"/>
              <a:t>бойынша</a:t>
            </a:r>
            <a:r>
              <a:rPr lang="ru-RU" sz="4300" dirty="0" smtClean="0"/>
              <a:t> 63,0  - </a:t>
            </a:r>
            <a:r>
              <a:rPr lang="ru-RU" sz="4300" dirty="0" err="1" smtClean="0"/>
              <a:t>жасақталынуы </a:t>
            </a:r>
            <a:r>
              <a:rPr lang="ru-RU" sz="4300" dirty="0" smtClean="0"/>
              <a:t>96,8%)</a:t>
            </a:r>
          </a:p>
          <a:p>
            <a:r>
              <a:rPr lang="ru-RU" sz="4300" dirty="0" smtClean="0"/>
              <a:t> </a:t>
            </a:r>
          </a:p>
          <a:p>
            <a:r>
              <a:rPr lang="ru-RU" sz="4300" dirty="0" err="1" smtClean="0"/>
              <a:t>Ауруханада</a:t>
            </a:r>
            <a:r>
              <a:rPr lang="ru-RU" sz="4300" dirty="0" smtClean="0"/>
              <a:t> 59 </a:t>
            </a:r>
            <a:r>
              <a:rPr lang="ru-RU" sz="4300" dirty="0" err="1" smtClean="0"/>
              <a:t>дәрігер жұмыс жасайды</a:t>
            </a:r>
            <a:r>
              <a:rPr lang="ru-RU" sz="4300" dirty="0" smtClean="0"/>
              <a:t> ( </a:t>
            </a:r>
            <a:r>
              <a:rPr lang="ru-RU" sz="4300" dirty="0" err="1" smtClean="0"/>
              <a:t>соның ішінде</a:t>
            </a:r>
            <a:r>
              <a:rPr lang="ru-RU" sz="4300" dirty="0" smtClean="0"/>
              <a:t> бала </a:t>
            </a:r>
            <a:r>
              <a:rPr lang="ru-RU" sz="4300" dirty="0" err="1" smtClean="0"/>
              <a:t>күтімінде </a:t>
            </a:r>
            <a:r>
              <a:rPr lang="ru-RU" sz="4300" dirty="0" smtClean="0"/>
              <a:t>- 5)</a:t>
            </a:r>
          </a:p>
          <a:p>
            <a:r>
              <a:rPr lang="ru-RU" sz="4300" dirty="0" err="1" smtClean="0"/>
              <a:t>Соның ішінде</a:t>
            </a:r>
            <a:r>
              <a:rPr lang="ru-RU" sz="4300" dirty="0" smtClean="0"/>
              <a:t>: акушер –гинеколог - 6</a:t>
            </a:r>
          </a:p>
          <a:p>
            <a:r>
              <a:rPr lang="ru-RU" sz="4300" dirty="0" smtClean="0"/>
              <a:t>              Анестезиолог - 9</a:t>
            </a:r>
          </a:p>
          <a:p>
            <a:r>
              <a:rPr lang="ru-RU" sz="4300" dirty="0" smtClean="0"/>
              <a:t>              </a:t>
            </a:r>
            <a:r>
              <a:rPr lang="ru-RU" sz="4300" dirty="0" err="1" smtClean="0"/>
              <a:t>Неонатолог</a:t>
            </a:r>
            <a:r>
              <a:rPr lang="ru-RU" sz="4300" dirty="0" smtClean="0"/>
              <a:t>  - 2</a:t>
            </a:r>
          </a:p>
          <a:p>
            <a:r>
              <a:rPr lang="ru-RU" sz="4300" dirty="0" smtClean="0"/>
              <a:t>              Эпидемиолог -1, УДЗ </a:t>
            </a:r>
            <a:r>
              <a:rPr lang="ru-RU" sz="4300" dirty="0" err="1" smtClean="0"/>
              <a:t>дәрігері </a:t>
            </a:r>
            <a:r>
              <a:rPr lang="ru-RU" sz="4300" dirty="0" smtClean="0"/>
              <a:t>– 2, эксперт </a:t>
            </a:r>
            <a:r>
              <a:rPr lang="ru-RU" sz="4300" dirty="0" err="1" smtClean="0"/>
              <a:t>дәрігер </a:t>
            </a:r>
            <a:r>
              <a:rPr lang="ru-RU" sz="4300" dirty="0" smtClean="0"/>
              <a:t>-1</a:t>
            </a:r>
          </a:p>
          <a:p>
            <a:r>
              <a:rPr lang="ru-RU" sz="4300" dirty="0" smtClean="0"/>
              <a:t>              </a:t>
            </a:r>
            <a:r>
              <a:rPr lang="ru-RU" sz="4300" dirty="0" err="1" smtClean="0"/>
              <a:t>Зертхана</a:t>
            </a:r>
            <a:r>
              <a:rPr lang="ru-RU" sz="4300" dirty="0" smtClean="0"/>
              <a:t> </a:t>
            </a:r>
            <a:r>
              <a:rPr lang="ru-RU" sz="4300" dirty="0" err="1" smtClean="0"/>
              <a:t>мамандары</a:t>
            </a:r>
            <a:r>
              <a:rPr lang="ru-RU" sz="4300" dirty="0" smtClean="0"/>
              <a:t>– 3 ( 1-бала </a:t>
            </a:r>
            <a:r>
              <a:rPr lang="ru-RU" sz="4300" dirty="0" err="1" smtClean="0"/>
              <a:t>күтімінде</a:t>
            </a:r>
            <a:r>
              <a:rPr lang="ru-RU" sz="4300" dirty="0" smtClean="0"/>
              <a:t>)  </a:t>
            </a:r>
          </a:p>
          <a:p>
            <a:r>
              <a:rPr lang="ru-RU" sz="4300" dirty="0" smtClean="0"/>
              <a:t>              </a:t>
            </a:r>
            <a:r>
              <a:rPr lang="ru-RU" sz="4300" dirty="0" err="1" smtClean="0"/>
              <a:t>Басқа дәрігерлер </a:t>
            </a:r>
            <a:r>
              <a:rPr lang="ru-RU" sz="4300" dirty="0" smtClean="0"/>
              <a:t>– 35 (бала </a:t>
            </a:r>
            <a:r>
              <a:rPr lang="ru-RU" sz="4300" dirty="0" err="1" smtClean="0"/>
              <a:t>күтімінде  </a:t>
            </a:r>
            <a:r>
              <a:rPr lang="ru-RU" sz="4300" dirty="0" smtClean="0"/>
              <a:t>- 4)</a:t>
            </a:r>
          </a:p>
          <a:p>
            <a:r>
              <a:rPr lang="ru-RU" sz="4300" dirty="0" smtClean="0"/>
              <a:t> </a:t>
            </a:r>
          </a:p>
          <a:p>
            <a:r>
              <a:rPr lang="ru-RU" sz="4300" dirty="0" err="1" smtClean="0"/>
              <a:t>Медбикелер</a:t>
            </a:r>
            <a:r>
              <a:rPr lang="ru-RU" sz="4300" dirty="0" smtClean="0"/>
              <a:t> </a:t>
            </a:r>
            <a:r>
              <a:rPr lang="ru-RU" sz="4300" dirty="0" err="1" smtClean="0"/>
              <a:t>құрамы: </a:t>
            </a:r>
            <a:r>
              <a:rPr lang="ru-RU" sz="4300" dirty="0" smtClean="0"/>
              <a:t>272 </a:t>
            </a:r>
            <a:r>
              <a:rPr lang="ru-RU" sz="4300" dirty="0" err="1" smtClean="0"/>
              <a:t>адам</a:t>
            </a:r>
            <a:r>
              <a:rPr lang="ru-RU" sz="4300" dirty="0" smtClean="0"/>
              <a:t>, </a:t>
            </a:r>
            <a:r>
              <a:rPr lang="ru-RU" sz="4300" dirty="0" err="1" smtClean="0"/>
              <a:t>соның ішінде</a:t>
            </a:r>
            <a:r>
              <a:rPr lang="ru-RU" sz="4300" dirty="0" smtClean="0"/>
              <a:t> бала </a:t>
            </a:r>
            <a:r>
              <a:rPr lang="ru-RU" sz="4300" dirty="0" err="1" smtClean="0"/>
              <a:t>күтімінде </a:t>
            </a:r>
            <a:r>
              <a:rPr lang="ru-RU" sz="4300" dirty="0" smtClean="0"/>
              <a:t>– 51 </a:t>
            </a:r>
            <a:r>
              <a:rPr lang="ru-RU" sz="4300" dirty="0" err="1" smtClean="0"/>
              <a:t>адам</a:t>
            </a:r>
            <a:r>
              <a:rPr lang="ru-RU" sz="4300" dirty="0" smtClean="0"/>
              <a:t>.</a:t>
            </a:r>
          </a:p>
          <a:p>
            <a:endParaRPr lang="ru-RU" sz="5600" dirty="0" smtClean="0">
              <a:latin typeface="Times New Roman" pitchFamily="18" charset="0"/>
              <a:cs typeface="Times New Roman" pitchFamily="18" charset="0"/>
            </a:endParaRPr>
          </a:p>
          <a:p>
            <a:endParaRPr lang="ru-RU" sz="2800" dirty="0" smtClean="0">
              <a:solidFill>
                <a:srgbClr val="002060"/>
              </a:solidFill>
              <a:latin typeface="Bookman Old Style" panose="02050604050505020204" pitchFamily="18" charset="0"/>
            </a:endParaRPr>
          </a:p>
          <a:p>
            <a:pPr marL="285750" indent="-285750">
              <a:buFont typeface="Arial" panose="020B0604020202020204" pitchFamily="34" charset="0"/>
              <a:buChar char="•"/>
            </a:pPr>
            <a:endParaRPr lang="ru-RU" sz="2800" dirty="0" smtClean="0">
              <a:latin typeface="Bookman Old Style" panose="02050604050505020204" pitchFamily="18" charset="0"/>
            </a:endParaRPr>
          </a:p>
          <a:p>
            <a:pPr marL="285750" indent="-285750">
              <a:buFont typeface="Arial" panose="020B0604020202020204" pitchFamily="34" charset="0"/>
              <a:buChar char="•"/>
            </a:pPr>
            <a:endParaRPr lang="ru-RU" sz="2800" dirty="0" smtClean="0">
              <a:latin typeface="Bookman Old Style" panose="02050604050505020204" pitchFamily="18" charset="0"/>
            </a:endParaRPr>
          </a:p>
          <a:p>
            <a:endParaRPr lang="ru-RU" dirty="0"/>
          </a:p>
        </p:txBody>
      </p:sp>
      <p:sp>
        <p:nvSpPr>
          <p:cNvPr id="6" name="Прямоугольник 5"/>
          <p:cNvSpPr/>
          <p:nvPr/>
        </p:nvSpPr>
        <p:spPr>
          <a:xfrm>
            <a:off x="539552" y="2492897"/>
            <a:ext cx="7992888" cy="369332"/>
          </a:xfrm>
          <a:prstGeom prst="rect">
            <a:avLst/>
          </a:prstGeom>
        </p:spPr>
        <p:txBody>
          <a:bodyPr wrap="square">
            <a:spAutoFit/>
          </a:bodyPr>
          <a:lstStyle/>
          <a:p>
            <a:endParaRPr lang="ru-RU" b="1" dirty="0">
              <a:latin typeface="Bookman Old Style" panose="02050604050505020204" pitchFamily="18" charset="0"/>
            </a:endParaRPr>
          </a:p>
        </p:txBody>
      </p:sp>
      <p:sp>
        <p:nvSpPr>
          <p:cNvPr id="7" name="Прямоугольник 6"/>
          <p:cNvSpPr/>
          <p:nvPr/>
        </p:nvSpPr>
        <p:spPr>
          <a:xfrm>
            <a:off x="0" y="3068961"/>
            <a:ext cx="8892480" cy="369332"/>
          </a:xfrm>
          <a:prstGeom prst="rect">
            <a:avLst/>
          </a:prstGeom>
        </p:spPr>
        <p:txBody>
          <a:bodyPr wrap="square">
            <a:spAutoFit/>
          </a:bodyPr>
          <a:lstStyle/>
          <a:p>
            <a:pPr marL="285750" indent="-285750">
              <a:buFont typeface="Arial" panose="020B0604020202020204" pitchFamily="34" charset="0"/>
              <a:buChar char="•"/>
            </a:pPr>
            <a:endParaRPr lang="ru-RU" dirty="0">
              <a:latin typeface="Bookman Old Style" panose="02050604050505020204"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229600" cy="504056"/>
          </a:xfrm>
        </p:spPr>
        <p:txBody>
          <a:bodyPr>
            <a:noAutofit/>
          </a:bodyPr>
          <a:lstStyle/>
          <a:p>
            <a:pPr algn="ctr"/>
            <a:r>
              <a:rPr lang="kk-KZ" sz="3200" b="1" dirty="0" smtClean="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АДАМИ РЕСУРСЫН ДАМЫТУ</a:t>
            </a:r>
            <a:endParaRPr lang="ru-RU" sz="3200" dirty="0">
              <a:solidFill>
                <a:srgbClr val="FF0000"/>
              </a:solidFill>
              <a:latin typeface="Times New Roman" pitchFamily="18" charset="0"/>
              <a:cs typeface="Times New Roman" pitchFamily="18" charset="0"/>
            </a:endParaRPr>
          </a:p>
        </p:txBody>
      </p:sp>
      <p:graphicFrame>
        <p:nvGraphicFramePr>
          <p:cNvPr id="5" name="Содержимое 4"/>
          <p:cNvGraphicFramePr>
            <a:graphicFrameLocks noGrp="1"/>
          </p:cNvGraphicFramePr>
          <p:nvPr>
            <p:ph idx="1"/>
            <p:extLst>
              <p:ext uri="{D42A27DB-BD31-4B8C-83A1-F6EECF244321}">
                <p14:modId xmlns:p14="http://schemas.microsoft.com/office/powerpoint/2010/main" xmlns="" val="1967282727"/>
              </p:ext>
            </p:extLst>
          </p:nvPr>
        </p:nvGraphicFramePr>
        <p:xfrm>
          <a:off x="179511" y="908720"/>
          <a:ext cx="8784978" cy="4144875"/>
        </p:xfrm>
        <a:graphic>
          <a:graphicData uri="http://schemas.openxmlformats.org/drawingml/2006/table">
            <a:tbl>
              <a:tblPr firstRow="1" bandRow="1">
                <a:tableStyleId>{8799B23B-EC83-4686-B30A-512413B5E67A}</a:tableStyleId>
              </a:tblPr>
              <a:tblGrid>
                <a:gridCol w="1749283"/>
                <a:gridCol w="857256"/>
                <a:gridCol w="928694"/>
                <a:gridCol w="857256"/>
                <a:gridCol w="857256"/>
                <a:gridCol w="857256"/>
                <a:gridCol w="750794"/>
                <a:gridCol w="1106594"/>
                <a:gridCol w="820589"/>
              </a:tblGrid>
              <a:tr h="1341206">
                <a:tc>
                  <a:txBody>
                    <a:bodyPr/>
                    <a:lstStyle/>
                    <a:p>
                      <a:pPr algn="ctr">
                        <a:lnSpc>
                          <a:spcPct val="115000"/>
                        </a:lnSpc>
                        <a:spcAft>
                          <a:spcPts val="0"/>
                        </a:spcAft>
                      </a:pPr>
                      <a:r>
                        <a:rPr lang="ru-RU" sz="1400" dirty="0">
                          <a:effectLst/>
                          <a:latin typeface="Times New Roman" pitchFamily="18" charset="0"/>
                          <a:cs typeface="Times New Roman" pitchFamily="18" charset="0"/>
                        </a:rPr>
                        <a:t> </a:t>
                      </a:r>
                      <a:endParaRPr lang="ru-RU" sz="1400" dirty="0">
                        <a:effectLst/>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ru-RU" sz="1200" dirty="0" smtClean="0">
                          <a:effectLst/>
                          <a:latin typeface="Times New Roman" pitchFamily="18" charset="0"/>
                          <a:ea typeface="Times New Roman"/>
                          <a:cs typeface="Times New Roman" pitchFamily="18" charset="0"/>
                        </a:rPr>
                        <a:t>Норматив</a:t>
                      </a:r>
                      <a:endParaRPr lang="ru-RU" sz="1200" dirty="0">
                        <a:effectLst/>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ru-RU" sz="1200" dirty="0" err="1" smtClean="0">
                          <a:effectLst/>
                          <a:latin typeface="Times New Roman" pitchFamily="18" charset="0"/>
                          <a:ea typeface="Times New Roman"/>
                          <a:cs typeface="Times New Roman" pitchFamily="18" charset="0"/>
                        </a:rPr>
                        <a:t>Бекітілген</a:t>
                      </a:r>
                      <a:endParaRPr lang="ru-RU" sz="1200" dirty="0">
                        <a:effectLst/>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ru-RU" sz="1200" dirty="0" smtClean="0">
                          <a:effectLst/>
                          <a:latin typeface="Times New Roman" pitchFamily="18" charset="0"/>
                          <a:ea typeface="Times New Roman"/>
                          <a:cs typeface="Times New Roman" pitchFamily="18" charset="0"/>
                        </a:rPr>
                        <a:t>Адам саны</a:t>
                      </a:r>
                      <a:endParaRPr lang="ru-RU" sz="1200" dirty="0">
                        <a:effectLst/>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ru-RU" sz="1200" dirty="0" err="1" smtClean="0">
                          <a:effectLst/>
                          <a:latin typeface="Times New Roman" pitchFamily="18" charset="0"/>
                          <a:cs typeface="Times New Roman" pitchFamily="18" charset="0"/>
                        </a:rPr>
                        <a:t>«жоғары» санатты</a:t>
                      </a:r>
                      <a:endParaRPr lang="ru-RU" sz="1200" dirty="0">
                        <a:solidFill>
                          <a:srgbClr val="002060"/>
                        </a:solidFill>
                        <a:effectLst/>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ru-RU" sz="1200" dirty="0" smtClean="0">
                          <a:effectLst/>
                          <a:latin typeface="Times New Roman" pitchFamily="18" charset="0"/>
                          <a:cs typeface="Times New Roman" pitchFamily="18" charset="0"/>
                        </a:rPr>
                        <a:t>«</a:t>
                      </a:r>
                      <a:r>
                        <a:rPr lang="ru-RU" sz="1200" dirty="0" err="1" smtClean="0">
                          <a:effectLst/>
                          <a:latin typeface="Times New Roman" pitchFamily="18" charset="0"/>
                          <a:cs typeface="Times New Roman" pitchFamily="18" charset="0"/>
                        </a:rPr>
                        <a:t>бірінші</a:t>
                      </a:r>
                      <a:r>
                        <a:rPr lang="ru-RU" sz="1200" dirty="0" smtClean="0">
                          <a:effectLst/>
                          <a:latin typeface="Times New Roman" pitchFamily="18" charset="0"/>
                          <a:cs typeface="Times New Roman" pitchFamily="18" charset="0"/>
                        </a:rPr>
                        <a:t>» </a:t>
                      </a:r>
                      <a:r>
                        <a:rPr lang="ru-RU" sz="1200" dirty="0" err="1" smtClean="0">
                          <a:effectLst/>
                          <a:latin typeface="Times New Roman" pitchFamily="18" charset="0"/>
                          <a:cs typeface="Times New Roman" pitchFamily="18" charset="0"/>
                        </a:rPr>
                        <a:t>санатты</a:t>
                      </a:r>
                      <a:endParaRPr lang="ru-RU" sz="1200" dirty="0">
                        <a:solidFill>
                          <a:srgbClr val="002060"/>
                        </a:solidFill>
                        <a:effectLst/>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ru-RU" sz="1200" dirty="0" smtClean="0">
                          <a:effectLst/>
                          <a:latin typeface="Times New Roman" pitchFamily="18" charset="0"/>
                          <a:cs typeface="Times New Roman" pitchFamily="18" charset="0"/>
                        </a:rPr>
                        <a:t>«</a:t>
                      </a:r>
                      <a:r>
                        <a:rPr lang="ru-RU" sz="1200" dirty="0" err="1" smtClean="0">
                          <a:effectLst/>
                          <a:latin typeface="Times New Roman" pitchFamily="18" charset="0"/>
                          <a:cs typeface="Times New Roman" pitchFamily="18" charset="0"/>
                        </a:rPr>
                        <a:t>екінші</a:t>
                      </a:r>
                      <a:r>
                        <a:rPr lang="ru-RU" sz="1200" dirty="0" smtClean="0">
                          <a:effectLst/>
                          <a:latin typeface="Times New Roman" pitchFamily="18" charset="0"/>
                          <a:cs typeface="Times New Roman" pitchFamily="18" charset="0"/>
                        </a:rPr>
                        <a:t>» </a:t>
                      </a:r>
                      <a:r>
                        <a:rPr lang="ru-RU" sz="1200" dirty="0" err="1" smtClean="0">
                          <a:effectLst/>
                          <a:latin typeface="Times New Roman" pitchFamily="18" charset="0"/>
                          <a:cs typeface="Times New Roman" pitchFamily="18" charset="0"/>
                        </a:rPr>
                        <a:t>санатты</a:t>
                      </a:r>
                      <a:endParaRPr lang="ru-RU" sz="1200" dirty="0">
                        <a:solidFill>
                          <a:srgbClr val="002060"/>
                        </a:solidFill>
                        <a:effectLst/>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kk-KZ" sz="1200" dirty="0" smtClean="0"/>
                        <a:t>біліктілік санатын берусіз маман сертификаты</a:t>
                      </a:r>
                      <a:endParaRPr lang="ru-RU" sz="1200" dirty="0">
                        <a:solidFill>
                          <a:srgbClr val="002060"/>
                        </a:solidFill>
                        <a:effectLst/>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ru-RU" sz="1200" dirty="0" err="1" smtClean="0">
                          <a:effectLst/>
                          <a:latin typeface="Times New Roman" pitchFamily="18" charset="0"/>
                          <a:cs typeface="Times New Roman" pitchFamily="18" charset="0"/>
                        </a:rPr>
                        <a:t>Санаттылық</a:t>
                      </a:r>
                      <a:endParaRPr lang="ru-RU" sz="1200" dirty="0">
                        <a:solidFill>
                          <a:srgbClr val="002060"/>
                        </a:solidFill>
                        <a:effectLst/>
                        <a:latin typeface="Times New Roman" pitchFamily="18" charset="0"/>
                        <a:ea typeface="Times New Roman"/>
                        <a:cs typeface="Times New Roman" pitchFamily="18" charset="0"/>
                      </a:endParaRPr>
                    </a:p>
                  </a:txBody>
                  <a:tcPr marL="68580" marR="68580" marT="0" marB="0" anchor="ctr"/>
                </a:tc>
              </a:tr>
              <a:tr h="819034">
                <a:tc>
                  <a:txBody>
                    <a:bodyPr/>
                    <a:lstStyle/>
                    <a:p>
                      <a:pPr algn="ctr">
                        <a:lnSpc>
                          <a:spcPct val="115000"/>
                        </a:lnSpc>
                        <a:spcAft>
                          <a:spcPts val="0"/>
                        </a:spcAft>
                      </a:pPr>
                      <a:r>
                        <a:rPr lang="ru-RU" sz="1200" dirty="0" smtClean="0">
                          <a:solidFill>
                            <a:schemeClr val="tx1"/>
                          </a:solidFill>
                          <a:effectLst/>
                          <a:latin typeface="Times New Roman" pitchFamily="18" charset="0"/>
                          <a:cs typeface="Times New Roman" pitchFamily="18" charset="0"/>
                        </a:rPr>
                        <a:t>Дірігерлер-59</a:t>
                      </a:r>
                    </a:p>
                    <a:p>
                      <a:pPr algn="ctr">
                        <a:lnSpc>
                          <a:spcPct val="115000"/>
                        </a:lnSpc>
                        <a:spcAft>
                          <a:spcPts val="0"/>
                        </a:spcAft>
                      </a:pPr>
                      <a:r>
                        <a:rPr lang="ru-RU" sz="1200" dirty="0" smtClean="0">
                          <a:solidFill>
                            <a:schemeClr val="tx1"/>
                          </a:solidFill>
                          <a:effectLst/>
                          <a:latin typeface="Times New Roman" pitchFamily="18" charset="0"/>
                          <a:cs typeface="Times New Roman" pitchFamily="18" charset="0"/>
                        </a:rPr>
                        <a:t>(</a:t>
                      </a:r>
                      <a:r>
                        <a:rPr lang="ru-RU" sz="1200" dirty="0" err="1" smtClean="0">
                          <a:solidFill>
                            <a:schemeClr val="tx1"/>
                          </a:solidFill>
                          <a:effectLst/>
                          <a:latin typeface="Times New Roman" pitchFamily="18" charset="0"/>
                          <a:cs typeface="Times New Roman" pitchFamily="18" charset="0"/>
                        </a:rPr>
                        <a:t>жас</a:t>
                      </a:r>
                      <a:r>
                        <a:rPr lang="ru-RU" sz="1200" dirty="0" smtClean="0">
                          <a:solidFill>
                            <a:schemeClr val="tx1"/>
                          </a:solidFill>
                          <a:effectLst/>
                          <a:latin typeface="Times New Roman" pitchFamily="18" charset="0"/>
                          <a:cs typeface="Times New Roman" pitchFamily="18" charset="0"/>
                        </a:rPr>
                        <a:t> маман</a:t>
                      </a:r>
                      <a:r>
                        <a:rPr lang="ru-RU" sz="1200" baseline="0" dirty="0" smtClean="0">
                          <a:solidFill>
                            <a:schemeClr val="tx1"/>
                          </a:solidFill>
                          <a:effectLst/>
                          <a:latin typeface="Times New Roman" pitchFamily="18" charset="0"/>
                          <a:cs typeface="Times New Roman" pitchFamily="18" charset="0"/>
                        </a:rPr>
                        <a:t>-5)</a:t>
                      </a:r>
                      <a:endParaRPr lang="ru-RU" sz="1200" dirty="0">
                        <a:solidFill>
                          <a:schemeClr val="tx1"/>
                        </a:solidFill>
                        <a:effectLst/>
                        <a:latin typeface="Times New Roman" pitchFamily="18" charset="0"/>
                        <a:cs typeface="Times New Roman" pitchFamily="18" charset="0"/>
                      </a:endParaRPr>
                    </a:p>
                  </a:txBody>
                  <a:tcPr marL="68580" marR="68580" marT="0" marB="0"/>
                </a:tc>
                <a:tc>
                  <a:txBody>
                    <a:bodyPr/>
                    <a:lstStyle/>
                    <a:p>
                      <a:pPr algn="ctr">
                        <a:lnSpc>
                          <a:spcPct val="115000"/>
                        </a:lnSpc>
                        <a:spcAft>
                          <a:spcPts val="0"/>
                        </a:spcAft>
                      </a:pPr>
                      <a:r>
                        <a:rPr lang="ru-RU" sz="1200" dirty="0" smtClean="0">
                          <a:solidFill>
                            <a:schemeClr val="tx1"/>
                          </a:solidFill>
                          <a:effectLst/>
                          <a:latin typeface="Times New Roman" pitchFamily="18" charset="0"/>
                          <a:cs typeface="Times New Roman" pitchFamily="18" charset="0"/>
                        </a:rPr>
                        <a:t>139,75</a:t>
                      </a:r>
                      <a:endParaRPr lang="ru-RU" sz="1200" dirty="0">
                        <a:solidFill>
                          <a:schemeClr val="tx1"/>
                        </a:solidFill>
                        <a:effectLst/>
                        <a:latin typeface="Times New Roman" pitchFamily="18" charset="0"/>
                        <a:cs typeface="Times New Roman" pitchFamily="18" charset="0"/>
                      </a:endParaRPr>
                    </a:p>
                  </a:txBody>
                  <a:tcPr marL="68580" marR="68580" marT="0" marB="0" anchor="ctr"/>
                </a:tc>
                <a:tc>
                  <a:txBody>
                    <a:bodyPr/>
                    <a:lstStyle/>
                    <a:p>
                      <a:pPr algn="ctr">
                        <a:lnSpc>
                          <a:spcPct val="115000"/>
                        </a:lnSpc>
                        <a:spcAft>
                          <a:spcPts val="0"/>
                        </a:spcAft>
                      </a:pPr>
                      <a:r>
                        <a:rPr lang="ru-RU" sz="1200" dirty="0" smtClean="0">
                          <a:solidFill>
                            <a:schemeClr val="tx1"/>
                          </a:solidFill>
                          <a:effectLst/>
                          <a:latin typeface="Times New Roman" pitchFamily="18" charset="0"/>
                          <a:cs typeface="Times New Roman" pitchFamily="18" charset="0"/>
                        </a:rPr>
                        <a:t>92,5</a:t>
                      </a:r>
                      <a:endParaRPr lang="ru-RU" sz="1200" dirty="0">
                        <a:solidFill>
                          <a:schemeClr val="tx1"/>
                        </a:solidFill>
                        <a:effectLst/>
                        <a:latin typeface="Times New Roman" pitchFamily="18" charset="0"/>
                        <a:cs typeface="Times New Roman" pitchFamily="18" charset="0"/>
                      </a:endParaRPr>
                    </a:p>
                  </a:txBody>
                  <a:tcPr marL="68580" marR="68580" marT="0" marB="0" anchor="ctr"/>
                </a:tc>
                <a:tc>
                  <a:txBody>
                    <a:bodyPr/>
                    <a:lstStyle/>
                    <a:p>
                      <a:pPr algn="ctr">
                        <a:lnSpc>
                          <a:spcPct val="115000"/>
                        </a:lnSpc>
                        <a:spcAft>
                          <a:spcPts val="0"/>
                        </a:spcAft>
                      </a:pPr>
                      <a:r>
                        <a:rPr lang="ru-RU" sz="1200" dirty="0" smtClean="0">
                          <a:solidFill>
                            <a:schemeClr val="tx1"/>
                          </a:solidFill>
                          <a:effectLst/>
                          <a:latin typeface="Times New Roman" pitchFamily="18" charset="0"/>
                          <a:cs typeface="Times New Roman" pitchFamily="18" charset="0"/>
                        </a:rPr>
                        <a:t>59</a:t>
                      </a:r>
                    </a:p>
                    <a:p>
                      <a:pPr algn="ctr">
                        <a:lnSpc>
                          <a:spcPct val="115000"/>
                        </a:lnSpc>
                        <a:spcAft>
                          <a:spcPts val="0"/>
                        </a:spcAft>
                      </a:pPr>
                      <a:r>
                        <a:rPr lang="kk-KZ" sz="1200" dirty="0" smtClean="0">
                          <a:solidFill>
                            <a:schemeClr val="tx1"/>
                          </a:solidFill>
                          <a:effectLst/>
                          <a:latin typeface="Times New Roman" pitchFamily="18" charset="0"/>
                          <a:cs typeface="Times New Roman" pitchFamily="18" charset="0"/>
                        </a:rPr>
                        <a:t>(5 б/к)</a:t>
                      </a:r>
                      <a:endParaRPr lang="ru-RU" sz="1200" dirty="0">
                        <a:solidFill>
                          <a:schemeClr val="tx1"/>
                        </a:solidFill>
                        <a:effectLst/>
                        <a:latin typeface="Times New Roman" pitchFamily="18" charset="0"/>
                        <a:cs typeface="Times New Roman" pitchFamily="18" charset="0"/>
                      </a:endParaRPr>
                    </a:p>
                  </a:txBody>
                  <a:tcPr marL="68580" marR="68580" marT="0" marB="0" anchor="ctr"/>
                </a:tc>
                <a:tc>
                  <a:txBody>
                    <a:bodyPr/>
                    <a:lstStyle/>
                    <a:p>
                      <a:pPr algn="ctr">
                        <a:lnSpc>
                          <a:spcPct val="115000"/>
                        </a:lnSpc>
                        <a:spcAft>
                          <a:spcPts val="0"/>
                        </a:spcAft>
                      </a:pPr>
                      <a:r>
                        <a:rPr lang="kk-KZ" sz="1200" dirty="0" smtClean="0">
                          <a:solidFill>
                            <a:schemeClr val="tx1"/>
                          </a:solidFill>
                          <a:effectLst/>
                          <a:latin typeface="Times New Roman" pitchFamily="18" charset="0"/>
                          <a:cs typeface="Times New Roman" pitchFamily="18" charset="0"/>
                        </a:rPr>
                        <a:t>17-28,8%</a:t>
                      </a:r>
                      <a:endParaRPr lang="ru-RU" sz="1200" dirty="0">
                        <a:solidFill>
                          <a:schemeClr val="tx1"/>
                        </a:solidFill>
                        <a:effectLst/>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kk-KZ" sz="1200" dirty="0" smtClean="0">
                          <a:solidFill>
                            <a:schemeClr val="tx1"/>
                          </a:solidFill>
                          <a:effectLst/>
                          <a:latin typeface="Times New Roman" pitchFamily="18" charset="0"/>
                          <a:cs typeface="Times New Roman" pitchFamily="18" charset="0"/>
                        </a:rPr>
                        <a:t>13-22,0%</a:t>
                      </a:r>
                      <a:endParaRPr lang="ru-RU" sz="1200" dirty="0">
                        <a:solidFill>
                          <a:schemeClr val="tx1"/>
                        </a:solidFill>
                        <a:effectLst/>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kk-KZ" sz="1200" dirty="0" smtClean="0">
                          <a:solidFill>
                            <a:schemeClr val="tx1"/>
                          </a:solidFill>
                          <a:effectLst/>
                          <a:latin typeface="Times New Roman" pitchFamily="18" charset="0"/>
                          <a:cs typeface="Times New Roman" pitchFamily="18" charset="0"/>
                        </a:rPr>
                        <a:t>1-1,7%</a:t>
                      </a:r>
                      <a:endParaRPr lang="ru-RU" sz="1200" dirty="0">
                        <a:solidFill>
                          <a:schemeClr val="tx1"/>
                        </a:solidFill>
                        <a:effectLst/>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endParaRPr lang="kk-KZ" sz="1200" dirty="0" smtClean="0">
                        <a:solidFill>
                          <a:schemeClr val="tx1"/>
                        </a:solidFill>
                        <a:effectLst/>
                        <a:latin typeface="Times New Roman" pitchFamily="18" charset="0"/>
                        <a:cs typeface="Times New Roman" pitchFamily="18" charset="0"/>
                      </a:endParaRPr>
                    </a:p>
                    <a:p>
                      <a:pPr algn="ctr">
                        <a:lnSpc>
                          <a:spcPct val="115000"/>
                        </a:lnSpc>
                        <a:spcAft>
                          <a:spcPts val="0"/>
                        </a:spcAft>
                      </a:pPr>
                      <a:r>
                        <a:rPr lang="kk-KZ" sz="1200" dirty="0" smtClean="0">
                          <a:solidFill>
                            <a:schemeClr val="tx1"/>
                          </a:solidFill>
                          <a:effectLst/>
                          <a:latin typeface="Times New Roman" pitchFamily="18" charset="0"/>
                          <a:cs typeface="Times New Roman" pitchFamily="18" charset="0"/>
                        </a:rPr>
                        <a:t>28-47,5%</a:t>
                      </a:r>
                    </a:p>
                    <a:p>
                      <a:pPr marL="0" marR="0" indent="0" algn="ctr" defTabSz="914400" rtl="0" eaLnBrk="1" fontAlgn="auto" latinLnBrk="0" hangingPunct="1">
                        <a:lnSpc>
                          <a:spcPct val="115000"/>
                        </a:lnSpc>
                        <a:spcBef>
                          <a:spcPts val="0"/>
                        </a:spcBef>
                        <a:spcAft>
                          <a:spcPts val="0"/>
                        </a:spcAft>
                        <a:buClrTx/>
                        <a:buSzTx/>
                        <a:buFontTx/>
                        <a:buNone/>
                        <a:tabLst/>
                        <a:defRPr/>
                      </a:pPr>
                      <a:endParaRPr lang="kk-KZ" sz="1200" baseline="0" dirty="0" smtClean="0">
                        <a:solidFill>
                          <a:schemeClr val="tx1"/>
                        </a:solidFill>
                        <a:effectLst/>
                        <a:latin typeface="Times New Roman" pitchFamily="18" charset="0"/>
                        <a:cs typeface="Times New Roman" pitchFamily="18" charset="0"/>
                      </a:endParaRPr>
                    </a:p>
                  </a:txBody>
                  <a:tcPr marL="68580" marR="68580" marT="0" marB="0" anchor="ctr"/>
                </a:tc>
                <a:tc>
                  <a:txBody>
                    <a:bodyPr/>
                    <a:lstStyle/>
                    <a:p>
                      <a:pPr algn="ctr">
                        <a:lnSpc>
                          <a:spcPct val="115000"/>
                        </a:lnSpc>
                        <a:spcAft>
                          <a:spcPts val="0"/>
                        </a:spcAft>
                      </a:pPr>
                      <a:r>
                        <a:rPr lang="ru-RU" sz="1200" dirty="0" smtClean="0">
                          <a:solidFill>
                            <a:schemeClr val="tx1"/>
                          </a:solidFill>
                          <a:effectLst/>
                          <a:latin typeface="Times New Roman" pitchFamily="18" charset="0"/>
                          <a:cs typeface="Times New Roman" pitchFamily="18" charset="0"/>
                        </a:rPr>
                        <a:t>52,5%</a:t>
                      </a:r>
                      <a:endParaRPr lang="ru-RU" sz="1200" dirty="0">
                        <a:solidFill>
                          <a:schemeClr val="tx1"/>
                        </a:solidFill>
                        <a:effectLst/>
                        <a:latin typeface="Times New Roman" pitchFamily="18" charset="0"/>
                        <a:ea typeface="Times New Roman"/>
                        <a:cs typeface="Times New Roman" pitchFamily="18" charset="0"/>
                      </a:endParaRPr>
                    </a:p>
                  </a:txBody>
                  <a:tcPr marL="68580" marR="68580" marT="0" marB="0" anchor="ctr"/>
                </a:tc>
              </a:tr>
              <a:tr h="661545">
                <a:tc>
                  <a:txBody>
                    <a:bodyPr/>
                    <a:lstStyle/>
                    <a:p>
                      <a:pPr algn="ctr">
                        <a:lnSpc>
                          <a:spcPct val="115000"/>
                        </a:lnSpc>
                        <a:spcAft>
                          <a:spcPts val="0"/>
                        </a:spcAft>
                      </a:pPr>
                      <a:r>
                        <a:rPr lang="ru-RU" sz="1200" dirty="0" smtClean="0">
                          <a:solidFill>
                            <a:schemeClr val="tx1"/>
                          </a:solidFill>
                          <a:effectLst/>
                          <a:latin typeface="Times New Roman" pitchFamily="18" charset="0"/>
                          <a:cs typeface="Times New Roman" pitchFamily="18" charset="0"/>
                        </a:rPr>
                        <a:t>Орта </a:t>
                      </a:r>
                      <a:r>
                        <a:rPr lang="ru-RU" sz="1200" dirty="0" err="1" smtClean="0">
                          <a:solidFill>
                            <a:schemeClr val="tx1"/>
                          </a:solidFill>
                          <a:effectLst/>
                          <a:latin typeface="Times New Roman" pitchFamily="18" charset="0"/>
                          <a:cs typeface="Times New Roman" pitchFamily="18" charset="0"/>
                        </a:rPr>
                        <a:t>буын</a:t>
                      </a:r>
                      <a:r>
                        <a:rPr lang="ru-RU" sz="1200" dirty="0" smtClean="0">
                          <a:solidFill>
                            <a:schemeClr val="tx1"/>
                          </a:solidFill>
                          <a:effectLst/>
                          <a:latin typeface="Times New Roman" pitchFamily="18" charset="0"/>
                          <a:cs typeface="Times New Roman" pitchFamily="18" charset="0"/>
                        </a:rPr>
                        <a:t> қызметкерлері-272 (</a:t>
                      </a:r>
                      <a:r>
                        <a:rPr lang="ru-RU" sz="1200" dirty="0" err="1" smtClean="0">
                          <a:solidFill>
                            <a:schemeClr val="tx1"/>
                          </a:solidFill>
                          <a:effectLst/>
                          <a:latin typeface="Times New Roman" pitchFamily="18" charset="0"/>
                          <a:cs typeface="Times New Roman" pitchFamily="18" charset="0"/>
                        </a:rPr>
                        <a:t>жас</a:t>
                      </a:r>
                      <a:r>
                        <a:rPr lang="ru-RU" sz="1200" dirty="0" smtClean="0">
                          <a:solidFill>
                            <a:schemeClr val="tx1"/>
                          </a:solidFill>
                          <a:effectLst/>
                          <a:latin typeface="Times New Roman" pitchFamily="18" charset="0"/>
                          <a:cs typeface="Times New Roman" pitchFamily="18" charset="0"/>
                        </a:rPr>
                        <a:t> маман</a:t>
                      </a:r>
                      <a:r>
                        <a:rPr lang="ru-RU" sz="1200" baseline="0" dirty="0" smtClean="0">
                          <a:solidFill>
                            <a:schemeClr val="tx1"/>
                          </a:solidFill>
                          <a:effectLst/>
                          <a:latin typeface="Times New Roman" pitchFamily="18" charset="0"/>
                          <a:cs typeface="Times New Roman" pitchFamily="18" charset="0"/>
                        </a:rPr>
                        <a:t>-41)</a:t>
                      </a:r>
                      <a:endParaRPr lang="ru-RU" sz="1200" dirty="0">
                        <a:solidFill>
                          <a:schemeClr val="tx1"/>
                        </a:solidFill>
                        <a:effectLst/>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ru-RU" sz="1200" dirty="0" smtClean="0">
                          <a:solidFill>
                            <a:schemeClr val="tx1"/>
                          </a:solidFill>
                          <a:effectLst/>
                          <a:latin typeface="Times New Roman" pitchFamily="18" charset="0"/>
                          <a:ea typeface="Times New Roman"/>
                          <a:cs typeface="Times New Roman" pitchFamily="18" charset="0"/>
                        </a:rPr>
                        <a:t>280,25</a:t>
                      </a:r>
                      <a:endParaRPr lang="ru-RU" sz="1200" dirty="0">
                        <a:solidFill>
                          <a:schemeClr val="tx1"/>
                        </a:solidFill>
                        <a:effectLst/>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ru-RU" sz="1200" dirty="0" smtClean="0">
                          <a:solidFill>
                            <a:schemeClr val="tx1"/>
                          </a:solidFill>
                          <a:effectLst/>
                          <a:latin typeface="Times New Roman" pitchFamily="18" charset="0"/>
                          <a:ea typeface="Times New Roman"/>
                          <a:cs typeface="Times New Roman" pitchFamily="18" charset="0"/>
                        </a:rPr>
                        <a:t>197,75</a:t>
                      </a:r>
                      <a:endParaRPr lang="ru-RU" sz="1200" dirty="0">
                        <a:solidFill>
                          <a:schemeClr val="tx1"/>
                        </a:solidFill>
                        <a:effectLst/>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ru-RU" sz="1200" dirty="0" smtClean="0">
                          <a:solidFill>
                            <a:schemeClr val="tx1"/>
                          </a:solidFill>
                          <a:effectLst/>
                          <a:latin typeface="Times New Roman" pitchFamily="18" charset="0"/>
                          <a:ea typeface="Times New Roman"/>
                          <a:cs typeface="Times New Roman" pitchFamily="18" charset="0"/>
                        </a:rPr>
                        <a:t>272 </a:t>
                      </a:r>
                    </a:p>
                    <a:p>
                      <a:pPr algn="ctr">
                        <a:lnSpc>
                          <a:spcPct val="115000"/>
                        </a:lnSpc>
                        <a:spcAft>
                          <a:spcPts val="0"/>
                        </a:spcAft>
                      </a:pPr>
                      <a:r>
                        <a:rPr lang="kk-KZ" sz="1200" dirty="0" smtClean="0">
                          <a:solidFill>
                            <a:schemeClr val="tx1"/>
                          </a:solidFill>
                          <a:effectLst/>
                          <a:latin typeface="Times New Roman" pitchFamily="18" charset="0"/>
                          <a:ea typeface="Times New Roman"/>
                          <a:cs typeface="Times New Roman" pitchFamily="18" charset="0"/>
                        </a:rPr>
                        <a:t>(51 б/к)</a:t>
                      </a:r>
                      <a:endParaRPr lang="ru-RU" sz="1200" dirty="0">
                        <a:solidFill>
                          <a:schemeClr val="tx1"/>
                        </a:solidFill>
                        <a:effectLst/>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kk-KZ" sz="1200" dirty="0" smtClean="0">
                          <a:solidFill>
                            <a:schemeClr val="tx1"/>
                          </a:solidFill>
                          <a:effectLst/>
                          <a:latin typeface="Times New Roman" pitchFamily="18" charset="0"/>
                          <a:cs typeface="Times New Roman" pitchFamily="18" charset="0"/>
                        </a:rPr>
                        <a:t>122-44,8%</a:t>
                      </a:r>
                      <a:endParaRPr lang="ru-RU" sz="1200" dirty="0">
                        <a:solidFill>
                          <a:schemeClr val="tx1"/>
                        </a:solidFill>
                        <a:effectLst/>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kk-KZ" sz="1200" dirty="0" smtClean="0">
                          <a:solidFill>
                            <a:schemeClr val="tx1"/>
                          </a:solidFill>
                          <a:effectLst/>
                          <a:latin typeface="Times New Roman" pitchFamily="18" charset="0"/>
                          <a:cs typeface="Times New Roman" pitchFamily="18" charset="0"/>
                        </a:rPr>
                        <a:t>15-5,5%</a:t>
                      </a:r>
                      <a:endParaRPr lang="ru-RU" sz="1200" dirty="0">
                        <a:solidFill>
                          <a:schemeClr val="tx1"/>
                        </a:solidFill>
                        <a:effectLst/>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ru-RU" sz="1200" dirty="0" smtClean="0">
                          <a:solidFill>
                            <a:schemeClr val="tx1"/>
                          </a:solidFill>
                          <a:effectLst/>
                          <a:latin typeface="Times New Roman" pitchFamily="18" charset="0"/>
                          <a:ea typeface="Times New Roman"/>
                          <a:cs typeface="Times New Roman" pitchFamily="18" charset="0"/>
                        </a:rPr>
                        <a:t>-</a:t>
                      </a:r>
                      <a:endParaRPr lang="ru-RU" sz="1200" dirty="0">
                        <a:solidFill>
                          <a:schemeClr val="tx1"/>
                        </a:solidFill>
                        <a:effectLst/>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kk-KZ" sz="1200" dirty="0" smtClean="0">
                          <a:solidFill>
                            <a:schemeClr val="tx1"/>
                          </a:solidFill>
                          <a:effectLst/>
                          <a:latin typeface="Times New Roman" pitchFamily="18" charset="0"/>
                          <a:cs typeface="Times New Roman" pitchFamily="18" charset="0"/>
                        </a:rPr>
                        <a:t> 135-49,7% </a:t>
                      </a:r>
                    </a:p>
                  </a:txBody>
                  <a:tcPr marL="68580" marR="68580" marT="0" marB="0" anchor="ctr"/>
                </a:tc>
                <a:tc>
                  <a:txBody>
                    <a:bodyPr/>
                    <a:lstStyle/>
                    <a:p>
                      <a:pPr algn="ctr">
                        <a:lnSpc>
                          <a:spcPct val="115000"/>
                        </a:lnSpc>
                        <a:spcAft>
                          <a:spcPts val="0"/>
                        </a:spcAft>
                      </a:pPr>
                      <a:r>
                        <a:rPr lang="kk-KZ" sz="1200" baseline="0" dirty="0" smtClean="0">
                          <a:solidFill>
                            <a:schemeClr val="tx1"/>
                          </a:solidFill>
                          <a:effectLst/>
                          <a:latin typeface="Times New Roman" pitchFamily="18" charset="0"/>
                          <a:cs typeface="Times New Roman" pitchFamily="18" charset="0"/>
                        </a:rPr>
                        <a:t>50,3%</a:t>
                      </a:r>
                      <a:endParaRPr lang="kk-KZ" sz="1200" baseline="0" dirty="0" smtClean="0">
                        <a:solidFill>
                          <a:schemeClr val="tx1"/>
                        </a:solidFill>
                        <a:effectLst/>
                        <a:latin typeface="Times New Roman" pitchFamily="18" charset="0"/>
                        <a:ea typeface="Times New Roman"/>
                        <a:cs typeface="Times New Roman" pitchFamily="18" charset="0"/>
                      </a:endParaRPr>
                    </a:p>
                  </a:txBody>
                  <a:tcPr marL="68580" marR="68580" marT="0" marB="0" anchor="ctr"/>
                </a:tc>
              </a:tr>
              <a:tr h="661545">
                <a:tc>
                  <a:txBody>
                    <a:bodyPr/>
                    <a:lstStyle/>
                    <a:p>
                      <a:pPr algn="ctr">
                        <a:lnSpc>
                          <a:spcPct val="115000"/>
                        </a:lnSpc>
                        <a:spcAft>
                          <a:spcPts val="0"/>
                        </a:spcAft>
                      </a:pPr>
                      <a:r>
                        <a:rPr lang="kk-KZ" sz="1200" dirty="0" smtClean="0">
                          <a:solidFill>
                            <a:schemeClr val="tx1"/>
                          </a:solidFill>
                          <a:effectLst/>
                          <a:latin typeface="Times New Roman" pitchFamily="18" charset="0"/>
                          <a:ea typeface="Times New Roman"/>
                          <a:cs typeface="Times New Roman" pitchFamily="18" charset="0"/>
                        </a:rPr>
                        <a:t>Кіші буын қызметкерлері</a:t>
                      </a:r>
                      <a:endParaRPr lang="ru-RU" sz="1200" dirty="0">
                        <a:solidFill>
                          <a:schemeClr val="tx1"/>
                        </a:solidFill>
                        <a:effectLst/>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ru-RU" sz="1200" dirty="0" smtClean="0">
                          <a:solidFill>
                            <a:schemeClr val="tx1"/>
                          </a:solidFill>
                          <a:effectLst/>
                          <a:latin typeface="Times New Roman" pitchFamily="18" charset="0"/>
                          <a:ea typeface="Times New Roman"/>
                          <a:cs typeface="Times New Roman" pitchFamily="18" charset="0"/>
                        </a:rPr>
                        <a:t>208,0</a:t>
                      </a:r>
                      <a:endParaRPr lang="ru-RU" sz="1200" dirty="0">
                        <a:solidFill>
                          <a:schemeClr val="tx1"/>
                        </a:solidFill>
                        <a:effectLst/>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ru-RU" sz="1200" dirty="0" smtClean="0">
                          <a:solidFill>
                            <a:schemeClr val="tx1"/>
                          </a:solidFill>
                          <a:effectLst/>
                          <a:latin typeface="Times New Roman" pitchFamily="18" charset="0"/>
                          <a:ea typeface="Times New Roman"/>
                          <a:cs typeface="Times New Roman" pitchFamily="18" charset="0"/>
                        </a:rPr>
                        <a:t>124,5</a:t>
                      </a:r>
                      <a:endParaRPr lang="ru-RU" sz="1200" dirty="0">
                        <a:solidFill>
                          <a:schemeClr val="tx1"/>
                        </a:solidFill>
                        <a:effectLst/>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ru-RU" sz="1200" dirty="0" smtClean="0">
                          <a:solidFill>
                            <a:schemeClr val="tx1"/>
                          </a:solidFill>
                          <a:effectLst/>
                          <a:latin typeface="Times New Roman" pitchFamily="18" charset="0"/>
                          <a:ea typeface="Times New Roman"/>
                          <a:cs typeface="Times New Roman" pitchFamily="18" charset="0"/>
                        </a:rPr>
                        <a:t>144 </a:t>
                      </a:r>
                    </a:p>
                    <a:p>
                      <a:pPr algn="ctr">
                        <a:lnSpc>
                          <a:spcPct val="115000"/>
                        </a:lnSpc>
                        <a:spcAft>
                          <a:spcPts val="0"/>
                        </a:spcAft>
                      </a:pPr>
                      <a:r>
                        <a:rPr lang="ru-RU" sz="1200" dirty="0" smtClean="0">
                          <a:solidFill>
                            <a:schemeClr val="tx1"/>
                          </a:solidFill>
                          <a:effectLst/>
                          <a:latin typeface="Times New Roman" pitchFamily="18" charset="0"/>
                          <a:ea typeface="Times New Roman"/>
                          <a:cs typeface="Times New Roman" pitchFamily="18" charset="0"/>
                        </a:rPr>
                        <a:t>(8 б/к)</a:t>
                      </a:r>
                      <a:endParaRPr lang="ru-RU" sz="1200" dirty="0">
                        <a:solidFill>
                          <a:schemeClr val="tx1"/>
                        </a:solidFill>
                        <a:effectLst/>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ru-RU" sz="1200" dirty="0" smtClean="0">
                          <a:solidFill>
                            <a:schemeClr val="tx1"/>
                          </a:solidFill>
                          <a:effectLst/>
                          <a:latin typeface="Times New Roman" pitchFamily="18" charset="0"/>
                          <a:ea typeface="Times New Roman"/>
                          <a:cs typeface="Times New Roman" pitchFamily="18" charset="0"/>
                        </a:rPr>
                        <a:t>-</a:t>
                      </a:r>
                      <a:endParaRPr lang="ru-RU" sz="1200" dirty="0">
                        <a:solidFill>
                          <a:schemeClr val="tx1"/>
                        </a:solidFill>
                        <a:effectLst/>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ru-RU" sz="1200" dirty="0" smtClean="0">
                          <a:solidFill>
                            <a:schemeClr val="tx1"/>
                          </a:solidFill>
                          <a:effectLst/>
                          <a:latin typeface="Times New Roman" pitchFamily="18" charset="0"/>
                          <a:ea typeface="Times New Roman"/>
                          <a:cs typeface="Times New Roman" pitchFamily="18" charset="0"/>
                        </a:rPr>
                        <a:t>-</a:t>
                      </a:r>
                      <a:endParaRPr lang="ru-RU" sz="1200" dirty="0">
                        <a:solidFill>
                          <a:schemeClr val="tx1"/>
                        </a:solidFill>
                        <a:effectLst/>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ru-RU" sz="1200" dirty="0" smtClean="0">
                          <a:solidFill>
                            <a:schemeClr val="tx1"/>
                          </a:solidFill>
                          <a:effectLst/>
                          <a:latin typeface="Times New Roman" pitchFamily="18" charset="0"/>
                          <a:ea typeface="Times New Roman"/>
                          <a:cs typeface="Times New Roman" pitchFamily="18" charset="0"/>
                        </a:rPr>
                        <a:t>-</a:t>
                      </a:r>
                      <a:endParaRPr lang="ru-RU" sz="1200" dirty="0">
                        <a:solidFill>
                          <a:schemeClr val="tx1"/>
                        </a:solidFill>
                        <a:effectLst/>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kk-KZ" sz="1200" baseline="0" dirty="0" smtClean="0">
                          <a:solidFill>
                            <a:schemeClr val="tx1"/>
                          </a:solidFill>
                          <a:effectLst/>
                          <a:latin typeface="Times New Roman" pitchFamily="18" charset="0"/>
                          <a:cs typeface="Times New Roman" pitchFamily="18" charset="0"/>
                        </a:rPr>
                        <a:t>-</a:t>
                      </a:r>
                    </a:p>
                  </a:txBody>
                  <a:tcPr marL="68580" marR="68580" marT="0" marB="0" anchor="ctr"/>
                </a:tc>
                <a:tc>
                  <a:txBody>
                    <a:bodyPr/>
                    <a:lstStyle/>
                    <a:p>
                      <a:pPr algn="ctr">
                        <a:lnSpc>
                          <a:spcPct val="115000"/>
                        </a:lnSpc>
                        <a:spcAft>
                          <a:spcPts val="0"/>
                        </a:spcAft>
                      </a:pPr>
                      <a:r>
                        <a:rPr lang="kk-KZ" sz="1200" baseline="0" dirty="0" smtClean="0">
                          <a:solidFill>
                            <a:schemeClr val="tx1"/>
                          </a:solidFill>
                          <a:effectLst/>
                          <a:latin typeface="Times New Roman" pitchFamily="18" charset="0"/>
                          <a:ea typeface="Times New Roman"/>
                          <a:cs typeface="Times New Roman" pitchFamily="18" charset="0"/>
                        </a:rPr>
                        <a:t>-</a:t>
                      </a:r>
                    </a:p>
                  </a:txBody>
                  <a:tcPr marL="68580" marR="68580" marT="0" marB="0" anchor="ctr"/>
                </a:tc>
              </a:tr>
              <a:tr h="661545">
                <a:tc>
                  <a:txBody>
                    <a:bodyPr/>
                    <a:lstStyle/>
                    <a:p>
                      <a:pPr algn="ctr">
                        <a:lnSpc>
                          <a:spcPct val="115000"/>
                        </a:lnSpc>
                        <a:spcAft>
                          <a:spcPts val="0"/>
                        </a:spcAft>
                      </a:pPr>
                      <a:r>
                        <a:rPr lang="kk-KZ" sz="1200" dirty="0" smtClean="0">
                          <a:solidFill>
                            <a:schemeClr val="tx1"/>
                          </a:solidFill>
                          <a:effectLst/>
                          <a:latin typeface="Times New Roman" pitchFamily="18" charset="0"/>
                          <a:ea typeface="Times New Roman"/>
                          <a:cs typeface="Times New Roman" pitchFamily="18" charset="0"/>
                        </a:rPr>
                        <a:t>Басқалар</a:t>
                      </a:r>
                      <a:endParaRPr lang="ru-RU" sz="1200" dirty="0">
                        <a:solidFill>
                          <a:schemeClr val="tx1"/>
                        </a:solidFill>
                        <a:effectLst/>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ru-RU" sz="1200" dirty="0" smtClean="0">
                          <a:solidFill>
                            <a:schemeClr val="tx1"/>
                          </a:solidFill>
                          <a:effectLst/>
                          <a:latin typeface="Times New Roman" pitchFamily="18" charset="0"/>
                          <a:ea typeface="Times New Roman"/>
                          <a:cs typeface="Times New Roman" pitchFamily="18" charset="0"/>
                        </a:rPr>
                        <a:t>63</a:t>
                      </a:r>
                      <a:endParaRPr lang="ru-RU" sz="1200" dirty="0">
                        <a:solidFill>
                          <a:schemeClr val="tx1"/>
                        </a:solidFill>
                        <a:effectLst/>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ru-RU" sz="1200" dirty="0" smtClean="0">
                          <a:solidFill>
                            <a:schemeClr val="tx1"/>
                          </a:solidFill>
                          <a:effectLst/>
                          <a:latin typeface="Times New Roman" pitchFamily="18" charset="0"/>
                          <a:ea typeface="Times New Roman"/>
                          <a:cs typeface="Times New Roman" pitchFamily="18" charset="0"/>
                        </a:rPr>
                        <a:t>63,0</a:t>
                      </a:r>
                      <a:endParaRPr lang="ru-RU" sz="1200" dirty="0">
                        <a:solidFill>
                          <a:schemeClr val="tx1"/>
                        </a:solidFill>
                        <a:effectLst/>
                        <a:latin typeface="Times New Roman" pitchFamily="18" charset="0"/>
                        <a:ea typeface="Times New Roman"/>
                        <a:cs typeface="Times New Roman" pitchFamily="18" charset="0"/>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ru-RU" sz="1200" dirty="0" smtClean="0">
                          <a:solidFill>
                            <a:schemeClr val="tx1"/>
                          </a:solidFill>
                          <a:effectLst/>
                          <a:latin typeface="Times New Roman" pitchFamily="18" charset="0"/>
                          <a:ea typeface="Times New Roman"/>
                          <a:cs typeface="Times New Roman" pitchFamily="18" charset="0"/>
                        </a:rPr>
                        <a:t>56</a:t>
                      </a:r>
                    </a:p>
                    <a:p>
                      <a:pPr marL="0" marR="0" indent="0" algn="ctr" defTabSz="914400" rtl="0" eaLnBrk="1" fontAlgn="auto" latinLnBrk="0" hangingPunct="1">
                        <a:lnSpc>
                          <a:spcPct val="115000"/>
                        </a:lnSpc>
                        <a:spcBef>
                          <a:spcPts val="0"/>
                        </a:spcBef>
                        <a:spcAft>
                          <a:spcPts val="0"/>
                        </a:spcAft>
                        <a:buClrTx/>
                        <a:buSzTx/>
                        <a:buFontTx/>
                        <a:buNone/>
                        <a:tabLst/>
                        <a:defRPr/>
                      </a:pPr>
                      <a:r>
                        <a:rPr lang="ru-RU" sz="1200" dirty="0" smtClean="0">
                          <a:solidFill>
                            <a:schemeClr val="tx1"/>
                          </a:solidFill>
                          <a:effectLst/>
                          <a:latin typeface="Times New Roman" pitchFamily="18" charset="0"/>
                          <a:ea typeface="Times New Roman"/>
                          <a:cs typeface="Times New Roman" pitchFamily="18" charset="0"/>
                        </a:rPr>
                        <a:t>(3 б/к)</a:t>
                      </a:r>
                    </a:p>
                    <a:p>
                      <a:pPr algn="ctr">
                        <a:lnSpc>
                          <a:spcPct val="115000"/>
                        </a:lnSpc>
                        <a:spcAft>
                          <a:spcPts val="0"/>
                        </a:spcAft>
                      </a:pPr>
                      <a:r>
                        <a:rPr lang="ru-RU" sz="1200" dirty="0" smtClean="0">
                          <a:solidFill>
                            <a:schemeClr val="tx1"/>
                          </a:solidFill>
                          <a:effectLst/>
                          <a:latin typeface="Times New Roman" pitchFamily="18" charset="0"/>
                          <a:ea typeface="Times New Roman"/>
                          <a:cs typeface="Times New Roman" pitchFamily="18" charset="0"/>
                        </a:rPr>
                        <a:t> </a:t>
                      </a:r>
                    </a:p>
                  </a:txBody>
                  <a:tcPr marL="68580" marR="68580" marT="0" marB="0" anchor="ctr"/>
                </a:tc>
                <a:tc>
                  <a:txBody>
                    <a:bodyPr/>
                    <a:lstStyle/>
                    <a:p>
                      <a:pPr algn="ctr">
                        <a:lnSpc>
                          <a:spcPct val="115000"/>
                        </a:lnSpc>
                        <a:spcAft>
                          <a:spcPts val="0"/>
                        </a:spcAft>
                      </a:pPr>
                      <a:r>
                        <a:rPr lang="ru-RU" sz="1200" dirty="0" smtClean="0">
                          <a:solidFill>
                            <a:schemeClr val="tx1"/>
                          </a:solidFill>
                          <a:effectLst/>
                          <a:latin typeface="Times New Roman" pitchFamily="18" charset="0"/>
                          <a:ea typeface="Times New Roman"/>
                          <a:cs typeface="Times New Roman" pitchFamily="18" charset="0"/>
                        </a:rPr>
                        <a:t>-</a:t>
                      </a:r>
                      <a:endParaRPr lang="ru-RU" sz="1200" dirty="0">
                        <a:solidFill>
                          <a:schemeClr val="tx1"/>
                        </a:solidFill>
                        <a:effectLst/>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ru-RU" sz="1200" dirty="0" smtClean="0">
                          <a:solidFill>
                            <a:schemeClr val="tx1"/>
                          </a:solidFill>
                          <a:effectLst/>
                          <a:latin typeface="Times New Roman" pitchFamily="18" charset="0"/>
                          <a:ea typeface="Times New Roman"/>
                          <a:cs typeface="Times New Roman" pitchFamily="18" charset="0"/>
                        </a:rPr>
                        <a:t>-</a:t>
                      </a:r>
                      <a:endParaRPr lang="ru-RU" sz="1200" dirty="0">
                        <a:solidFill>
                          <a:schemeClr val="tx1"/>
                        </a:solidFill>
                        <a:effectLst/>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ru-RU" sz="1200" dirty="0" smtClean="0">
                          <a:solidFill>
                            <a:schemeClr val="tx1"/>
                          </a:solidFill>
                          <a:effectLst/>
                          <a:latin typeface="Times New Roman" pitchFamily="18" charset="0"/>
                          <a:ea typeface="Times New Roman"/>
                          <a:cs typeface="Times New Roman" pitchFamily="18" charset="0"/>
                        </a:rPr>
                        <a:t>-</a:t>
                      </a:r>
                      <a:endParaRPr lang="ru-RU" sz="1200" dirty="0">
                        <a:solidFill>
                          <a:schemeClr val="tx1"/>
                        </a:solidFill>
                        <a:effectLst/>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kk-KZ" sz="1200" baseline="0" dirty="0" smtClean="0">
                          <a:solidFill>
                            <a:schemeClr val="tx1"/>
                          </a:solidFill>
                          <a:effectLst/>
                          <a:latin typeface="Times New Roman" pitchFamily="18" charset="0"/>
                          <a:cs typeface="Times New Roman" pitchFamily="18" charset="0"/>
                        </a:rPr>
                        <a:t>-</a:t>
                      </a:r>
                    </a:p>
                  </a:txBody>
                  <a:tcPr marL="68580" marR="68580" marT="0" marB="0" anchor="ctr"/>
                </a:tc>
                <a:tc>
                  <a:txBody>
                    <a:bodyPr/>
                    <a:lstStyle/>
                    <a:p>
                      <a:pPr algn="ctr">
                        <a:lnSpc>
                          <a:spcPct val="115000"/>
                        </a:lnSpc>
                        <a:spcAft>
                          <a:spcPts val="0"/>
                        </a:spcAft>
                      </a:pPr>
                      <a:r>
                        <a:rPr lang="kk-KZ" sz="1200" baseline="0" dirty="0" smtClean="0">
                          <a:solidFill>
                            <a:schemeClr val="tx1"/>
                          </a:solidFill>
                          <a:effectLst/>
                          <a:latin typeface="Times New Roman" pitchFamily="18" charset="0"/>
                          <a:ea typeface="Times New Roman"/>
                          <a:cs typeface="Times New Roman" pitchFamily="18" charset="0"/>
                        </a:rPr>
                        <a:t>-</a:t>
                      </a: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pPr>
              <a:defRPr/>
            </a:pPr>
            <a:fld id="{AF4B25A6-D037-47DE-A1F1-94310E773C7D}" type="slidenum">
              <a:rPr lang="ru-RU"/>
              <a:pPr>
                <a:defRPr/>
              </a:pPr>
              <a:t>9</a:t>
            </a:fld>
            <a:endParaRPr lang="ru-RU"/>
          </a:p>
        </p:txBody>
      </p:sp>
      <p:sp>
        <p:nvSpPr>
          <p:cNvPr id="2" name="Заголовок 1"/>
          <p:cNvSpPr>
            <a:spLocks noGrp="1"/>
          </p:cNvSpPr>
          <p:nvPr>
            <p:ph type="title" idx="4294967295"/>
          </p:nvPr>
        </p:nvSpPr>
        <p:spPr>
          <a:xfrm>
            <a:off x="0" y="620713"/>
            <a:ext cx="8820150" cy="1439862"/>
          </a:xfrm>
        </p:spPr>
        <p:txBody>
          <a:bodyPr rtlCol="0">
            <a:normAutofit fontScale="90000"/>
          </a:bodyPr>
          <a:lstStyle/>
          <a:p>
            <a:pPr algn="ctr">
              <a:defRPr/>
            </a:pPr>
            <a:r>
              <a:rPr lang="ru-RU" sz="3100" b="1" dirty="0" smtClean="0">
                <a:latin typeface="Times New Roman" pitchFamily="18" charset="0"/>
                <a:cs typeface="Times New Roman" pitchFamily="18" charset="0"/>
              </a:rPr>
              <a:t/>
            </a:r>
            <a:br>
              <a:rPr lang="ru-RU" sz="3100" b="1" dirty="0" smtClean="0">
                <a:latin typeface="Times New Roman" pitchFamily="18" charset="0"/>
                <a:cs typeface="Times New Roman" pitchFamily="18" charset="0"/>
              </a:rPr>
            </a:br>
            <a:r>
              <a:rPr lang="ru-RU" sz="3100" b="1" dirty="0" smtClean="0">
                <a:latin typeface="Times New Roman" pitchFamily="18" charset="0"/>
                <a:cs typeface="Times New Roman" pitchFamily="18" charset="0"/>
              </a:rPr>
              <a:t/>
            </a:r>
            <a:br>
              <a:rPr lang="ru-RU" sz="3100" b="1" dirty="0" smtClean="0">
                <a:latin typeface="Times New Roman" pitchFamily="18" charset="0"/>
                <a:cs typeface="Times New Roman" pitchFamily="18" charset="0"/>
              </a:rPr>
            </a:br>
            <a:r>
              <a:rPr lang="ru-RU" sz="3100" b="1" dirty="0" smtClean="0">
                <a:latin typeface="Times New Roman" pitchFamily="18" charset="0"/>
                <a:cs typeface="Times New Roman" pitchFamily="18" charset="0"/>
              </a:rPr>
              <a:t/>
            </a:r>
            <a:br>
              <a:rPr lang="ru-RU" sz="3100" b="1" dirty="0" smtClean="0">
                <a:latin typeface="Times New Roman" pitchFamily="18" charset="0"/>
                <a:cs typeface="Times New Roman" pitchFamily="18" charset="0"/>
              </a:rPr>
            </a:br>
            <a:r>
              <a:rPr lang="ru-RU" sz="3100" b="1" dirty="0" smtClean="0">
                <a:latin typeface="Times New Roman" pitchFamily="18" charset="0"/>
                <a:cs typeface="Times New Roman" pitchFamily="18" charset="0"/>
              </a:rPr>
              <a:t/>
            </a:r>
            <a:br>
              <a:rPr lang="ru-RU" sz="3100" b="1" dirty="0" smtClean="0">
                <a:latin typeface="Times New Roman" pitchFamily="18" charset="0"/>
                <a:cs typeface="Times New Roman" pitchFamily="18" charset="0"/>
              </a:rPr>
            </a:br>
            <a:r>
              <a:rPr lang="ru-RU" sz="3100" b="1" dirty="0" smtClean="0">
                <a:latin typeface="Times New Roman" pitchFamily="18" charset="0"/>
                <a:cs typeface="Times New Roman" pitchFamily="18" charset="0"/>
              </a:rPr>
              <a:t/>
            </a:r>
            <a:br>
              <a:rPr lang="ru-RU" sz="3100" b="1" dirty="0" smtClean="0">
                <a:latin typeface="Times New Roman" pitchFamily="18" charset="0"/>
                <a:cs typeface="Times New Roman" pitchFamily="18" charset="0"/>
              </a:rPr>
            </a:br>
            <a:r>
              <a:rPr lang="ru-RU" sz="4000" b="1" dirty="0" err="1" smtClean="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Материалдық- техникалық </a:t>
            </a:r>
            <a:r>
              <a:rPr lang="ru-RU" sz="4000" b="1" dirty="0" smtClean="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база</a:t>
            </a:r>
            <a:br>
              <a:rPr lang="ru-RU" sz="4000" b="1" dirty="0" smtClean="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br>
            <a:r>
              <a:rPr lang="ru-RU" sz="3100" b="1" dirty="0" smtClean="0">
                <a:solidFill>
                  <a:schemeClr val="tx1"/>
                </a:solidFill>
                <a:latin typeface="Times New Roman" pitchFamily="18" charset="0"/>
                <a:cs typeface="Times New Roman" pitchFamily="18" charset="0"/>
              </a:rPr>
              <a:t/>
            </a:r>
            <a:br>
              <a:rPr lang="ru-RU" sz="3100" b="1" dirty="0" smtClean="0">
                <a:solidFill>
                  <a:schemeClr val="tx1"/>
                </a:solidFill>
                <a:latin typeface="Times New Roman" pitchFamily="18" charset="0"/>
                <a:cs typeface="Times New Roman" pitchFamily="18" charset="0"/>
              </a:rPr>
            </a:br>
            <a:r>
              <a:rPr lang="ru-RU" sz="2700" b="1" dirty="0" smtClean="0">
                <a:solidFill>
                  <a:schemeClr val="tx1"/>
                </a:solidFill>
                <a:latin typeface="+mn-lt"/>
                <a:cs typeface="Times New Roman" pitchFamily="18" charset="0"/>
              </a:rPr>
              <a:t> </a:t>
            </a:r>
            <a:r>
              <a:rPr lang="kk-KZ" sz="2400" b="1" dirty="0" smtClean="0">
                <a:solidFill>
                  <a:schemeClr val="tx1"/>
                </a:solidFill>
                <a:latin typeface="+mn-lt"/>
              </a:rPr>
              <a:t>Негізгі қаржыны пайдалану тиімділігін бағалау </a:t>
            </a:r>
            <a:r>
              <a:rPr lang="ru-RU" b="1" dirty="0" smtClean="0">
                <a:solidFill>
                  <a:schemeClr val="tx1"/>
                </a:solidFill>
                <a:latin typeface="Times New Roman" pitchFamily="18" charset="0"/>
                <a:cs typeface="Times New Roman" pitchFamily="18" charset="0"/>
              </a:rPr>
              <a:t/>
            </a:r>
            <a:br>
              <a:rPr lang="ru-RU" b="1" dirty="0" smtClean="0">
                <a:solidFill>
                  <a:schemeClr val="tx1"/>
                </a:solidFill>
                <a:latin typeface="Times New Roman" pitchFamily="18" charset="0"/>
                <a:cs typeface="Times New Roman" pitchFamily="18" charset="0"/>
              </a:rPr>
            </a:br>
            <a:r>
              <a:rPr lang="kk-KZ" sz="2000" dirty="0" smtClean="0"/>
              <a:t> </a:t>
            </a:r>
            <a:r>
              <a:rPr lang="kk-KZ" sz="2000" b="1" dirty="0" smtClean="0">
                <a:solidFill>
                  <a:schemeClr val="tx1"/>
                </a:solidFill>
                <a:latin typeface="+mn-lt"/>
              </a:rPr>
              <a:t>Медициналық жабдықтармен жабдықтауды талдау </a:t>
            </a:r>
            <a:r>
              <a:rPr lang="ru-RU" sz="2200" dirty="0" smtClean="0">
                <a:solidFill>
                  <a:srgbClr val="FF0000"/>
                </a:solidFill>
              </a:rPr>
              <a:t/>
            </a:r>
            <a:br>
              <a:rPr lang="ru-RU" sz="2200" dirty="0" smtClean="0">
                <a:solidFill>
                  <a:srgbClr val="FF0000"/>
                </a:solidFill>
              </a:rPr>
            </a:br>
            <a:endParaRPr lang="ru-RU" sz="2200" dirty="0">
              <a:solidFill>
                <a:srgbClr val="FF0000"/>
              </a:solidFill>
            </a:endParaRPr>
          </a:p>
        </p:txBody>
      </p:sp>
      <p:graphicFrame>
        <p:nvGraphicFramePr>
          <p:cNvPr id="4" name="Таблица 3"/>
          <p:cNvGraphicFramePr>
            <a:graphicFrameLocks noGrp="1"/>
          </p:cNvGraphicFramePr>
          <p:nvPr/>
        </p:nvGraphicFramePr>
        <p:xfrm>
          <a:off x="323850" y="2776538"/>
          <a:ext cx="6336100" cy="1081161"/>
        </p:xfrm>
        <a:graphic>
          <a:graphicData uri="http://schemas.openxmlformats.org/drawingml/2006/table">
            <a:tbl>
              <a:tblPr firstRow="1" bandRow="1">
                <a:tableStyleId>{8799B23B-EC83-4686-B30A-512413B5E67A}</a:tableStyleId>
              </a:tblPr>
              <a:tblGrid>
                <a:gridCol w="1923346"/>
                <a:gridCol w="2180224"/>
                <a:gridCol w="2232530"/>
              </a:tblGrid>
              <a:tr h="684921">
                <a:tc>
                  <a:txBody>
                    <a:bodyPr/>
                    <a:lstStyle/>
                    <a:p>
                      <a:endParaRPr lang="ru-RU" sz="2000" b="0" dirty="0">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20</a:t>
                      </a:r>
                      <a:r>
                        <a:rPr lang="ru-RU" sz="2000" dirty="0" smtClean="0">
                          <a:latin typeface="Times New Roman" pitchFamily="18" charset="0"/>
                          <a:cs typeface="Times New Roman" pitchFamily="18" charset="0"/>
                        </a:rPr>
                        <a:t>21</a:t>
                      </a:r>
                      <a:r>
                        <a:rPr lang="kk-KZ" sz="2000" dirty="0" smtClean="0">
                          <a:latin typeface="Times New Roman" pitchFamily="18" charset="0"/>
                          <a:cs typeface="Times New Roman" pitchFamily="18" charset="0"/>
                        </a:rPr>
                        <a:t>г</a:t>
                      </a:r>
                      <a:endParaRPr lang="ru-RU" sz="2000" b="1" dirty="0">
                        <a:solidFill>
                          <a:schemeClr val="tx1"/>
                        </a:solidFill>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20</a:t>
                      </a:r>
                      <a:r>
                        <a:rPr lang="ru-RU" sz="2000" dirty="0" smtClean="0">
                          <a:latin typeface="Times New Roman" pitchFamily="18" charset="0"/>
                          <a:cs typeface="Times New Roman" pitchFamily="18" charset="0"/>
                        </a:rPr>
                        <a:t>2</a:t>
                      </a:r>
                      <a:r>
                        <a:rPr lang="kk-KZ" sz="2000" dirty="0" smtClean="0">
                          <a:latin typeface="Times New Roman" pitchFamily="18" charset="0"/>
                          <a:cs typeface="Times New Roman" pitchFamily="18" charset="0"/>
                        </a:rPr>
                        <a:t>2г</a:t>
                      </a:r>
                      <a:endParaRPr lang="ru-RU" sz="2000" b="1" dirty="0">
                        <a:solidFill>
                          <a:schemeClr val="tx1"/>
                        </a:solidFill>
                        <a:latin typeface="Times New Roman" pitchFamily="18" charset="0"/>
                        <a:cs typeface="Times New Roman" pitchFamily="18" charset="0"/>
                      </a:endParaRPr>
                    </a:p>
                  </a:txBody>
                  <a:tcPr/>
                </a:tc>
              </a:tr>
              <a:tr h="386649">
                <a:tc>
                  <a:txBody>
                    <a:bodyPr/>
                    <a:lstStyle/>
                    <a:p>
                      <a:r>
                        <a:rPr lang="kk-KZ" sz="2000" b="1" dirty="0" smtClean="0">
                          <a:latin typeface="Times New Roman" pitchFamily="18" charset="0"/>
                          <a:cs typeface="Times New Roman" pitchFamily="18" charset="0"/>
                        </a:rPr>
                        <a:t>Барлығы</a:t>
                      </a:r>
                      <a:endParaRPr lang="ru-RU" sz="2000" b="1" dirty="0">
                        <a:latin typeface="Times New Roman" pitchFamily="18" charset="0"/>
                        <a:cs typeface="Times New Roman" pitchFamily="18" charset="0"/>
                      </a:endParaRPr>
                    </a:p>
                  </a:txBody>
                  <a:tcPr/>
                </a:tc>
                <a:tc>
                  <a:txBody>
                    <a:bodyPr/>
                    <a:lstStyle/>
                    <a:p>
                      <a:pPr algn="ctr"/>
                      <a:r>
                        <a:rPr lang="kk-KZ" sz="2000" dirty="0" smtClean="0">
                          <a:latin typeface="Times New Roman" pitchFamily="18" charset="0"/>
                          <a:cs typeface="Times New Roman" pitchFamily="18" charset="0"/>
                        </a:rPr>
                        <a:t>82,9%</a:t>
                      </a:r>
                      <a:endParaRPr lang="ru-RU" sz="2000" b="1" dirty="0">
                        <a:solidFill>
                          <a:srgbClr val="00B0F0"/>
                        </a:solidFill>
                        <a:latin typeface="Times New Roman" pitchFamily="18" charset="0"/>
                        <a:cs typeface="Times New Roman" pitchFamily="18" charset="0"/>
                      </a:endParaRPr>
                    </a:p>
                  </a:txBody>
                  <a:tcPr/>
                </a:tc>
                <a:tc>
                  <a:txBody>
                    <a:bodyPr/>
                    <a:lstStyle/>
                    <a:p>
                      <a:pPr algn="ctr"/>
                      <a:r>
                        <a:rPr lang="kk-KZ" sz="2000" dirty="0" smtClean="0">
                          <a:latin typeface="Times New Roman" pitchFamily="18" charset="0"/>
                          <a:cs typeface="Times New Roman" pitchFamily="18" charset="0"/>
                        </a:rPr>
                        <a:t>82,9%</a:t>
                      </a:r>
                      <a:endParaRPr lang="ru-RU" sz="2000" b="1" dirty="0">
                        <a:solidFill>
                          <a:srgbClr val="00B0F0"/>
                        </a:solidFill>
                        <a:latin typeface="Times New Roman" pitchFamily="18" charset="0"/>
                        <a:cs typeface="Times New Roman" pitchFamily="18" charset="0"/>
                      </a:endParaRPr>
                    </a:p>
                  </a:txBody>
                  <a:tcPr/>
                </a:tc>
              </a:tr>
            </a:tbl>
          </a:graphicData>
        </a:graphic>
      </p:graphicFrame>
      <p:sp>
        <p:nvSpPr>
          <p:cNvPr id="6" name="Прямоугольник 5"/>
          <p:cNvSpPr/>
          <p:nvPr/>
        </p:nvSpPr>
        <p:spPr>
          <a:xfrm rot="10800000" flipV="1">
            <a:off x="395536" y="4583161"/>
            <a:ext cx="8280920" cy="1200329"/>
          </a:xfrm>
          <a:prstGeom prst="rect">
            <a:avLst/>
          </a:prstGeom>
        </p:spPr>
        <p:txBody>
          <a:bodyPr wrap="square">
            <a:spAutoFit/>
          </a:bodyPr>
          <a:lstStyle/>
          <a:p>
            <a:pPr algn="l"/>
            <a:r>
              <a:rPr lang="kk-KZ" b="1" dirty="0" smtClean="0">
                <a:latin typeface="+mn-lt"/>
              </a:rPr>
              <a:t>Жергілікті бюджет есебінен медициналық жабдықтар сатып алынды:</a:t>
            </a:r>
            <a:endParaRPr lang="ru-RU" b="1" dirty="0" smtClean="0">
              <a:latin typeface="Times New Roman" pitchFamily="18" charset="0"/>
              <a:cs typeface="Times New Roman" pitchFamily="18" charset="0"/>
            </a:endParaRPr>
          </a:p>
          <a:p>
            <a:pPr algn="l"/>
            <a:r>
              <a:rPr lang="ru-RU" b="1" dirty="0" smtClean="0">
                <a:latin typeface="Times New Roman" pitchFamily="18" charset="0"/>
                <a:cs typeface="Times New Roman" pitchFamily="18" charset="0"/>
              </a:rPr>
              <a:t>2020 </a:t>
            </a:r>
            <a:r>
              <a:rPr lang="ru-RU" b="1" dirty="0" err="1" smtClean="0">
                <a:latin typeface="Times New Roman" pitchFamily="18" charset="0"/>
                <a:cs typeface="Times New Roman" pitchFamily="18" charset="0"/>
              </a:rPr>
              <a:t>жылы</a:t>
            </a:r>
            <a:r>
              <a:rPr lang="ru-RU" b="1" dirty="0" smtClean="0">
                <a:latin typeface="Times New Roman" pitchFamily="18" charset="0"/>
                <a:cs typeface="Times New Roman" pitchFamily="18" charset="0"/>
              </a:rPr>
              <a:t> 65 127 000 тенге </a:t>
            </a:r>
            <a:r>
              <a:rPr lang="ru-RU" b="1" dirty="0" err="1" smtClean="0">
                <a:latin typeface="Times New Roman" pitchFamily="18" charset="0"/>
                <a:cs typeface="Times New Roman" pitchFamily="18" charset="0"/>
              </a:rPr>
              <a:t>соммада</a:t>
            </a:r>
            <a:r>
              <a:rPr lang="ru-RU" b="1" dirty="0" smtClean="0">
                <a:latin typeface="Times New Roman" pitchFamily="18" charset="0"/>
                <a:cs typeface="Times New Roman" pitchFamily="18" charset="0"/>
              </a:rPr>
              <a:t> 29 дана </a:t>
            </a:r>
            <a:r>
              <a:rPr lang="ru-RU" b="1" dirty="0" err="1" smtClean="0">
                <a:latin typeface="Times New Roman" pitchFamily="18" charset="0"/>
                <a:cs typeface="Times New Roman" pitchFamily="18" charset="0"/>
              </a:rPr>
              <a:t>мөлшерінде</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гуманитарлық көмекпен </a:t>
            </a:r>
            <a:r>
              <a:rPr lang="ru-RU" b="1" dirty="0" smtClean="0">
                <a:latin typeface="Times New Roman" pitchFamily="18" charset="0"/>
                <a:cs typeface="Times New Roman" pitchFamily="18" charset="0"/>
              </a:rPr>
              <a:t>91 дана</a:t>
            </a:r>
            <a:endParaRPr lang="en-US" b="1" dirty="0" smtClean="0">
              <a:latin typeface="Times New Roman" pitchFamily="18" charset="0"/>
              <a:cs typeface="Times New Roman" pitchFamily="18" charset="0"/>
            </a:endParaRPr>
          </a:p>
          <a:p>
            <a:pPr algn="l"/>
            <a:r>
              <a:rPr lang="en-US" b="1" dirty="0" smtClean="0">
                <a:latin typeface="Times New Roman" pitchFamily="18" charset="0"/>
                <a:cs typeface="Times New Roman" pitchFamily="18" charset="0"/>
              </a:rPr>
              <a:t>2021 </a:t>
            </a:r>
            <a:r>
              <a:rPr lang="ru-RU" b="1" dirty="0" err="1" smtClean="0">
                <a:latin typeface="Times New Roman" pitchFamily="18" charset="0"/>
                <a:cs typeface="Times New Roman" pitchFamily="18" charset="0"/>
              </a:rPr>
              <a:t>жылы</a:t>
            </a:r>
            <a:r>
              <a:rPr lang="ru-RU" b="1" dirty="0" smtClean="0">
                <a:latin typeface="Times New Roman" pitchFamily="18" charset="0"/>
                <a:cs typeface="Times New Roman" pitchFamily="18" charset="0"/>
              </a:rPr>
              <a:t> 19 215 000 тенге </a:t>
            </a:r>
            <a:r>
              <a:rPr lang="ru-RU" b="1" dirty="0" err="1" smtClean="0">
                <a:latin typeface="Times New Roman" pitchFamily="18" charset="0"/>
                <a:cs typeface="Times New Roman" pitchFamily="18" charset="0"/>
              </a:rPr>
              <a:t>соммада</a:t>
            </a:r>
            <a:r>
              <a:rPr lang="ru-RU" b="1" dirty="0" smtClean="0">
                <a:latin typeface="Times New Roman" pitchFamily="18" charset="0"/>
                <a:cs typeface="Times New Roman" pitchFamily="18" charset="0"/>
              </a:rPr>
              <a:t> 28 дана </a:t>
            </a:r>
            <a:r>
              <a:rPr lang="ru-RU" b="1" dirty="0" err="1" smtClean="0">
                <a:latin typeface="Times New Roman" pitchFamily="18" charset="0"/>
                <a:cs typeface="Times New Roman" pitchFamily="18" charset="0"/>
              </a:rPr>
              <a:t>мөлшерінде</a:t>
            </a:r>
            <a:r>
              <a:rPr lang="ru-RU" b="1" dirty="0" smtClean="0">
                <a:latin typeface="Times New Roman" pitchFamily="18" charset="0"/>
                <a:cs typeface="Times New Roman" pitchFamily="18" charset="0"/>
              </a:rPr>
              <a:t>.</a:t>
            </a:r>
            <a:endParaRPr lang="ru-RU" b="1"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14022</TotalTime>
  <Words>3254</Words>
  <Application>Microsoft Office PowerPoint</Application>
  <PresentationFormat>Экран (4:3)</PresentationFormat>
  <Paragraphs>1684</Paragraphs>
  <Slides>33</Slides>
  <Notes>7</Notes>
  <HiddenSlides>0</HiddenSlides>
  <MMClips>0</MMClips>
  <ScaleCrop>false</ScaleCrop>
  <HeadingPairs>
    <vt:vector size="4" baseType="variant">
      <vt:variant>
        <vt:lpstr>Тема</vt:lpstr>
      </vt:variant>
      <vt:variant>
        <vt:i4>1</vt:i4>
      </vt:variant>
      <vt:variant>
        <vt:lpstr>Заголовки слайдов</vt:lpstr>
      </vt:variant>
      <vt:variant>
        <vt:i4>33</vt:i4>
      </vt:variant>
    </vt:vector>
  </HeadingPairs>
  <TitlesOfParts>
    <vt:vector size="34" baseType="lpstr">
      <vt:lpstr>Поток</vt:lpstr>
      <vt:lpstr>  2022 жылдың 3 айлық есебі</vt:lpstr>
      <vt:lpstr>Слайд 2</vt:lpstr>
      <vt:lpstr>Кентау қаласындағы қалалық аурухананың құрылымдық бөлімшелері мен сыйымдылығы</vt:lpstr>
      <vt:lpstr>Кентау қалалық ауруханасы келесі бөлімшелермен ұсынылған:  </vt:lpstr>
      <vt:lpstr>Слайд 5</vt:lpstr>
      <vt:lpstr>Слайд 6</vt:lpstr>
      <vt:lpstr>АДАМИ  РЕСУРСТАР</vt:lpstr>
      <vt:lpstr>АДАМИ РЕСУРСЫН ДАМЫТУ</vt:lpstr>
      <vt:lpstr>     Материалдық- техникалық база   Негізгі қаржыны пайдалану тиімділігін бағалау   Медициналық жабдықтармен жабдықтауды талдау  </vt:lpstr>
      <vt:lpstr>Аурухананың бюджеттік қаражатын пайдалануды талдау</vt:lpstr>
      <vt:lpstr>Бір науқасқа шығындар</vt:lpstr>
      <vt:lpstr>Медициналық көмектің кепілдендірілген көлемі шеңберіндегі амбулаториялық-емханалық көмектен түскен кіріс                               </vt:lpstr>
      <vt:lpstr>Ақылы қызметтер туралы есеп (ш.есеп)        </vt:lpstr>
      <vt:lpstr>Негізгі медициналық-экономикалық көрсеткіштер</vt:lpstr>
      <vt:lpstr>Сапалық көрсеткіштер </vt:lpstr>
      <vt:lpstr>Слайд 16</vt:lpstr>
      <vt:lpstr>Сапалық көрсеткіштер </vt:lpstr>
      <vt:lpstr>Сапалық көрсеткіштер </vt:lpstr>
      <vt:lpstr>          Кентау қалалық ауруханасының 2022 жылғы 3 айында             Инсульт орталығының жұмыс есебі. </vt:lpstr>
      <vt:lpstr>Слайд 20</vt:lpstr>
      <vt:lpstr>Слайд 21</vt:lpstr>
      <vt:lpstr>Слайд 22</vt:lpstr>
      <vt:lpstr>Слайд 23</vt:lpstr>
      <vt:lpstr>Слайд 24</vt:lpstr>
      <vt:lpstr>Слайд 25</vt:lpstr>
      <vt:lpstr>Кентау қалалық орталық ауруханасының хирургия бөлімшесінің 2022 жылдың бірінші тоқсанындағы қызметі жайлы ақпарат. </vt:lpstr>
      <vt:lpstr>Слайд 27</vt:lpstr>
      <vt:lpstr>  Кентау қалалық орталық ауруханасының хирургия бөлімшесінің 2022 жылдың бірінші тоқсанындағы қызметі жайлы ақпарат.    Хирургия бөлімшесінде барлығы 32 төсек орын қызмет көрсетуде. Оның ішіндегі: хирургиялық - 20 т.о. ересектерге, және 5 т.о. балаларға арналса, 7 т.о. урологиялық науқастарға. Оның ішіндегі 1-еуі жас балдарға арналған. Күндізгі стационарғаЕсеп беру мерзімінде хирургия бөлімінде 367 науқас емделіп шыққан(алдыңғы жылдармен салыстырғанда көбейген). Төсек орынды орындау 60,1 – 91,2-ге көтерілген. Төсек орын айналымы 18,2 – 11,0 өзгерген. Орташа емделу мерзімі 6,9 – 6,5 төмендеген. Хирургиялық белсенділік 79,9 – 69,7 азайған. </vt:lpstr>
      <vt:lpstr>Слайд 29</vt:lpstr>
      <vt:lpstr>Слайд 30</vt:lpstr>
      <vt:lpstr>Слайд 31</vt:lpstr>
      <vt:lpstr>Слайд 32</vt:lpstr>
      <vt:lpstr>Слайд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Diagram PowerPoint 2002+</dc:title>
  <dc:creator>DOCTOR</dc:creator>
  <cp:lastModifiedBy>Пользователь Windows</cp:lastModifiedBy>
  <cp:revision>1678</cp:revision>
  <dcterms:created xsi:type="dcterms:W3CDTF">2017-05-25T03:17:49Z</dcterms:created>
  <dcterms:modified xsi:type="dcterms:W3CDTF">2022-04-27T10:31:36Z</dcterms:modified>
</cp:coreProperties>
</file>