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9"/>
  </p:notesMasterIdLst>
  <p:sldIdLst>
    <p:sldId id="661" r:id="rId2"/>
    <p:sldId id="805" r:id="rId3"/>
    <p:sldId id="728" r:id="rId4"/>
    <p:sldId id="647" r:id="rId5"/>
    <p:sldId id="806" r:id="rId6"/>
    <p:sldId id="807" r:id="rId7"/>
    <p:sldId id="731" r:id="rId8"/>
    <p:sldId id="732" r:id="rId9"/>
    <p:sldId id="820" r:id="rId10"/>
    <p:sldId id="851" r:id="rId11"/>
    <p:sldId id="852" r:id="rId12"/>
    <p:sldId id="853" r:id="rId13"/>
    <p:sldId id="854" r:id="rId14"/>
    <p:sldId id="855" r:id="rId15"/>
    <p:sldId id="856" r:id="rId16"/>
    <p:sldId id="841" r:id="rId17"/>
    <p:sldId id="842" r:id="rId18"/>
    <p:sldId id="843" r:id="rId19"/>
    <p:sldId id="844" r:id="rId20"/>
    <p:sldId id="845" r:id="rId21"/>
    <p:sldId id="857" r:id="rId22"/>
    <p:sldId id="858" r:id="rId23"/>
    <p:sldId id="813" r:id="rId24"/>
    <p:sldId id="838" r:id="rId25"/>
    <p:sldId id="837" r:id="rId26"/>
    <p:sldId id="815" r:id="rId27"/>
    <p:sldId id="818" r:id="rId28"/>
    <p:sldId id="828" r:id="rId29"/>
    <p:sldId id="864" r:id="rId30"/>
    <p:sldId id="865" r:id="rId31"/>
    <p:sldId id="848" r:id="rId32"/>
    <p:sldId id="847" r:id="rId33"/>
    <p:sldId id="861" r:id="rId34"/>
    <p:sldId id="849" r:id="rId35"/>
    <p:sldId id="850" r:id="rId36"/>
    <p:sldId id="859" r:id="rId37"/>
    <p:sldId id="862" r:id="rId38"/>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B8DF3"/>
    <a:srgbClr val="B3EBFF"/>
    <a:srgbClr val="FFCC00"/>
    <a:srgbClr val="FF9900"/>
    <a:srgbClr val="33CC33"/>
    <a:srgbClr val="CC3399"/>
    <a:srgbClr val="0066CC"/>
    <a:srgbClr val="A0ECBF"/>
    <a:srgbClr val="B2B2B2"/>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674" autoAdjust="0"/>
    <p:restoredTop sz="94599" autoAdjust="0"/>
  </p:normalViewPr>
  <p:slideViewPr>
    <p:cSldViewPr>
      <p:cViewPr>
        <p:scale>
          <a:sx n="76" d="100"/>
          <a:sy n="76" d="100"/>
        </p:scale>
        <p:origin x="-2514" y="-738"/>
      </p:cViewPr>
      <p:guideLst>
        <p:guide orient="horz" pos="2160"/>
        <p:guide pos="2880"/>
      </p:guideLst>
    </p:cSldViewPr>
  </p:slideViewPr>
  <p:outlineViewPr>
    <p:cViewPr>
      <p:scale>
        <a:sx n="33" d="100"/>
        <a:sy n="33" d="100"/>
      </p:scale>
      <p:origin x="0" y="514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1051;&#1080;&#1089;&#1090;%20Microsoft%20Office%20Exce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esktop\&#1051;&#1080;&#1089;&#1090;%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perspective val="30"/>
    </c:view3D>
    <c:plotArea>
      <c:layout>
        <c:manualLayout>
          <c:layoutTarget val="inner"/>
          <c:xMode val="edge"/>
          <c:yMode val="edge"/>
          <c:x val="4.7222222222222401E-2"/>
          <c:y val="0.18093941382327297"/>
          <c:w val="0.95277777777777772"/>
          <c:h val="0.73536490230388118"/>
        </c:manualLayout>
      </c:layout>
      <c:bar3DChart>
        <c:barDir val="col"/>
        <c:grouping val="clustered"/>
        <c:dLbls>
          <c:showVal val="1"/>
        </c:dLbls>
        <c:shape val="cylinder"/>
        <c:axId val="86262912"/>
        <c:axId val="86265216"/>
        <c:axId val="0"/>
      </c:bar3DChart>
      <c:catAx>
        <c:axId val="86262912"/>
        <c:scaling>
          <c:orientation val="minMax"/>
        </c:scaling>
        <c:delete val="1"/>
        <c:axPos val="b"/>
        <c:majorTickMark val="none"/>
        <c:tickLblPos val="none"/>
        <c:crossAx val="86265216"/>
        <c:crosses val="autoZero"/>
        <c:auto val="1"/>
        <c:lblAlgn val="ctr"/>
        <c:lblOffset val="100"/>
      </c:catAx>
      <c:valAx>
        <c:axId val="86265216"/>
        <c:scaling>
          <c:orientation val="minMax"/>
        </c:scaling>
        <c:delete val="1"/>
        <c:axPos val="l"/>
        <c:numFmt formatCode="General" sourceLinked="1"/>
        <c:tickLblPos val="none"/>
        <c:crossAx val="8626291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6"/>
  <c:chart>
    <c:autoTitleDeleted val="1"/>
    <c:view3D>
      <c:perspective val="30"/>
    </c:view3D>
    <c:plotArea>
      <c:layout>
        <c:manualLayout>
          <c:layoutTarget val="inner"/>
          <c:xMode val="edge"/>
          <c:yMode val="edge"/>
          <c:x val="8.3333333333333367E-3"/>
          <c:y val="2.6644429862933795E-2"/>
          <c:w val="0.93888888888889599"/>
          <c:h val="0.74187408865560034"/>
        </c:manualLayout>
      </c:layout>
      <c:bar3DChart>
        <c:barDir val="col"/>
        <c:grouping val="clustered"/>
        <c:dLbls>
          <c:showVal val="1"/>
        </c:dLbls>
        <c:shape val="cylinder"/>
        <c:axId val="72158208"/>
        <c:axId val="72164096"/>
        <c:axId val="0"/>
      </c:bar3DChart>
      <c:catAx>
        <c:axId val="72158208"/>
        <c:scaling>
          <c:orientation val="minMax"/>
        </c:scaling>
        <c:delete val="1"/>
        <c:axPos val="b"/>
        <c:majorTickMark val="none"/>
        <c:tickLblPos val="none"/>
        <c:crossAx val="72164096"/>
        <c:crosses val="autoZero"/>
        <c:auto val="1"/>
        <c:lblAlgn val="ctr"/>
        <c:lblOffset val="100"/>
      </c:catAx>
      <c:valAx>
        <c:axId val="72164096"/>
        <c:scaling>
          <c:orientation val="minMax"/>
        </c:scaling>
        <c:delete val="1"/>
        <c:axPos val="l"/>
        <c:numFmt formatCode="General" sourceLinked="1"/>
        <c:majorTickMark val="none"/>
        <c:tickLblPos val="none"/>
        <c:crossAx val="72158208"/>
        <c:crosses val="autoZero"/>
        <c:crossBetween val="between"/>
      </c:valAx>
    </c:plotArea>
    <c:plotVisOnly val="1"/>
    <c:dispBlanksAs val="gap"/>
  </c:chart>
  <c:txPr>
    <a:bodyPr/>
    <a:lstStyle/>
    <a:p>
      <a:pPr>
        <a:defRPr sz="1800"/>
      </a:pPr>
      <a:endParaRPr lang="ru-RU"/>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0.53125</cdr:x>
      <cdr:y>0.8073</cdr:y>
    </cdr:from>
    <cdr:to>
      <cdr:x>0.81251</cdr:x>
      <cdr:y>1</cdr:y>
    </cdr:to>
    <cdr:sp macro="" textlink="">
      <cdr:nvSpPr>
        <cdr:cNvPr id="2" name="TextBox 1"/>
        <cdr:cNvSpPr txBox="1"/>
      </cdr:nvSpPr>
      <cdr:spPr>
        <a:xfrm xmlns:a="http://schemas.openxmlformats.org/drawingml/2006/main">
          <a:off x="2428892" y="2214578"/>
          <a:ext cx="1285884" cy="52862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400" dirty="0" smtClean="0">
            <a:solidFill>
              <a:schemeClr val="tx1"/>
            </a:solidFill>
          </a:endParaRPr>
        </a:p>
      </cdr:txBody>
    </cdr:sp>
  </cdr:relSizeAnchor>
  <cdr:relSizeAnchor xmlns:cdr="http://schemas.openxmlformats.org/drawingml/2006/chartDrawing">
    <cdr:from>
      <cdr:x>0.42955</cdr:x>
      <cdr:y>0.10417</cdr:y>
    </cdr:from>
    <cdr:to>
      <cdr:x>0.62955</cdr:x>
      <cdr:y>0.4375</cdr:y>
    </cdr:to>
    <cdr:sp macro="" textlink="">
      <cdr:nvSpPr>
        <cdr:cNvPr id="3" name="TextBox 2"/>
        <cdr:cNvSpPr txBox="1"/>
      </cdr:nvSpPr>
      <cdr:spPr>
        <a:xfrm xmlns:a="http://schemas.openxmlformats.org/drawingml/2006/main">
          <a:off x="1963920" y="28575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0.36705</cdr:x>
      <cdr:y>0.05208</cdr:y>
    </cdr:from>
    <cdr:to>
      <cdr:x>0.56705</cdr:x>
      <cdr:y>0.38542</cdr:y>
    </cdr:to>
    <cdr:sp macro="" textlink="">
      <cdr:nvSpPr>
        <cdr:cNvPr id="4" name="TextBox 3"/>
        <cdr:cNvSpPr txBox="1"/>
      </cdr:nvSpPr>
      <cdr:spPr>
        <a:xfrm xmlns:a="http://schemas.openxmlformats.org/drawingml/2006/main">
          <a:off x="1678168" y="142876"/>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6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3FFDF-6D94-4697-91D8-1DC968685087}" type="datetimeFigureOut">
              <a:rPr lang="ru-RU" smtClean="0"/>
              <a:pPr/>
              <a:t>24.01.2022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93859-8EB5-48F4-A395-B4B70771D975}" type="slidenum">
              <a:rPr lang="ru-RU" smtClean="0"/>
              <a:pPr/>
              <a:t>‹#›</a:t>
            </a:fld>
            <a:endParaRPr lang="ru-RU"/>
          </a:p>
        </p:txBody>
      </p:sp>
    </p:spTree>
    <p:extLst>
      <p:ext uri="{BB962C8B-B14F-4D97-AF65-F5344CB8AC3E}">
        <p14:creationId xmlns="" xmlns:p14="http://schemas.microsoft.com/office/powerpoint/2010/main" val="65163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u="sng" smtClean="0"/>
              <a:t>Приобретено медицинское оборудование за счет средств местного бюджета:</a:t>
            </a:r>
            <a:endParaRPr lang="ru-RU" smtClean="0"/>
          </a:p>
          <a:p>
            <a:pPr eaLnBrk="1" hangingPunct="1">
              <a:spcBef>
                <a:spcPct val="0"/>
              </a:spcBef>
            </a:pPr>
            <a:r>
              <a:rPr lang="ru-RU" smtClean="0"/>
              <a:t>В 2013 году на сумму 449865,1 тыс.тенге в количестве 183 единицы</a:t>
            </a:r>
          </a:p>
          <a:p>
            <a:pPr eaLnBrk="1" hangingPunct="1">
              <a:spcBef>
                <a:spcPct val="0"/>
              </a:spcBef>
            </a:pPr>
            <a:r>
              <a:rPr lang="ru-RU" smtClean="0"/>
              <a:t>В 2014 году на сумму 154954,9 тыс.тенге в количестве 61 единица</a:t>
            </a:r>
          </a:p>
          <a:p>
            <a:pPr eaLnBrk="1" hangingPunct="1">
              <a:spcBef>
                <a:spcPct val="0"/>
              </a:spcBef>
            </a:pPr>
            <a:endParaRPr lang="ru-RU" smtClean="0"/>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5E3FE-0888-4E91-A133-248F9BA4DC11}"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noFill/>
          <a:ln>
            <a:solidFill>
              <a:srgbClr val="000000"/>
            </a:solidFill>
            <a:miter lim="800000"/>
            <a:headEnd/>
            <a:tailEnd/>
          </a:ln>
        </p:spPr>
      </p:sp>
      <p:sp>
        <p:nvSpPr>
          <p:cNvPr id="61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88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8D31F8-7364-451A-AB68-C39E225F1520}" type="slidenum">
              <a:rPr lang="ru-RU" smtClean="0"/>
              <a:pPr fontAlgn="base">
                <a:spcBef>
                  <a:spcPct val="0"/>
                </a:spcBef>
                <a:spcAft>
                  <a:spcPct val="0"/>
                </a:spcAft>
                <a:defRPr/>
              </a:pPr>
              <a:t>12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dirty="0" smtClean="0"/>
              <a:t>С второго квартала 2017 года ГКП на ПХВ ОПЦ №4   переходит на «услуги горячего питания» </a:t>
            </a:r>
          </a:p>
        </p:txBody>
      </p:sp>
      <p:sp>
        <p:nvSpPr>
          <p:cNvPr id="4" name="Номер слайда 3"/>
          <p:cNvSpPr>
            <a:spLocks noGrp="1"/>
          </p:cNvSpPr>
          <p:nvPr>
            <p:ph type="sldNum" sz="quarter" idx="5"/>
          </p:nvPr>
        </p:nvSpPr>
        <p:spPr/>
        <p:txBody>
          <a:bodyPr/>
          <a:lstStyle/>
          <a:p>
            <a:pPr>
              <a:defRPr/>
            </a:pPr>
            <a:fld id="{DB332031-32D7-4FB5-BDD8-B994A50DC15E}" type="slidenum">
              <a:rPr lang="ru-RU" smtClean="0"/>
              <a:pPr>
                <a:defRPr/>
              </a:pPr>
              <a:t>13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p:spPr>
      </p:sp>
      <p:sp>
        <p:nvSpPr>
          <p:cNvPr id="71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smtClean="0"/>
              <a:t>С конца 2016 года оказываем услуги по неонатальному скринингу</a:t>
            </a:r>
          </a:p>
        </p:txBody>
      </p:sp>
      <p:sp>
        <p:nvSpPr>
          <p:cNvPr id="4" name="Номер слайда 3"/>
          <p:cNvSpPr>
            <a:spLocks noGrp="1"/>
          </p:cNvSpPr>
          <p:nvPr>
            <p:ph type="sldNum" sz="quarter" idx="5"/>
          </p:nvPr>
        </p:nvSpPr>
        <p:spPr/>
        <p:txBody>
          <a:bodyPr/>
          <a:lstStyle/>
          <a:p>
            <a:pPr>
              <a:defRPr/>
            </a:pPr>
            <a:fld id="{15BDE8ED-5EDD-4A24-AF74-89EF345229E8}" type="slidenum">
              <a:rPr lang="ru-RU" smtClean="0"/>
              <a:pPr>
                <a:defRPr/>
              </a:pPr>
              <a:t>14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10BB0939-87E3-4A4C-83F2-801E6E4DC567}" type="slidenum">
              <a:rPr lang="ru-RU" smtClean="0"/>
              <a:pPr>
                <a:defRPr/>
              </a:pPr>
              <a:t>15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5FFB13-6884-402B-9F66-B0259C45F3A9}" type="slidenum">
              <a:rPr lang="ru-RU" smtClean="0"/>
              <a:pPr/>
              <a:t>19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5FFB13-6884-402B-9F66-B0259C45F3A9}"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F6B0A435-6CC1-49DE-9FF2-249225192D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92F5B7C-E59D-4C75-BF7A-65EF183284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1A2ABF6-A232-42A8-A9EE-7C2CE7D6D3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144000" cy="762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990600"/>
            <a:ext cx="8229600" cy="609600"/>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243638"/>
            <a:ext cx="2133600" cy="45720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3638"/>
            <a:ext cx="2133600" cy="457200"/>
          </a:xfrm>
        </p:spPr>
        <p:txBody>
          <a:bodyPr/>
          <a:lstStyle>
            <a:lvl1pPr>
              <a:defRPr/>
            </a:lvl1pPr>
          </a:lstStyle>
          <a:p>
            <a:fld id="{875BDAB4-1B0B-495B-9A77-0C6BC7B3F1F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8805774-15D4-42F8-AA90-83BB7060E0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FC88259-33DA-4D74-A962-DBC7C59CAE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12B0F68-51BD-4718-819F-F455988BF4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790356B-AF77-4FA0-8A52-291F74786E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7DA4DA7C-3904-4F57-B2ED-809F36B6C6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1CCB663-6034-4925-8249-71E9C56337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364DA71-7E7F-40CB-BEA9-74400939F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D272214C-92C0-4DAC-9A8A-2052651A0DF9}"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D63AB1-FE94-43B1-84D6-4357C7C52A42}"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124744"/>
            <a:ext cx="8032976" cy="1872208"/>
          </a:xfrm>
        </p:spPr>
        <p:txBody>
          <a:bodyPr>
            <a:normAutofit fontScale="90000"/>
            <a:scene3d>
              <a:camera prst="orthographicFront"/>
              <a:lightRig rig="freezing" dir="t">
                <a:rot lat="0" lon="0" rev="5640000"/>
              </a:lightRig>
            </a:scene3d>
            <a:sp3d extrusionH="57150" prstMaterial="flat">
              <a:bevelT w="38100" h="38100"/>
              <a:contourClr>
                <a:schemeClr val="tx2"/>
              </a:contourClr>
            </a:sp3d>
          </a:bodyPr>
          <a:lstStyle/>
          <a:p>
            <a:pPr algn="ctr"/>
            <a:r>
              <a:rPr lang="ru-RU" sz="6700" dirty="0" smtClean="0">
                <a:solidFill>
                  <a:srgbClr val="C00000"/>
                </a:solidFill>
                <a:latin typeface="Times New Roman" pitchFamily="18" charset="0"/>
                <a:cs typeface="Times New Roman" pitchFamily="18" charset="0"/>
              </a:rPr>
              <a:t/>
            </a:r>
            <a:br>
              <a:rPr lang="ru-RU" sz="6700" dirty="0" smtClean="0">
                <a:solidFill>
                  <a:srgbClr val="C00000"/>
                </a:solidFill>
                <a:latin typeface="Times New Roman" pitchFamily="18" charset="0"/>
                <a:cs typeface="Times New Roman" pitchFamily="18" charset="0"/>
              </a:rPr>
            </a:br>
            <a:r>
              <a:rPr lang="ru-RU" sz="6700" dirty="0" smtClean="0">
                <a:solidFill>
                  <a:srgbClr val="C00000"/>
                </a:solidFill>
                <a:latin typeface="Times New Roman" pitchFamily="18" charset="0"/>
                <a:cs typeface="Times New Roman" pitchFamily="18" charset="0"/>
              </a:rPr>
              <a:t/>
            </a:r>
            <a:br>
              <a:rPr lang="ru-RU" sz="6700" dirty="0" smtClean="0">
                <a:solidFill>
                  <a:srgbClr val="C00000"/>
                </a:solidFill>
                <a:latin typeface="Times New Roman" pitchFamily="18" charset="0"/>
                <a:cs typeface="Times New Roman" pitchFamily="18" charset="0"/>
              </a:rPr>
            </a:br>
            <a:r>
              <a:rPr lang="ru-RU" sz="6700" dirty="0" smtClean="0">
                <a:solidFill>
                  <a:srgbClr val="C00000"/>
                </a:solidFill>
                <a:latin typeface="Times New Roman" pitchFamily="18" charset="0"/>
                <a:cs typeface="Times New Roman" pitchFamily="18" charset="0"/>
              </a:rPr>
              <a:t>2021 </a:t>
            </a:r>
            <a:r>
              <a:rPr lang="ru-RU" sz="6700" dirty="0" err="1" smtClean="0">
                <a:solidFill>
                  <a:srgbClr val="C00000"/>
                </a:solidFill>
                <a:latin typeface="Times New Roman" pitchFamily="18" charset="0"/>
                <a:cs typeface="Times New Roman" pitchFamily="18" charset="0"/>
              </a:rPr>
              <a:t>жылдың </a:t>
            </a:r>
            <a:r>
              <a:rPr lang="ru-RU" sz="6700" dirty="0" smtClean="0">
                <a:solidFill>
                  <a:srgbClr val="C00000"/>
                </a:solidFill>
                <a:latin typeface="Times New Roman" pitchFamily="18" charset="0"/>
                <a:cs typeface="Times New Roman" pitchFamily="18" charset="0"/>
              </a:rPr>
              <a:t>12 </a:t>
            </a:r>
            <a:r>
              <a:rPr lang="ru-RU" sz="6700" dirty="0" err="1" smtClean="0">
                <a:solidFill>
                  <a:srgbClr val="C00000"/>
                </a:solidFill>
                <a:latin typeface="Times New Roman" pitchFamily="18" charset="0"/>
                <a:cs typeface="Times New Roman" pitchFamily="18" charset="0"/>
              </a:rPr>
              <a:t>айлық есебі</a:t>
            </a:r>
            <a:endParaRPr lang="ru-RU" sz="5300" dirty="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7544" y="2564904"/>
            <a:ext cx="8358246" cy="2736304"/>
          </a:xfrm>
        </p:spPr>
        <p:txBody>
          <a:bodyPr>
            <a:noAutofit/>
          </a:bodyPr>
          <a:lstStyle/>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kk-KZ" sz="2000" b="1" dirty="0" smtClean="0"/>
              <a:t>ШЖҚ «Кентау қалалық ауруханасы»  МКК </a:t>
            </a:r>
          </a:p>
          <a:p>
            <a:pPr algn="ct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Кентау</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қаласы</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Конаев</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effectLst>
                  <a:outerShdw blurRad="38100" dist="38100" dir="2700000" algn="tl">
                    <a:srgbClr val="000000">
                      <a:alpha val="43137"/>
                    </a:srgbClr>
                  </a:outerShdw>
                </a:effectLst>
                <a:latin typeface="Times New Roman" pitchFamily="18" charset="0"/>
                <a:cs typeface="Times New Roman" pitchFamily="18" charset="0"/>
              </a:rPr>
              <a:t>даңғылы </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№26.</a:t>
            </a:r>
          </a:p>
          <a:p>
            <a:endParaRPr lang="ru-RU" sz="40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4283968" y="6014322"/>
            <a:ext cx="4680520" cy="400110"/>
          </a:xfrm>
          <a:prstGeom prst="rect">
            <a:avLst/>
          </a:prstGeom>
        </p:spPr>
        <p:txBody>
          <a:bodyPr wrap="square">
            <a:spAutoFit/>
          </a:bodyPr>
          <a:lstStyle/>
          <a:p>
            <a:r>
              <a:rPr lang="ru-RU" sz="2000" b="1" dirty="0" smtClean="0">
                <a:latin typeface="Times New Roman" pitchFamily="18" charset="0"/>
                <a:cs typeface="Times New Roman" pitchFamily="18" charset="0"/>
              </a:rPr>
              <a:t>Бас </a:t>
            </a:r>
            <a:r>
              <a:rPr lang="ru-RU" sz="2000" b="1" dirty="0" err="1" smtClean="0">
                <a:latin typeface="Times New Roman" pitchFamily="18" charset="0"/>
                <a:cs typeface="Times New Roman" pitchFamily="18" charset="0"/>
              </a:rPr>
              <a:t>дәрігер      Сыздыкова</a:t>
            </a:r>
            <a:r>
              <a:rPr lang="ru-RU" sz="2000" b="1" dirty="0" smtClean="0">
                <a:latin typeface="Times New Roman" pitchFamily="18" charset="0"/>
                <a:cs typeface="Times New Roman" pitchFamily="18" charset="0"/>
              </a:rPr>
              <a:t> Г.Ж</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AF4B25A6-D037-47DE-A1F1-94310E773C7D}" type="slidenum">
              <a:rPr lang="ru-RU"/>
              <a:pPr>
                <a:defRPr/>
              </a:pPr>
              <a:t>10</a:t>
            </a:fld>
            <a:endParaRPr lang="ru-RU"/>
          </a:p>
        </p:txBody>
      </p:sp>
      <p:sp>
        <p:nvSpPr>
          <p:cNvPr id="2" name="Заголовок 1"/>
          <p:cNvSpPr>
            <a:spLocks noGrp="1"/>
          </p:cNvSpPr>
          <p:nvPr>
            <p:ph type="title" idx="4294967295"/>
          </p:nvPr>
        </p:nvSpPr>
        <p:spPr>
          <a:xfrm>
            <a:off x="0" y="620713"/>
            <a:ext cx="8820150" cy="1439862"/>
          </a:xfrm>
        </p:spPr>
        <p:txBody>
          <a:bodyPr rtlCol="0">
            <a:normAutofit fontScale="90000"/>
          </a:bodyPr>
          <a:lstStyle/>
          <a:p>
            <a:pPr algn="ctr">
              <a:defRPr/>
            </a:pP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40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Материалдық- техникалық </a:t>
            </a:r>
            <a:r>
              <a:rPr lang="ru-RU" sz="40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база</a:t>
            </a:r>
            <a:br>
              <a:rPr lang="ru-RU" sz="40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2700" b="1" dirty="0" smtClean="0">
                <a:solidFill>
                  <a:schemeClr val="tx1"/>
                </a:solidFill>
                <a:latin typeface="+mn-lt"/>
                <a:cs typeface="Times New Roman" pitchFamily="18" charset="0"/>
              </a:rPr>
              <a:t> </a:t>
            </a:r>
            <a:r>
              <a:rPr lang="kk-KZ" sz="2400" b="1" dirty="0" smtClean="0">
                <a:solidFill>
                  <a:schemeClr val="tx1"/>
                </a:solidFill>
                <a:latin typeface="+mn-lt"/>
              </a:rPr>
              <a:t>Негізгі қаржыны пайдалану тиімділігін бағалау </a:t>
            </a:r>
            <a:r>
              <a:rPr lang="ru-RU" b="1" dirty="0" smtClean="0">
                <a:solidFill>
                  <a:schemeClr val="tx1"/>
                </a:solidFill>
                <a:latin typeface="Times New Roman" pitchFamily="18" charset="0"/>
                <a:cs typeface="Times New Roman" pitchFamily="18" charset="0"/>
              </a:rPr>
              <a:t/>
            </a:r>
            <a:br>
              <a:rPr lang="ru-RU" b="1" dirty="0" smtClean="0">
                <a:solidFill>
                  <a:schemeClr val="tx1"/>
                </a:solidFill>
                <a:latin typeface="Times New Roman" pitchFamily="18" charset="0"/>
                <a:cs typeface="Times New Roman" pitchFamily="18" charset="0"/>
              </a:rPr>
            </a:br>
            <a:r>
              <a:rPr lang="kk-KZ" sz="2000" dirty="0" smtClean="0"/>
              <a:t> </a:t>
            </a:r>
            <a:r>
              <a:rPr lang="kk-KZ" sz="2000" b="1" dirty="0" smtClean="0">
                <a:solidFill>
                  <a:schemeClr val="tx1"/>
                </a:solidFill>
                <a:latin typeface="+mn-lt"/>
              </a:rPr>
              <a:t>Медициналық жабдықтармен жабдықтауды талдау </a:t>
            </a:r>
            <a:r>
              <a:rPr lang="ru-RU" sz="2200" dirty="0" smtClean="0">
                <a:solidFill>
                  <a:srgbClr val="FF0000"/>
                </a:solidFill>
              </a:rPr>
              <a:t/>
            </a:r>
            <a:br>
              <a:rPr lang="ru-RU" sz="2200" dirty="0" smtClean="0">
                <a:solidFill>
                  <a:srgbClr val="FF0000"/>
                </a:solidFill>
              </a:rPr>
            </a:br>
            <a:endParaRPr lang="ru-RU" sz="2200" dirty="0">
              <a:solidFill>
                <a:srgbClr val="FF0000"/>
              </a:solidFill>
            </a:endParaRPr>
          </a:p>
        </p:txBody>
      </p:sp>
      <p:graphicFrame>
        <p:nvGraphicFramePr>
          <p:cNvPr id="4" name="Таблица 3"/>
          <p:cNvGraphicFramePr>
            <a:graphicFrameLocks noGrp="1"/>
          </p:cNvGraphicFramePr>
          <p:nvPr/>
        </p:nvGraphicFramePr>
        <p:xfrm>
          <a:off x="323850" y="2776538"/>
          <a:ext cx="6336100" cy="1081161"/>
        </p:xfrm>
        <a:graphic>
          <a:graphicData uri="http://schemas.openxmlformats.org/drawingml/2006/table">
            <a:tbl>
              <a:tblPr firstRow="1" bandRow="1">
                <a:tableStyleId>{8799B23B-EC83-4686-B30A-512413B5E67A}</a:tableStyleId>
              </a:tblPr>
              <a:tblGrid>
                <a:gridCol w="1923346"/>
                <a:gridCol w="2180224"/>
                <a:gridCol w="2232530"/>
              </a:tblGrid>
              <a:tr h="684921">
                <a:tc>
                  <a:txBody>
                    <a:bodyPr/>
                    <a:lstStyle/>
                    <a:p>
                      <a:endParaRPr lang="ru-RU" sz="2000" b="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20</a:t>
                      </a:r>
                      <a:r>
                        <a:rPr lang="ru-RU" sz="2000" dirty="0" smtClean="0">
                          <a:latin typeface="Times New Roman" pitchFamily="18" charset="0"/>
                          <a:cs typeface="Times New Roman" pitchFamily="18" charset="0"/>
                        </a:rPr>
                        <a:t>20</a:t>
                      </a:r>
                      <a:r>
                        <a:rPr lang="kk-KZ" sz="2000" dirty="0" smtClean="0">
                          <a:latin typeface="Times New Roman" pitchFamily="18" charset="0"/>
                          <a:cs typeface="Times New Roman" pitchFamily="18" charset="0"/>
                        </a:rPr>
                        <a:t>г</a:t>
                      </a:r>
                      <a:endParaRPr lang="ru-RU" sz="2000" b="1" dirty="0">
                        <a:solidFill>
                          <a:schemeClr val="tx1"/>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20</a:t>
                      </a:r>
                      <a:r>
                        <a:rPr lang="ru-RU" sz="2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1</a:t>
                      </a:r>
                      <a:r>
                        <a:rPr lang="kk-KZ" sz="2000" dirty="0" smtClean="0">
                          <a:latin typeface="Times New Roman" pitchFamily="18" charset="0"/>
                          <a:cs typeface="Times New Roman" pitchFamily="18" charset="0"/>
                        </a:rPr>
                        <a:t>г</a:t>
                      </a:r>
                      <a:endParaRPr lang="ru-RU" sz="2000" b="1" dirty="0">
                        <a:solidFill>
                          <a:schemeClr val="tx1"/>
                        </a:solidFill>
                        <a:latin typeface="Times New Roman" pitchFamily="18" charset="0"/>
                        <a:cs typeface="Times New Roman" pitchFamily="18" charset="0"/>
                      </a:endParaRPr>
                    </a:p>
                  </a:txBody>
                  <a:tcPr/>
                </a:tc>
              </a:tr>
              <a:tr h="386649">
                <a:tc>
                  <a:txBody>
                    <a:bodyPr/>
                    <a:lstStyle/>
                    <a:p>
                      <a:r>
                        <a:rPr lang="kk-KZ" sz="2000" b="1" dirty="0" smtClean="0">
                          <a:latin typeface="Times New Roman" pitchFamily="18" charset="0"/>
                          <a:cs typeface="Times New Roman" pitchFamily="18" charset="0"/>
                        </a:rPr>
                        <a:t>Барлығы</a:t>
                      </a:r>
                      <a:endParaRPr lang="ru-RU" sz="2000" b="1" dirty="0">
                        <a:latin typeface="Times New Roman" pitchFamily="18" charset="0"/>
                        <a:cs typeface="Times New Roman" pitchFamily="18" charset="0"/>
                      </a:endParaRPr>
                    </a:p>
                  </a:txBody>
                  <a:tcPr/>
                </a:tc>
                <a:tc>
                  <a:txBody>
                    <a:bodyPr/>
                    <a:lstStyle/>
                    <a:p>
                      <a:pPr algn="ctr"/>
                      <a:r>
                        <a:rPr lang="kk-KZ" sz="2000" dirty="0" smtClean="0">
                          <a:latin typeface="Times New Roman" pitchFamily="18" charset="0"/>
                          <a:cs typeface="Times New Roman" pitchFamily="18" charset="0"/>
                        </a:rPr>
                        <a:t>70,58%</a:t>
                      </a:r>
                      <a:endParaRPr lang="ru-RU" sz="2000" b="1" dirty="0">
                        <a:solidFill>
                          <a:srgbClr val="00B0F0"/>
                        </a:solidFill>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82.9</a:t>
                      </a:r>
                      <a:r>
                        <a:rPr lang="kk-KZ" sz="2000" dirty="0" smtClean="0">
                          <a:latin typeface="Times New Roman" pitchFamily="18" charset="0"/>
                          <a:cs typeface="Times New Roman" pitchFamily="18" charset="0"/>
                        </a:rPr>
                        <a:t>%</a:t>
                      </a:r>
                      <a:endParaRPr lang="ru-RU" sz="2000" b="1" dirty="0">
                        <a:solidFill>
                          <a:srgbClr val="00B0F0"/>
                        </a:solidFill>
                        <a:latin typeface="Times New Roman" pitchFamily="18" charset="0"/>
                        <a:cs typeface="Times New Roman" pitchFamily="18" charset="0"/>
                      </a:endParaRPr>
                    </a:p>
                  </a:txBody>
                  <a:tcPr/>
                </a:tc>
              </a:tr>
            </a:tbl>
          </a:graphicData>
        </a:graphic>
      </p:graphicFrame>
      <p:sp>
        <p:nvSpPr>
          <p:cNvPr id="6" name="Прямоугольник 5"/>
          <p:cNvSpPr/>
          <p:nvPr/>
        </p:nvSpPr>
        <p:spPr>
          <a:xfrm rot="10800000" flipV="1">
            <a:off x="395536" y="4444662"/>
            <a:ext cx="8280920" cy="1477328"/>
          </a:xfrm>
          <a:prstGeom prst="rect">
            <a:avLst/>
          </a:prstGeom>
        </p:spPr>
        <p:txBody>
          <a:bodyPr wrap="square">
            <a:spAutoFit/>
          </a:bodyPr>
          <a:lstStyle/>
          <a:p>
            <a:pPr algn="l"/>
            <a:r>
              <a:rPr lang="kk-KZ" b="1" dirty="0" smtClean="0">
                <a:latin typeface="+mn-lt"/>
              </a:rPr>
              <a:t>Жергілікті бюджет есебінен медициналық жабдықтар сатып алынды:</a:t>
            </a:r>
            <a:endParaRPr lang="ru-RU" b="1" dirty="0" smtClean="0">
              <a:latin typeface="Times New Roman" pitchFamily="18" charset="0"/>
              <a:cs typeface="Times New Roman" pitchFamily="18" charset="0"/>
            </a:endParaRPr>
          </a:p>
          <a:p>
            <a:pPr algn="l"/>
            <a:r>
              <a:rPr lang="ru-RU" b="1" dirty="0" smtClean="0">
                <a:latin typeface="Times New Roman" pitchFamily="18" charset="0"/>
                <a:cs typeface="Times New Roman" pitchFamily="18" charset="0"/>
              </a:rPr>
              <a:t>2019 </a:t>
            </a:r>
            <a:r>
              <a:rPr lang="ru-RU" b="1" dirty="0" err="1" smtClean="0">
                <a:latin typeface="Times New Roman" pitchFamily="18" charset="0"/>
                <a:cs typeface="Times New Roman" pitchFamily="18" charset="0"/>
              </a:rPr>
              <a:t>жылы</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145 540 000</a:t>
            </a:r>
            <a:r>
              <a:rPr lang="kk-KZ"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тенге </a:t>
            </a:r>
            <a:r>
              <a:rPr lang="ru-RU" b="1" dirty="0" err="1" smtClean="0">
                <a:latin typeface="Times New Roman" pitchFamily="18" charset="0"/>
                <a:cs typeface="Times New Roman" pitchFamily="18" charset="0"/>
              </a:rPr>
              <a:t>соммада</a:t>
            </a:r>
            <a:r>
              <a:rPr lang="ru-RU" b="1" dirty="0" smtClean="0">
                <a:latin typeface="Times New Roman" pitchFamily="18" charset="0"/>
                <a:cs typeface="Times New Roman" pitchFamily="18" charset="0"/>
              </a:rPr>
              <a:t> 45 дана </a:t>
            </a:r>
            <a:r>
              <a:rPr lang="ru-RU" b="1" dirty="0" err="1" smtClean="0">
                <a:latin typeface="Times New Roman" pitchFamily="18" charset="0"/>
                <a:cs typeface="Times New Roman" pitchFamily="18" charset="0"/>
              </a:rPr>
              <a:t>мөлшерінде</a:t>
            </a:r>
            <a:endParaRPr lang="ru-RU" b="1" dirty="0" smtClean="0">
              <a:latin typeface="Times New Roman" pitchFamily="18" charset="0"/>
              <a:cs typeface="Times New Roman" pitchFamily="18" charset="0"/>
            </a:endParaRPr>
          </a:p>
          <a:p>
            <a:pPr algn="l"/>
            <a:r>
              <a:rPr lang="ru-RU" b="1" dirty="0" smtClean="0">
                <a:latin typeface="Times New Roman" pitchFamily="18" charset="0"/>
                <a:cs typeface="Times New Roman" pitchFamily="18" charset="0"/>
              </a:rPr>
              <a:t>2020 </a:t>
            </a:r>
            <a:r>
              <a:rPr lang="ru-RU" b="1" dirty="0" err="1" smtClean="0">
                <a:latin typeface="Times New Roman" pitchFamily="18" charset="0"/>
                <a:cs typeface="Times New Roman" pitchFamily="18" charset="0"/>
              </a:rPr>
              <a:t>жылы</a:t>
            </a:r>
            <a:r>
              <a:rPr lang="ru-RU" b="1" dirty="0" smtClean="0">
                <a:latin typeface="Times New Roman" pitchFamily="18" charset="0"/>
                <a:cs typeface="Times New Roman" pitchFamily="18" charset="0"/>
              </a:rPr>
              <a:t> 65 127 000 тенге </a:t>
            </a:r>
            <a:r>
              <a:rPr lang="ru-RU" b="1" dirty="0" err="1" smtClean="0">
                <a:latin typeface="Times New Roman" pitchFamily="18" charset="0"/>
                <a:cs typeface="Times New Roman" pitchFamily="18" charset="0"/>
              </a:rPr>
              <a:t>соммада</a:t>
            </a:r>
            <a:r>
              <a:rPr lang="ru-RU" b="1" dirty="0" smtClean="0">
                <a:latin typeface="Times New Roman" pitchFamily="18" charset="0"/>
                <a:cs typeface="Times New Roman" pitchFamily="18" charset="0"/>
              </a:rPr>
              <a:t> 29 дана </a:t>
            </a:r>
            <a:r>
              <a:rPr lang="ru-RU" b="1" dirty="0" err="1" smtClean="0">
                <a:latin typeface="Times New Roman" pitchFamily="18" charset="0"/>
                <a:cs typeface="Times New Roman" pitchFamily="18" charset="0"/>
              </a:rPr>
              <a:t>мөлшерінде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гуманитарлық көмекпен </a:t>
            </a:r>
            <a:r>
              <a:rPr lang="ru-RU" b="1" dirty="0" smtClean="0">
                <a:latin typeface="Times New Roman" pitchFamily="18" charset="0"/>
                <a:cs typeface="Times New Roman" pitchFamily="18" charset="0"/>
              </a:rPr>
              <a:t>91 дана</a:t>
            </a:r>
            <a:endParaRPr lang="en-US" b="1" dirty="0" smtClean="0">
              <a:latin typeface="Times New Roman" pitchFamily="18" charset="0"/>
              <a:cs typeface="Times New Roman" pitchFamily="18" charset="0"/>
            </a:endParaRPr>
          </a:p>
          <a:p>
            <a:pPr algn="l"/>
            <a:r>
              <a:rPr lang="en-US" b="1" dirty="0" smtClean="0">
                <a:latin typeface="Times New Roman" pitchFamily="18" charset="0"/>
                <a:cs typeface="Times New Roman" pitchFamily="18" charset="0"/>
              </a:rPr>
              <a:t>2021 </a:t>
            </a:r>
            <a:r>
              <a:rPr lang="ru-RU" b="1" dirty="0" err="1" smtClean="0">
                <a:latin typeface="Times New Roman" pitchFamily="18" charset="0"/>
                <a:cs typeface="Times New Roman" pitchFamily="18" charset="0"/>
              </a:rPr>
              <a:t>жылы</a:t>
            </a:r>
            <a:r>
              <a:rPr lang="ru-RU" b="1" dirty="0" smtClean="0">
                <a:latin typeface="Times New Roman" pitchFamily="18" charset="0"/>
                <a:cs typeface="Times New Roman" pitchFamily="18" charset="0"/>
              </a:rPr>
              <a:t> 19 215 000 тенге </a:t>
            </a:r>
            <a:r>
              <a:rPr lang="ru-RU" b="1" dirty="0" err="1" smtClean="0">
                <a:latin typeface="Times New Roman" pitchFamily="18" charset="0"/>
                <a:cs typeface="Times New Roman" pitchFamily="18" charset="0"/>
              </a:rPr>
              <a:t>соммада</a:t>
            </a:r>
            <a:r>
              <a:rPr lang="ru-RU" b="1" dirty="0" smtClean="0">
                <a:latin typeface="Times New Roman" pitchFamily="18" charset="0"/>
                <a:cs typeface="Times New Roman" pitchFamily="18" charset="0"/>
              </a:rPr>
              <a:t> 28 дана </a:t>
            </a:r>
            <a:r>
              <a:rPr lang="ru-RU" b="1" dirty="0" err="1" smtClean="0">
                <a:latin typeface="Times New Roman" pitchFamily="18" charset="0"/>
                <a:cs typeface="Times New Roman" pitchFamily="18" charset="0"/>
              </a:rPr>
              <a:t>мөлшерінде</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60672" cy="576064"/>
          </a:xfrm>
          <a:noFill/>
        </p:spPr>
        <p:txBody>
          <a:bodyPr>
            <a:noAutofit/>
          </a:bodyPr>
          <a:lstStyle/>
          <a:p>
            <a:pPr algn="ctr"/>
            <a:r>
              <a:rPr lang="kk-KZ" sz="2800" b="1" dirty="0" smtClean="0">
                <a:solidFill>
                  <a:srgbClr val="C00000"/>
                </a:solidFill>
                <a:latin typeface="+mn-lt"/>
              </a:rPr>
              <a:t>2021 жылдың 12 айында материалдық-техникалық базаны нығайту.</a:t>
            </a:r>
            <a:endParaRPr lang="ru-RU" sz="2500" b="1" dirty="0">
              <a:ln w="10541" cmpd="sng">
                <a:solidFill>
                  <a:schemeClr val="accent1">
                    <a:shade val="88000"/>
                    <a:satMod val="110000"/>
                  </a:schemeClr>
                </a:solidFill>
                <a:prstDash val="solid"/>
              </a:ln>
              <a:solidFill>
                <a:srgbClr val="C00000"/>
              </a:solidFill>
              <a:latin typeface="+mn-lt"/>
              <a:cs typeface="Times New Roman" pitchFamily="18" charset="0"/>
            </a:endParaRPr>
          </a:p>
        </p:txBody>
      </p:sp>
      <p:graphicFrame>
        <p:nvGraphicFramePr>
          <p:cNvPr id="11" name="Содержимое 10"/>
          <p:cNvGraphicFramePr>
            <a:graphicFrameLocks noGrp="1"/>
          </p:cNvGraphicFramePr>
          <p:nvPr>
            <p:ph idx="1"/>
          </p:nvPr>
        </p:nvGraphicFramePr>
        <p:xfrm>
          <a:off x="142845" y="1823472"/>
          <a:ext cx="8786873" cy="2319908"/>
        </p:xfrm>
        <a:graphic>
          <a:graphicData uri="http://schemas.openxmlformats.org/drawingml/2006/table">
            <a:tbl>
              <a:tblPr/>
              <a:tblGrid>
                <a:gridCol w="402227"/>
                <a:gridCol w="3081893"/>
                <a:gridCol w="1741305"/>
                <a:gridCol w="1780724"/>
                <a:gridCol w="1780724"/>
              </a:tblGrid>
              <a:tr h="903911">
                <a:tc gridSpan="2">
                  <a:txBody>
                    <a:bodyPr/>
                    <a:lstStyle/>
                    <a:p>
                      <a:pPr algn="ctr">
                        <a:lnSpc>
                          <a:spcPct val="115000"/>
                        </a:lnSpc>
                        <a:spcAft>
                          <a:spcPts val="0"/>
                        </a:spcAft>
                      </a:pPr>
                      <a:r>
                        <a:rPr lang="ru-RU" sz="1400" b="1" kern="1200" dirty="0" smtClean="0">
                          <a:solidFill>
                            <a:srgbClr val="000000"/>
                          </a:solidFill>
                          <a:latin typeface="Times New Roman"/>
                          <a:ea typeface="Times New Roman"/>
                          <a:cs typeface="Times New Roman"/>
                        </a:rPr>
                        <a:t>2020 </a:t>
                      </a:r>
                      <a:r>
                        <a:rPr lang="ru-RU" sz="1400" b="1" kern="1200" dirty="0" err="1" smtClean="0">
                          <a:solidFill>
                            <a:srgbClr val="000000"/>
                          </a:solidFill>
                          <a:latin typeface="Times New Roman"/>
                          <a:ea typeface="Times New Roman"/>
                          <a:cs typeface="Times New Roman"/>
                        </a:rPr>
                        <a:t>жылы</a:t>
                      </a:r>
                      <a:r>
                        <a:rPr lang="ru-RU" sz="1400" b="1" kern="1200" dirty="0" smtClean="0">
                          <a:solidFill>
                            <a:srgbClr val="000000"/>
                          </a:solidFill>
                          <a:latin typeface="Times New Roman"/>
                          <a:ea typeface="Times New Roman"/>
                          <a:cs typeface="Times New Roman"/>
                        </a:rPr>
                        <a:t> </a:t>
                      </a:r>
                      <a:r>
                        <a:rPr lang="ru-RU" sz="1400" b="1" kern="1200" dirty="0" err="1" smtClean="0">
                          <a:solidFill>
                            <a:srgbClr val="000000"/>
                          </a:solidFill>
                          <a:latin typeface="Times New Roman"/>
                          <a:ea typeface="Times New Roman"/>
                          <a:cs typeface="Times New Roman"/>
                        </a:rPr>
                        <a:t>сатып</a:t>
                      </a:r>
                      <a:r>
                        <a:rPr lang="ru-RU" sz="1400" b="1" kern="1200" dirty="0" smtClean="0">
                          <a:solidFill>
                            <a:srgbClr val="000000"/>
                          </a:solidFill>
                          <a:latin typeface="Times New Roman"/>
                          <a:ea typeface="Times New Roman"/>
                          <a:cs typeface="Times New Roman"/>
                        </a:rPr>
                        <a:t> </a:t>
                      </a:r>
                      <a:r>
                        <a:rPr lang="ru-RU" sz="1400" b="1" kern="1200" dirty="0" err="1" smtClean="0">
                          <a:solidFill>
                            <a:srgbClr val="000000"/>
                          </a:solidFill>
                          <a:latin typeface="Times New Roman"/>
                          <a:ea typeface="Times New Roman"/>
                          <a:cs typeface="Times New Roman"/>
                        </a:rPr>
                        <a:t>алынған медициналық техниканың атауы</a:t>
                      </a:r>
                      <a:endParaRPr lang="ru-RU" sz="1000" dirty="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400" b="1" kern="1200" dirty="0" smtClean="0">
                          <a:solidFill>
                            <a:srgbClr val="000000"/>
                          </a:solidFill>
                          <a:latin typeface="Times New Roman"/>
                          <a:ea typeface="Times New Roman"/>
                          <a:cs typeface="Times New Roman"/>
                        </a:rPr>
                        <a:t>Саны</a:t>
                      </a:r>
                      <a:endParaRPr lang="ru-RU" sz="1400" dirty="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kern="1200" dirty="0" err="1" smtClean="0">
                          <a:solidFill>
                            <a:srgbClr val="000000"/>
                          </a:solidFill>
                          <a:latin typeface="Times New Roman"/>
                          <a:ea typeface="Times New Roman"/>
                          <a:cs typeface="Times New Roman"/>
                        </a:rPr>
                        <a:t>Тауар</a:t>
                      </a:r>
                      <a:r>
                        <a:rPr lang="ru-RU" sz="1400" b="1" kern="1200" dirty="0" smtClean="0">
                          <a:solidFill>
                            <a:srgbClr val="000000"/>
                          </a:solidFill>
                          <a:latin typeface="Times New Roman"/>
                          <a:ea typeface="Times New Roman"/>
                          <a:cs typeface="Times New Roman"/>
                        </a:rPr>
                        <a:t> </a:t>
                      </a:r>
                      <a:r>
                        <a:rPr lang="ru-RU" sz="1400" b="1" kern="1200" dirty="0" err="1" smtClean="0">
                          <a:solidFill>
                            <a:srgbClr val="000000"/>
                          </a:solidFill>
                          <a:latin typeface="Times New Roman"/>
                          <a:ea typeface="Times New Roman"/>
                          <a:cs typeface="Times New Roman"/>
                        </a:rPr>
                        <a:t>өлшемінің бағасы</a:t>
                      </a:r>
                      <a:endParaRPr lang="ru-RU" sz="1400" dirty="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smtClean="0">
                          <a:latin typeface="+mn-lt"/>
                          <a:ea typeface="Times New Roman"/>
                          <a:cs typeface="Times New Roman"/>
                        </a:rPr>
                        <a:t>Барлығы</a:t>
                      </a:r>
                      <a:endParaRPr lang="ru-RU" sz="1400" b="1" dirty="0">
                        <a:latin typeface="+mn-lt"/>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955">
                <a:tc>
                  <a:txBody>
                    <a:bodyPr/>
                    <a:lstStyle/>
                    <a:p>
                      <a:pPr algn="l">
                        <a:lnSpc>
                          <a:spcPct val="115000"/>
                        </a:lnSpc>
                        <a:spcAft>
                          <a:spcPts val="0"/>
                        </a:spcAft>
                      </a:pPr>
                      <a:r>
                        <a:rPr lang="ru-RU" sz="1300" kern="1200">
                          <a:solidFill>
                            <a:srgbClr val="000000"/>
                          </a:solidFill>
                          <a:latin typeface="Times New Roman"/>
                          <a:ea typeface="Times New Roman"/>
                          <a:cs typeface="Times New Roman"/>
                        </a:rPr>
                        <a:t>1 </a:t>
                      </a:r>
                      <a:endParaRPr lang="ru-RU" sz="100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lnSpc>
                          <a:spcPct val="115000"/>
                        </a:lnSpc>
                        <a:spcAft>
                          <a:spcPts val="0"/>
                        </a:spcAft>
                      </a:pPr>
                      <a:r>
                        <a:rPr kumimoji="0" lang="ru-RU" sz="1300" kern="1200" baseline="0" dirty="0" smtClean="0">
                          <a:solidFill>
                            <a:srgbClr val="000000"/>
                          </a:solidFill>
                          <a:latin typeface="Times New Roman"/>
                          <a:ea typeface="Times New Roman"/>
                          <a:cs typeface="Times New Roman"/>
                        </a:rPr>
                        <a:t>Монитор пациента ВМ 3</a:t>
                      </a:r>
                      <a:endParaRPr kumimoji="0" lang="ru-RU" sz="1300" kern="1200" baseline="0" dirty="0">
                        <a:solidFill>
                          <a:srgbClr val="000000"/>
                        </a:solidFill>
                        <a:latin typeface="Times New Roman"/>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lnSpc>
                          <a:spcPct val="115000"/>
                        </a:lnSpc>
                        <a:spcAft>
                          <a:spcPts val="0"/>
                        </a:spcAft>
                      </a:pPr>
                      <a:r>
                        <a:rPr kumimoji="0" lang="ru-RU" sz="1300" kern="1200" baseline="0" dirty="0" smtClean="0">
                          <a:solidFill>
                            <a:srgbClr val="000000"/>
                          </a:solidFill>
                          <a:latin typeface="Times New Roman"/>
                          <a:ea typeface="Times New Roman"/>
                          <a:cs typeface="Times New Roman"/>
                        </a:rPr>
                        <a:t>3 </a:t>
                      </a:r>
                      <a:endParaRPr kumimoji="0" lang="ru-RU" sz="1300" kern="1200" baseline="0" dirty="0">
                        <a:solidFill>
                          <a:srgbClr val="000000"/>
                        </a:solidFill>
                        <a:latin typeface="Times New Roman"/>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000" dirty="0" smtClean="0">
                          <a:latin typeface="Calibri"/>
                          <a:ea typeface="Times New Roman"/>
                          <a:cs typeface="Times New Roman"/>
                        </a:rPr>
                        <a:t>1 830 000</a:t>
                      </a:r>
                      <a:endParaRPr lang="ru-RU" sz="1000" dirty="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400" baseline="0" dirty="0" smtClean="0">
                          <a:latin typeface="+mn-lt"/>
                          <a:ea typeface="Times New Roman"/>
                          <a:cs typeface="Times New Roman"/>
                        </a:rPr>
                        <a:t>5 490 000</a:t>
                      </a:r>
                      <a:endParaRPr lang="ru-RU" sz="1400" dirty="0">
                        <a:latin typeface="+mn-lt"/>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087">
                <a:tc>
                  <a:txBody>
                    <a:bodyPr/>
                    <a:lstStyle/>
                    <a:p>
                      <a:pPr algn="l">
                        <a:lnSpc>
                          <a:spcPct val="115000"/>
                        </a:lnSpc>
                        <a:spcAft>
                          <a:spcPts val="0"/>
                        </a:spcAft>
                      </a:pPr>
                      <a:r>
                        <a:rPr lang="ru-RU" sz="1300" kern="1200">
                          <a:solidFill>
                            <a:srgbClr val="000000"/>
                          </a:solidFill>
                          <a:latin typeface="Times New Roman"/>
                          <a:ea typeface="Times New Roman"/>
                          <a:cs typeface="Times New Roman"/>
                        </a:rPr>
                        <a:t>2 </a:t>
                      </a:r>
                      <a:endParaRPr lang="ru-RU" sz="100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lnSpc>
                          <a:spcPct val="115000"/>
                        </a:lnSpc>
                        <a:spcAft>
                          <a:spcPts val="0"/>
                        </a:spcAft>
                      </a:pPr>
                      <a:r>
                        <a:rPr kumimoji="0" lang="ru-RU" sz="1300" kern="1200" baseline="0" dirty="0" err="1" smtClean="0">
                          <a:solidFill>
                            <a:srgbClr val="000000"/>
                          </a:solidFill>
                          <a:latin typeface="Times New Roman"/>
                          <a:ea typeface="Times New Roman"/>
                          <a:cs typeface="Times New Roman"/>
                        </a:rPr>
                        <a:t>Инфузионный</a:t>
                      </a:r>
                      <a:r>
                        <a:rPr kumimoji="0" lang="ru-RU" sz="1300" kern="1200" baseline="0" dirty="0" smtClean="0">
                          <a:solidFill>
                            <a:srgbClr val="000000"/>
                          </a:solidFill>
                          <a:latin typeface="Times New Roman"/>
                          <a:ea typeface="Times New Roman"/>
                          <a:cs typeface="Times New Roman"/>
                        </a:rPr>
                        <a:t> насос </a:t>
                      </a:r>
                      <a:r>
                        <a:rPr kumimoji="0" lang="en-US" sz="1300" kern="1200" baseline="0" dirty="0" smtClean="0">
                          <a:solidFill>
                            <a:srgbClr val="000000"/>
                          </a:solidFill>
                          <a:latin typeface="Times New Roman"/>
                          <a:ea typeface="Times New Roman"/>
                          <a:cs typeface="Times New Roman"/>
                        </a:rPr>
                        <a:t>DI-2000</a:t>
                      </a:r>
                      <a:endParaRPr kumimoji="0" lang="ru-RU" sz="1300" kern="1200" baseline="0" dirty="0">
                        <a:solidFill>
                          <a:srgbClr val="000000"/>
                        </a:solidFill>
                        <a:latin typeface="Times New Roman"/>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lnSpc>
                          <a:spcPct val="115000"/>
                        </a:lnSpc>
                        <a:spcAft>
                          <a:spcPts val="0"/>
                        </a:spcAft>
                      </a:pPr>
                      <a:r>
                        <a:rPr kumimoji="0" lang="ru-RU" sz="1300" kern="1200" baseline="0" dirty="0" smtClean="0">
                          <a:solidFill>
                            <a:srgbClr val="000000"/>
                          </a:solidFill>
                          <a:latin typeface="Times New Roman"/>
                          <a:ea typeface="Times New Roman"/>
                          <a:cs typeface="Times New Roman"/>
                        </a:rPr>
                        <a:t>2</a:t>
                      </a:r>
                      <a:r>
                        <a:rPr kumimoji="0" lang="en-US" sz="1300" kern="1200" baseline="0" dirty="0" smtClean="0">
                          <a:solidFill>
                            <a:srgbClr val="000000"/>
                          </a:solidFill>
                          <a:latin typeface="Times New Roman"/>
                          <a:ea typeface="Times New Roman"/>
                          <a:cs typeface="Times New Roman"/>
                        </a:rPr>
                        <a:t>5</a:t>
                      </a:r>
                      <a:endParaRPr kumimoji="0" lang="ru-RU" sz="1300" kern="1200" baseline="0" dirty="0">
                        <a:solidFill>
                          <a:srgbClr val="000000"/>
                        </a:solidFill>
                        <a:latin typeface="Times New Roman"/>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1300" kern="1200" baseline="0" dirty="0" smtClean="0">
                          <a:solidFill>
                            <a:srgbClr val="000000"/>
                          </a:solidFill>
                          <a:latin typeface="Times New Roman"/>
                          <a:ea typeface="Times New Roman"/>
                          <a:cs typeface="Times New Roman"/>
                        </a:rPr>
                        <a:t>549</a:t>
                      </a:r>
                      <a:r>
                        <a:rPr lang="ru-RU" sz="1300" kern="1200" baseline="0" dirty="0" smtClean="0">
                          <a:solidFill>
                            <a:srgbClr val="000000"/>
                          </a:solidFill>
                          <a:latin typeface="Times New Roman"/>
                          <a:ea typeface="Times New Roman"/>
                          <a:cs typeface="Times New Roman"/>
                        </a:rPr>
                        <a:t> 000</a:t>
                      </a:r>
                      <a:endParaRPr lang="ru-RU" sz="1000" dirty="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1400" baseline="0" dirty="0" smtClean="0">
                          <a:latin typeface="+mn-lt"/>
                          <a:ea typeface="Times New Roman"/>
                          <a:cs typeface="Times New Roman"/>
                        </a:rPr>
                        <a:t>13 725 </a:t>
                      </a:r>
                      <a:r>
                        <a:rPr lang="ru-RU" sz="1400" baseline="0" dirty="0" smtClean="0">
                          <a:latin typeface="+mn-lt"/>
                          <a:ea typeface="Times New Roman"/>
                          <a:cs typeface="Times New Roman"/>
                        </a:rPr>
                        <a:t> 000</a:t>
                      </a:r>
                      <a:endParaRPr lang="ru-RU" sz="1400" dirty="0">
                        <a:latin typeface="+mn-lt"/>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955">
                <a:tc>
                  <a:txBody>
                    <a:bodyPr/>
                    <a:lstStyle/>
                    <a:p>
                      <a:pPr algn="l">
                        <a:lnSpc>
                          <a:spcPct val="115000"/>
                        </a:lnSpc>
                        <a:spcAft>
                          <a:spcPts val="0"/>
                        </a:spcAft>
                      </a:pPr>
                      <a:endParaRPr lang="ru-RU" sz="1400" dirty="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1400" b="1" dirty="0" smtClean="0">
                          <a:latin typeface="Times New Roman"/>
                          <a:ea typeface="Times New Roman"/>
                          <a:cs typeface="Times New Roman"/>
                        </a:rPr>
                        <a:t>барлығы</a:t>
                      </a:r>
                      <a:endParaRPr lang="ru-RU" sz="1400" dirty="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smtClean="0">
                          <a:latin typeface="+mn-lt"/>
                          <a:ea typeface="Times New Roman"/>
                          <a:cs typeface="Times New Roman"/>
                        </a:rPr>
                        <a:t>28</a:t>
                      </a:r>
                      <a:endParaRPr lang="ru-RU" sz="1400" b="1" dirty="0">
                        <a:latin typeface="+mn-lt"/>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3895" algn="l"/>
                        </a:tabLst>
                      </a:pPr>
                      <a:r>
                        <a:rPr lang="ru-RU" sz="1400" b="1" baseline="0" dirty="0">
                          <a:latin typeface="Times New Roman"/>
                          <a:ea typeface="Times New Roman"/>
                          <a:cs typeface="Times New Roman"/>
                        </a:rPr>
                        <a:t> </a:t>
                      </a:r>
                      <a:r>
                        <a:rPr lang="ru-RU" sz="1400" b="1" baseline="0" dirty="0" smtClean="0">
                          <a:latin typeface="Times New Roman"/>
                          <a:ea typeface="Times New Roman"/>
                          <a:cs typeface="Times New Roman"/>
                        </a:rPr>
                        <a:t>      </a:t>
                      </a:r>
                      <a:endParaRPr lang="ru-RU" sz="1400" dirty="0">
                        <a:latin typeface="Calibri"/>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3895" algn="l"/>
                        </a:tabLst>
                      </a:pPr>
                      <a:r>
                        <a:rPr lang="ru-RU" sz="1400" b="1" dirty="0" smtClean="0">
                          <a:latin typeface="+mn-lt"/>
                          <a:ea typeface="Times New Roman"/>
                          <a:cs typeface="Times New Roman"/>
                        </a:rPr>
                        <a:t>     </a:t>
                      </a:r>
                      <a:r>
                        <a:rPr lang="en-US" sz="1400" b="1" dirty="0" smtClean="0">
                          <a:latin typeface="+mn-lt"/>
                          <a:ea typeface="Times New Roman"/>
                          <a:cs typeface="Times New Roman"/>
                        </a:rPr>
                        <a:t>19 215 </a:t>
                      </a:r>
                      <a:r>
                        <a:rPr lang="ru-RU" sz="1400" b="1" baseline="0" dirty="0" smtClean="0">
                          <a:latin typeface="+mn-lt"/>
                          <a:ea typeface="Times New Roman"/>
                          <a:cs typeface="Times New Roman"/>
                        </a:rPr>
                        <a:t> 000,0</a:t>
                      </a:r>
                      <a:endParaRPr lang="ru-RU" sz="1400" b="1" dirty="0">
                        <a:latin typeface="+mn-lt"/>
                        <a:ea typeface="Times New Roman"/>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9437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9036050" cy="360362"/>
          </a:xfrm>
          <a:ln>
            <a:noFill/>
          </a:ln>
        </p:spPr>
        <p:style>
          <a:lnRef idx="2">
            <a:schemeClr val="accent6"/>
          </a:lnRef>
          <a:fillRef idx="1">
            <a:schemeClr val="lt1"/>
          </a:fillRef>
          <a:effectRef idx="0">
            <a:schemeClr val="accent6"/>
          </a:effectRef>
          <a:fontRef idx="minor">
            <a:schemeClr val="dk1"/>
          </a:fontRef>
        </p:style>
        <p:txBody>
          <a:bodyPr rtlCol="0">
            <a:noAutofit/>
          </a:bodyPr>
          <a:lstStyle/>
          <a:p>
            <a:pPr algn="ctr" eaLnBrk="1" fontAlgn="auto" hangingPunct="1">
              <a:spcAft>
                <a:spcPts val="0"/>
              </a:spcAft>
              <a:defRPr/>
            </a:pPr>
            <a:r>
              <a:rPr lang="ru-RU" sz="24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Аурухананың бюджеттік</a:t>
            </a:r>
            <a:r>
              <a:rPr lang="ru-RU" sz="24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24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қаражатын пайдалануды</a:t>
            </a:r>
            <a:r>
              <a:rPr lang="ru-RU" sz="24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24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талдау</a:t>
            </a:r>
            <a:endParaRPr lang="ru-RU" sz="24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1"/>
          </p:nvPr>
        </p:nvGraphicFramePr>
        <p:xfrm>
          <a:off x="179511" y="620687"/>
          <a:ext cx="8784977" cy="6019720"/>
        </p:xfrm>
        <a:graphic>
          <a:graphicData uri="http://schemas.openxmlformats.org/drawingml/2006/table">
            <a:tbl>
              <a:tblPr firstRow="1" bandRow="1">
                <a:tableStyleId>{8799B23B-EC83-4686-B30A-512413B5E67A}</a:tableStyleId>
              </a:tblPr>
              <a:tblGrid>
                <a:gridCol w="2242120"/>
                <a:gridCol w="1063329"/>
                <a:gridCol w="1015602"/>
                <a:gridCol w="1785950"/>
                <a:gridCol w="1285884"/>
                <a:gridCol w="1392092"/>
              </a:tblGrid>
              <a:tr h="925216">
                <a:tc>
                  <a:txBody>
                    <a:bodyPr/>
                    <a:lstStyle/>
                    <a:p>
                      <a:pPr algn="ctr" rtl="0" fontAlgn="ctr"/>
                      <a:r>
                        <a:rPr lang="ru-RU" sz="1400" u="none" strike="noStrike" dirty="0">
                          <a:effectLst/>
                          <a:latin typeface="Times New Roman" pitchFamily="18" charset="0"/>
                          <a:cs typeface="Times New Roman" pitchFamily="18" charset="0"/>
                        </a:rPr>
                        <a:t>Специфика </a:t>
                      </a:r>
                      <a:r>
                        <a:rPr lang="ru-RU" sz="1400" u="none" strike="noStrike" dirty="0" err="1" smtClean="0">
                          <a:effectLst/>
                          <a:latin typeface="Times New Roman" pitchFamily="18" charset="0"/>
                          <a:cs typeface="Times New Roman" pitchFamily="18" charset="0"/>
                        </a:rPr>
                        <a:t>бойынша</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201</a:t>
                      </a:r>
                      <a:r>
                        <a:rPr lang="en-US" sz="1400" u="none" strike="noStrike" dirty="0" smtClean="0">
                          <a:effectLst/>
                          <a:latin typeface="Times New Roman" pitchFamily="18" charset="0"/>
                          <a:cs typeface="Times New Roman" pitchFamily="18" charset="0"/>
                        </a:rPr>
                        <a:t>9</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жыл</a:t>
                      </a:r>
                      <a:r>
                        <a:rPr lang="ru-RU" sz="1400" u="none" strike="noStrike" dirty="0" smtClean="0">
                          <a:effectLst/>
                          <a:latin typeface="Times New Roman" pitchFamily="18" charset="0"/>
                          <a:cs typeface="Times New Roman" pitchFamily="18" charset="0"/>
                        </a:rPr>
                        <a:t> </a:t>
                      </a:r>
                    </a:p>
                    <a:p>
                      <a:pPr algn="ctr" rtl="0" fontAlgn="ctr"/>
                      <a:r>
                        <a:rPr lang="ru-RU" sz="1400" b="1" i="0" u="none" strike="noStrike" dirty="0" err="1" smtClean="0">
                          <a:solidFill>
                            <a:schemeClr val="tx1"/>
                          </a:solidFill>
                          <a:effectLst/>
                          <a:latin typeface="Times New Roman" pitchFamily="18" charset="0"/>
                          <a:cs typeface="Times New Roman" pitchFamily="18" charset="0"/>
                        </a:rPr>
                        <a:t>(мың.тенге</a:t>
                      </a:r>
                      <a:r>
                        <a:rPr lang="ru-RU" sz="1400" b="1" i="0" u="none" strike="noStrike" dirty="0" smtClean="0">
                          <a:solidFill>
                            <a:schemeClr val="tx1"/>
                          </a:solidFill>
                          <a:effectLst/>
                          <a:latin typeface="Times New Roman" pitchFamily="18" charset="0"/>
                          <a:cs typeface="Times New Roman" pitchFamily="18" charset="0"/>
                        </a:rPr>
                        <a:t>)</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a:t>
                      </a:r>
                      <a:r>
                        <a:rPr lang="en-US" sz="1400" u="none" strike="noStrike" dirty="0" smtClean="0">
                          <a:effectLst/>
                          <a:latin typeface="Times New Roman" pitchFamily="18" charset="0"/>
                          <a:cs typeface="Times New Roman" pitchFamily="18" charset="0"/>
                        </a:rPr>
                        <a:t>20</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жыл</a:t>
                      </a:r>
                      <a:r>
                        <a:rPr lang="ru-RU" sz="1400" u="none" strike="noStrike" dirty="0" smtClean="0">
                          <a:effectLst/>
                          <a:latin typeface="Times New Roman" pitchFamily="18" charset="0"/>
                          <a:cs typeface="Times New Roman" pitchFamily="18" charset="0"/>
                        </a:rPr>
                        <a:t> </a:t>
                      </a:r>
                    </a:p>
                    <a:p>
                      <a:pPr algn="ctr" rtl="0" fontAlgn="ctr"/>
                      <a:r>
                        <a:rPr lang="ru-RU" sz="1400" b="1" i="0" u="none" strike="noStrike" dirty="0" err="1" smtClean="0">
                          <a:solidFill>
                            <a:schemeClr val="tx1"/>
                          </a:solidFill>
                          <a:effectLst/>
                          <a:latin typeface="Times New Roman" pitchFamily="18" charset="0"/>
                          <a:cs typeface="Times New Roman" pitchFamily="18" charset="0"/>
                        </a:rPr>
                        <a:t>(мың.тенге</a:t>
                      </a:r>
                      <a:r>
                        <a:rPr lang="ru-RU" sz="1400" b="1" i="0" u="none" strike="noStrike" dirty="0" smtClean="0">
                          <a:solidFill>
                            <a:schemeClr val="tx1"/>
                          </a:solidFill>
                          <a:effectLst/>
                          <a:latin typeface="Times New Roman" pitchFamily="18" charset="0"/>
                          <a:cs typeface="Times New Roman" pitchFamily="18" charset="0"/>
                        </a:rPr>
                        <a:t>)</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a:t>
                      </a:r>
                      <a:r>
                        <a:rPr lang="en-US" sz="1400" u="none" strike="noStrike" dirty="0" smtClean="0">
                          <a:effectLst/>
                          <a:latin typeface="Times New Roman" pitchFamily="18" charset="0"/>
                          <a:cs typeface="Times New Roman" pitchFamily="18" charset="0"/>
                        </a:rPr>
                        <a:t>21</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жыл</a:t>
                      </a:r>
                      <a:r>
                        <a:rPr lang="ru-RU" sz="1400" u="none" strike="noStrike" dirty="0" smtClean="0">
                          <a:effectLst/>
                          <a:latin typeface="Times New Roman" pitchFamily="18" charset="0"/>
                          <a:cs typeface="Times New Roman" pitchFamily="18" charset="0"/>
                        </a:rPr>
                        <a:t> </a:t>
                      </a:r>
                    </a:p>
                    <a:p>
                      <a:pPr algn="ctr" rtl="0" fontAlgn="ctr"/>
                      <a:r>
                        <a:rPr lang="ru-RU" sz="1400" b="1" i="0" u="none" strike="noStrike" dirty="0" err="1" smtClean="0">
                          <a:solidFill>
                            <a:schemeClr val="tx1"/>
                          </a:solidFill>
                          <a:effectLst/>
                          <a:latin typeface="Times New Roman" pitchFamily="18" charset="0"/>
                          <a:cs typeface="Times New Roman" pitchFamily="18" charset="0"/>
                        </a:rPr>
                        <a:t>(мың.тенге</a:t>
                      </a:r>
                      <a:r>
                        <a:rPr lang="ru-RU" sz="1400" b="1" i="0" u="none" strike="noStrike" dirty="0" smtClean="0">
                          <a:solidFill>
                            <a:schemeClr val="tx1"/>
                          </a:solidFill>
                          <a:effectLst/>
                          <a:latin typeface="Times New Roman" pitchFamily="18" charset="0"/>
                          <a:cs typeface="Times New Roman" pitchFamily="18" charset="0"/>
                        </a:rPr>
                        <a:t>)</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smtClean="0">
                          <a:effectLst/>
                          <a:latin typeface="Times New Roman" pitchFamily="18" charset="0"/>
                          <a:cs typeface="Times New Roman" pitchFamily="18" charset="0"/>
                        </a:rPr>
                        <a:t>2021 </a:t>
                      </a:r>
                      <a:r>
                        <a:rPr lang="ru-RU" sz="1400" u="none" strike="noStrike" dirty="0" err="1" smtClean="0">
                          <a:effectLst/>
                          <a:latin typeface="Times New Roman" pitchFamily="18" charset="0"/>
                          <a:cs typeface="Times New Roman" pitchFamily="18" charset="0"/>
                        </a:rPr>
                        <a:t>жылғы қаржыландырудың жалпы</a:t>
                      </a:r>
                      <a:r>
                        <a:rPr lang="ru-RU" sz="1400" u="none" strike="noStrike" baseline="0" dirty="0" smtClean="0">
                          <a:effectLst/>
                          <a:latin typeface="Times New Roman" pitchFamily="18" charset="0"/>
                          <a:cs typeface="Times New Roman" pitchFamily="18" charset="0"/>
                        </a:rPr>
                        <a:t> </a:t>
                      </a:r>
                      <a:r>
                        <a:rPr lang="ru-RU" sz="1400" u="none" strike="noStrike" baseline="0" dirty="0" err="1" smtClean="0">
                          <a:effectLst/>
                          <a:latin typeface="Times New Roman" pitchFamily="18" charset="0"/>
                          <a:cs typeface="Times New Roman" pitchFamily="18" charset="0"/>
                        </a:rPr>
                        <a:t>санынан</a:t>
                      </a:r>
                      <a:r>
                        <a:rPr lang="ru-RU" sz="1400" u="none" strike="noStrike" baseline="0" dirty="0" smtClean="0">
                          <a:effectLst/>
                          <a:latin typeface="Times New Roman" pitchFamily="18" charset="0"/>
                          <a:cs typeface="Times New Roman" pitchFamily="18" charset="0"/>
                        </a:rPr>
                        <a:t> </a:t>
                      </a:r>
                      <a:r>
                        <a:rPr lang="ru-RU" sz="1400" u="none" strike="noStrike" baseline="0" dirty="0" err="1" smtClean="0">
                          <a:effectLst/>
                          <a:latin typeface="Times New Roman" pitchFamily="18" charset="0"/>
                          <a:cs typeface="Times New Roman" pitchFamily="18" charset="0"/>
                        </a:rPr>
                        <a:t>пайызы</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u="none" strike="noStrike" dirty="0" err="1" smtClean="0">
                          <a:effectLst/>
                          <a:latin typeface="Times New Roman" pitchFamily="18" charset="0"/>
                          <a:cs typeface="Times New Roman" pitchFamily="18" charset="0"/>
                        </a:rPr>
                        <a:t>Шығындар құрылымы бойынша</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шығын шегі</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r>
              <a:tr h="523433">
                <a:tc>
                  <a:txBody>
                    <a:bodyPr/>
                    <a:lstStyle/>
                    <a:p>
                      <a:pPr algn="l" rtl="0" fontAlgn="ctr"/>
                      <a:r>
                        <a:rPr lang="kk-KZ" sz="1400" u="none" strike="noStrike" dirty="0" smtClean="0">
                          <a:effectLst/>
                          <a:latin typeface="Times New Roman" pitchFamily="18" charset="0"/>
                          <a:cs typeface="Times New Roman" pitchFamily="18" charset="0"/>
                        </a:rPr>
                        <a:t>еңбекақы</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салық және</a:t>
                      </a:r>
                      <a:r>
                        <a:rPr lang="ru-RU" sz="1400" u="none" strike="noStrike" baseline="0" dirty="0" err="1" smtClean="0">
                          <a:effectLst/>
                          <a:latin typeface="Times New Roman" pitchFamily="18" charset="0"/>
                          <a:cs typeface="Times New Roman" pitchFamily="18" charset="0"/>
                        </a:rPr>
                        <a:t> басқа төлемдер</a:t>
                      </a:r>
                      <a:r>
                        <a:rPr lang="ru-RU" sz="1400" u="none" strike="noStrike" baseline="0" dirty="0" smtClean="0">
                          <a:effectLst/>
                          <a:latin typeface="Times New Roman" pitchFamily="18" charset="0"/>
                          <a:cs typeface="Times New Roman" pitchFamily="18" charset="0"/>
                        </a:rPr>
                        <a:t>  </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kk-KZ" sz="1400" b="0" i="0" u="none" strike="noStrike" dirty="0" smtClean="0">
                          <a:solidFill>
                            <a:schemeClr val="tx1"/>
                          </a:solidFill>
                          <a:latin typeface="Times New Roman" pitchFamily="18" charset="0"/>
                          <a:cs typeface="Times New Roman" pitchFamily="18" charset="0"/>
                        </a:rPr>
                        <a:t>589 532,0</a:t>
                      </a:r>
                    </a:p>
                  </a:txBody>
                  <a:tcPr marL="9525" marR="9525" marT="9525" marB="0" anchor="ctr"/>
                </a:tc>
                <a:tc>
                  <a:txBody>
                    <a:bodyPr/>
                    <a:lstStyle/>
                    <a:p>
                      <a:pPr algn="ctr" rtl="0" fontAlgn="ctr"/>
                      <a:r>
                        <a:rPr kumimoji="0" lang="en-US" sz="1400" b="0" i="0" u="none" strike="noStrike" kern="1200" dirty="0" smtClean="0">
                          <a:solidFill>
                            <a:schemeClr val="tx1"/>
                          </a:solidFill>
                          <a:latin typeface="Times New Roman" pitchFamily="18" charset="0"/>
                          <a:ea typeface="+mn-ea"/>
                          <a:cs typeface="Times New Roman" pitchFamily="18" charset="0"/>
                        </a:rPr>
                        <a:t>903503.6</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kumimoji="0" lang="en-US" sz="1400" b="0" i="0" u="none" strike="noStrike" kern="1200" dirty="0" smtClean="0">
                          <a:solidFill>
                            <a:schemeClr val="tx1"/>
                          </a:solidFill>
                          <a:latin typeface="Times New Roman" pitchFamily="18" charset="0"/>
                          <a:ea typeface="+mn-ea"/>
                          <a:cs typeface="Times New Roman" pitchFamily="18" charset="0"/>
                        </a:rPr>
                        <a:t>1 239 724</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6</a:t>
                      </a:r>
                      <a:r>
                        <a:rPr lang="en-US" sz="1400" b="0" i="0" u="none" strike="noStrike" dirty="0" smtClean="0">
                          <a:solidFill>
                            <a:schemeClr val="tx1"/>
                          </a:solidFill>
                          <a:latin typeface="Times New Roman" pitchFamily="18" charset="0"/>
                          <a:cs typeface="Times New Roman" pitchFamily="18" charset="0"/>
                        </a:rPr>
                        <a:t>5</a:t>
                      </a:r>
                      <a:r>
                        <a:rPr lang="ru-RU" sz="1400" b="0" i="0" u="none" strike="noStrike" dirty="0" smtClean="0">
                          <a:solidFill>
                            <a:schemeClr val="tx1"/>
                          </a:solidFill>
                          <a:latin typeface="Times New Roman" pitchFamily="18" charset="0"/>
                          <a:cs typeface="Times New Roman" pitchFamily="18" charset="0"/>
                        </a:rPr>
                        <a:t>,</a:t>
                      </a:r>
                      <a:r>
                        <a:rPr lang="en-US" sz="1400" b="0" i="0" u="none" strike="noStrike" dirty="0" smtClean="0">
                          <a:solidFill>
                            <a:schemeClr val="tx1"/>
                          </a:solidFill>
                          <a:latin typeface="Times New Roman" pitchFamily="18" charset="0"/>
                          <a:cs typeface="Times New Roman" pitchFamily="18" charset="0"/>
                        </a:rPr>
                        <a:t>7</a:t>
                      </a:r>
                      <a:r>
                        <a:rPr lang="ru-RU" sz="1400" b="0" i="0" u="none" strike="noStrike" dirty="0" smtClean="0">
                          <a:solidFill>
                            <a:schemeClr val="tx1"/>
                          </a:solidFill>
                          <a:latin typeface="Times New Roman" pitchFamily="18" charset="0"/>
                          <a:cs typeface="Times New Roman" pitchFamily="18" charset="0"/>
                        </a:rPr>
                        <a:t>%</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60%-65%</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r>
              <a:tr h="468554">
                <a:tc>
                  <a:txBody>
                    <a:bodyPr/>
                    <a:lstStyle/>
                    <a:p>
                      <a:pPr algn="l" rtl="0" fontAlgn="ctr"/>
                      <a:r>
                        <a:rPr lang="ru-RU" sz="1400" u="none" strike="noStrike" dirty="0" err="1" smtClean="0">
                          <a:effectLst/>
                          <a:latin typeface="Times New Roman" pitchFamily="18" charset="0"/>
                          <a:cs typeface="Times New Roman" pitchFamily="18" charset="0"/>
                        </a:rPr>
                        <a:t>Азық-түлік сатып</a:t>
                      </a:r>
                      <a:r>
                        <a:rPr lang="ru-RU" sz="1400" u="none" strike="noStrike" dirty="0" smtClean="0">
                          <a:effectLst/>
                          <a:latin typeface="Times New Roman" pitchFamily="18" charset="0"/>
                          <a:cs typeface="Times New Roman" pitchFamily="18" charset="0"/>
                        </a:rPr>
                        <a:t> </a:t>
                      </a:r>
                      <a:r>
                        <a:rPr lang="ru-RU" sz="1400" u="none" strike="noStrike" dirty="0" err="1" smtClean="0">
                          <a:effectLst/>
                          <a:latin typeface="Times New Roman" pitchFamily="18" charset="0"/>
                          <a:cs typeface="Times New Roman" pitchFamily="18" charset="0"/>
                        </a:rPr>
                        <a:t>алу</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endParaRPr lang="kk-KZ" sz="1400" b="0" i="0" u="none" strike="noStrike" dirty="0" smtClean="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37 976,4</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45 841</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2,</a:t>
                      </a:r>
                      <a:r>
                        <a:rPr lang="en-US" sz="1400" b="0" i="0" u="none" strike="noStrike" dirty="0" smtClean="0">
                          <a:solidFill>
                            <a:schemeClr val="tx1"/>
                          </a:solidFill>
                          <a:effectLst/>
                          <a:latin typeface="Times New Roman" pitchFamily="18" charset="0"/>
                          <a:cs typeface="Times New Roman" pitchFamily="18" charset="0"/>
                        </a:rPr>
                        <a:t>4</a:t>
                      </a:r>
                      <a:r>
                        <a:rPr lang="ru-RU" sz="1400" b="0" i="0" u="none" strike="noStrike" dirty="0" smtClean="0">
                          <a:solidFill>
                            <a:schemeClr val="tx1"/>
                          </a:solidFill>
                          <a:effectLst/>
                          <a:latin typeface="Times New Roman" pitchFamily="18" charset="0"/>
                          <a:cs typeface="Times New Roman" pitchFamily="18" charset="0"/>
                        </a:rPr>
                        <a:t>%</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1%-5%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733343">
                <a:tc>
                  <a:txBody>
                    <a:bodyPr/>
                    <a:lstStyle/>
                    <a:p>
                      <a:pPr algn="l" rtl="0" fontAlgn="ctr"/>
                      <a:r>
                        <a:rPr lang="kk-KZ" sz="1400" dirty="0" smtClean="0"/>
                        <a:t>Дәрілік заттарды және басқа медициналық құралдарды сатып алу</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210 352</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152 433,6</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322 024</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1</a:t>
                      </a:r>
                      <a:r>
                        <a:rPr lang="en-US" sz="1400" b="0" i="0" u="none" strike="noStrike" dirty="0" smtClean="0">
                          <a:solidFill>
                            <a:schemeClr val="tx1"/>
                          </a:solidFill>
                          <a:effectLst/>
                          <a:latin typeface="Times New Roman" pitchFamily="18" charset="0"/>
                          <a:cs typeface="Times New Roman" pitchFamily="18" charset="0"/>
                        </a:rPr>
                        <a:t>7</a:t>
                      </a:r>
                      <a:r>
                        <a:rPr lang="ru-RU" sz="1400" b="0" i="0" u="none" strike="noStrike" dirty="0" smtClean="0">
                          <a:solidFill>
                            <a:schemeClr val="tx1"/>
                          </a:solidFill>
                          <a:effectLst/>
                          <a:latin typeface="Times New Roman" pitchFamily="18" charset="0"/>
                          <a:cs typeface="Times New Roman" pitchFamily="18" charset="0"/>
                        </a:rPr>
                        <a:t>,</a:t>
                      </a:r>
                      <a:r>
                        <a:rPr lang="en-US" sz="1400" b="0" i="0" u="none" strike="noStrike" dirty="0" smtClean="0">
                          <a:solidFill>
                            <a:schemeClr val="tx1"/>
                          </a:solidFill>
                          <a:effectLst/>
                          <a:latin typeface="Times New Roman" pitchFamily="18" charset="0"/>
                          <a:cs typeface="Times New Roman" pitchFamily="18" charset="0"/>
                        </a:rPr>
                        <a:t>0</a:t>
                      </a:r>
                      <a:r>
                        <a:rPr lang="ru-RU" sz="1400" b="0" i="0" u="none" strike="noStrike" dirty="0" smtClean="0">
                          <a:solidFill>
                            <a:schemeClr val="tx1"/>
                          </a:solidFill>
                          <a:effectLst/>
                          <a:latin typeface="Times New Roman" pitchFamily="18" charset="0"/>
                          <a:cs typeface="Times New Roman" pitchFamily="18" charset="0"/>
                        </a:rPr>
                        <a:t>%</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25%-45%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477371">
                <a:tc>
                  <a:txBody>
                    <a:bodyPr/>
                    <a:lstStyle/>
                    <a:p>
                      <a:pPr algn="l" rtl="0" fontAlgn="ctr"/>
                      <a:r>
                        <a:rPr lang="kk-KZ" sz="1400" dirty="0" smtClean="0"/>
                        <a:t>Басқа тауарлар мен жанар-жағармай материалдарын сатып алу</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effectLst/>
                          <a:latin typeface="Times New Roman" pitchFamily="18" charset="0"/>
                          <a:ea typeface="+mn-ea"/>
                          <a:cs typeface="Times New Roman" pitchFamily="18" charset="0"/>
                        </a:rPr>
                        <a:t>24 918</a:t>
                      </a:r>
                      <a:endParaRPr kumimoji="0" lang="ru-RU" sz="1400" b="0" i="0" u="none" strike="noStrike" kern="1200" dirty="0">
                        <a:solidFill>
                          <a:schemeClr val="tx1"/>
                        </a:solidFill>
                        <a:effectLst/>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27325.9</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35 634</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en-US" sz="1400" b="0" i="0" u="none" strike="noStrike" dirty="0" smtClean="0">
                          <a:solidFill>
                            <a:schemeClr val="tx1"/>
                          </a:solidFill>
                          <a:effectLst/>
                          <a:latin typeface="Times New Roman" pitchFamily="18" charset="0"/>
                          <a:cs typeface="Times New Roman" pitchFamily="18" charset="0"/>
                        </a:rPr>
                        <a:t>1</a:t>
                      </a:r>
                      <a:r>
                        <a:rPr lang="ru-RU" sz="1400" b="0" i="0" u="none" strike="noStrike" dirty="0" smtClean="0">
                          <a:solidFill>
                            <a:schemeClr val="tx1"/>
                          </a:solidFill>
                          <a:effectLst/>
                          <a:latin typeface="Times New Roman" pitchFamily="18" charset="0"/>
                          <a:cs typeface="Times New Roman" pitchFamily="18" charset="0"/>
                        </a:rPr>
                        <a:t>,</a:t>
                      </a:r>
                      <a:r>
                        <a:rPr lang="en-US" sz="1400" b="0" i="0" u="none" strike="noStrike" dirty="0" smtClean="0">
                          <a:solidFill>
                            <a:schemeClr val="tx1"/>
                          </a:solidFill>
                          <a:effectLst/>
                          <a:latin typeface="Times New Roman" pitchFamily="18" charset="0"/>
                          <a:cs typeface="Times New Roman" pitchFamily="18" charset="0"/>
                        </a:rPr>
                        <a:t>8</a:t>
                      </a:r>
                      <a:r>
                        <a:rPr lang="ru-RU" sz="1400" b="0" i="0" u="none" strike="noStrike" dirty="0" smtClean="0">
                          <a:solidFill>
                            <a:schemeClr val="tx1"/>
                          </a:solidFill>
                          <a:effectLst/>
                          <a:latin typeface="Times New Roman" pitchFamily="18" charset="0"/>
                          <a:cs typeface="Times New Roman" pitchFamily="18" charset="0"/>
                        </a:rPr>
                        <a:t>%</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1%-5%</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357190">
                <a:tc>
                  <a:txBody>
                    <a:bodyPr/>
                    <a:lstStyle/>
                    <a:p>
                      <a:pPr algn="l" rtl="0" fontAlgn="ctr"/>
                      <a:r>
                        <a:rPr lang="ru-RU" sz="1400" u="none" strike="noStrike" dirty="0" err="1" smtClean="0">
                          <a:effectLst/>
                          <a:latin typeface="Times New Roman" pitchFamily="18" charset="0"/>
                          <a:cs typeface="Times New Roman" pitchFamily="18" charset="0"/>
                        </a:rPr>
                        <a:t>Коммуналдық</a:t>
                      </a:r>
                      <a:r>
                        <a:rPr lang="ru-RU" sz="1400" u="none" strike="noStrike" baseline="0" dirty="0" err="1" smtClean="0">
                          <a:effectLst/>
                          <a:latin typeface="Times New Roman" pitchFamily="18" charset="0"/>
                          <a:cs typeface="Times New Roman" pitchFamily="18" charset="0"/>
                        </a:rPr>
                        <a:t> қызмет</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effectLst/>
                          <a:latin typeface="Times New Roman" pitchFamily="18" charset="0"/>
                          <a:ea typeface="+mn-ea"/>
                          <a:cs typeface="Times New Roman" pitchFamily="18" charset="0"/>
                        </a:rPr>
                        <a:t>61 893,46</a:t>
                      </a:r>
                    </a:p>
                  </a:txBody>
                  <a:tcPr marL="9525" marR="9525" marT="9525" marB="0" anchor="b"/>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45 140,9</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64 256</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3,4%</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5%-10%</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320044">
                <a:tc>
                  <a:txBody>
                    <a:bodyPr/>
                    <a:lstStyle/>
                    <a:p>
                      <a:pPr algn="l" rtl="0" fontAlgn="ctr"/>
                      <a:r>
                        <a:rPr lang="kk-KZ" sz="1400" dirty="0" smtClean="0"/>
                        <a:t>Байланыс қызметтері үшін төлем</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effectLst/>
                          <a:latin typeface="Times New Roman" pitchFamily="18" charset="0"/>
                          <a:ea typeface="+mn-ea"/>
                          <a:cs typeface="Times New Roman" pitchFamily="18" charset="0"/>
                        </a:rPr>
                        <a:t>2 175</a:t>
                      </a:r>
                    </a:p>
                  </a:txBody>
                  <a:tcPr marL="9525" marR="9525" marT="9525" marB="0" anchor="b"/>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1 437,6</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2 300</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0,1%</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effectLst/>
                          <a:latin typeface="Times New Roman" pitchFamily="18" charset="0"/>
                          <a:cs typeface="Times New Roman" pitchFamily="18" charset="0"/>
                        </a:rPr>
                        <a:t>0,5%-1%</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r>
              <a:tr h="680088">
                <a:tc>
                  <a:txBody>
                    <a:bodyPr/>
                    <a:lstStyle/>
                    <a:p>
                      <a:pPr algn="l" rtl="0" fontAlgn="ctr"/>
                      <a:r>
                        <a:rPr lang="kk-KZ" sz="1400" dirty="0" smtClean="0"/>
                        <a:t>Басқа қызметтер мен жұмыстар</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effectLst/>
                          <a:latin typeface="Times New Roman" pitchFamily="18" charset="0"/>
                          <a:ea typeface="+mn-ea"/>
                          <a:cs typeface="Times New Roman" pitchFamily="18" charset="0"/>
                        </a:rPr>
                        <a:t>127 123</a:t>
                      </a:r>
                    </a:p>
                  </a:txBody>
                  <a:tcPr marL="9525" marR="9525" marT="9525" marB="0" anchor="b"/>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147 592,8</a:t>
                      </a: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172 025</a:t>
                      </a:r>
                      <a:endParaRPr kumimoji="0" lang="ru-RU" sz="1400" b="0" i="0" u="none" strike="noStrike"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9,1%</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5%-15%</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r>
              <a:tr h="571504">
                <a:tc>
                  <a:txBody>
                    <a:bodyPr/>
                    <a:lstStyle/>
                    <a:p>
                      <a:pPr algn="l" rtl="0" fontAlgn="ctr"/>
                      <a:r>
                        <a:rPr lang="kk-KZ" sz="1400" dirty="0" smtClean="0"/>
                        <a:t>Басқа ағымдағы шығындар</a:t>
                      </a:r>
                      <a:endParaRPr lang="ru-RU" sz="1400" b="0"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effectLst/>
                          <a:latin typeface="Times New Roman" pitchFamily="18" charset="0"/>
                          <a:ea typeface="+mn-ea"/>
                          <a:cs typeface="Times New Roman" pitchFamily="18" charset="0"/>
                        </a:rPr>
                        <a:t>8 999</a:t>
                      </a:r>
                      <a:endParaRPr kumimoji="0" lang="ru-RU" sz="1400" b="0" i="0" u="none" strike="noStrike" kern="1200" dirty="0">
                        <a:solidFill>
                          <a:schemeClr val="tx1"/>
                        </a:solidFill>
                        <a:effectLst/>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ru-RU" sz="1400" b="0" i="0" u="none" strike="noStrike" kern="1200" dirty="0" smtClean="0">
                          <a:solidFill>
                            <a:schemeClr val="tx1"/>
                          </a:solidFill>
                          <a:latin typeface="Times New Roman" pitchFamily="18" charset="0"/>
                          <a:ea typeface="+mn-ea"/>
                          <a:cs typeface="Times New Roman" pitchFamily="18" charset="0"/>
                        </a:rPr>
                        <a:t>1 788,3</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marL="0" algn="ctr" rtl="0" eaLnBrk="1" fontAlgn="ctr" latinLnBrk="0" hangingPunct="1"/>
                      <a:r>
                        <a:rPr kumimoji="0" lang="en-US" sz="1400" b="0" i="0" u="none" strike="noStrike" kern="1200" dirty="0" smtClean="0">
                          <a:solidFill>
                            <a:schemeClr val="tx1"/>
                          </a:solidFill>
                          <a:latin typeface="Times New Roman" pitchFamily="18" charset="0"/>
                          <a:ea typeface="+mn-ea"/>
                          <a:cs typeface="Times New Roman" pitchFamily="18" charset="0"/>
                        </a:rPr>
                        <a:t>4 511</a:t>
                      </a:r>
                      <a:endParaRPr kumimoji="0" lang="ru-RU" sz="1400" b="0" i="0" u="none" strike="noStrike" kern="1200" dirty="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0,2%</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ctr" rtl="0" fontAlgn="ctr"/>
                      <a:r>
                        <a:rPr lang="ru-RU" sz="1400" b="0" i="0" u="none" strike="noStrike" dirty="0" smtClean="0">
                          <a:solidFill>
                            <a:schemeClr val="tx1"/>
                          </a:solidFill>
                          <a:latin typeface="Times New Roman" pitchFamily="18" charset="0"/>
                          <a:cs typeface="Times New Roman" pitchFamily="18" charset="0"/>
                        </a:rPr>
                        <a:t>0%-5%</a:t>
                      </a:r>
                      <a:endParaRPr lang="ru-RU" sz="1400" b="0" i="0" u="none" strike="noStrike" dirty="0">
                        <a:solidFill>
                          <a:schemeClr val="tx1"/>
                        </a:solidFill>
                        <a:latin typeface="Times New Roman" pitchFamily="18" charset="0"/>
                        <a:cs typeface="Times New Roman" pitchFamily="18" charset="0"/>
                      </a:endParaRPr>
                    </a:p>
                  </a:txBody>
                  <a:tcPr marL="9525" marR="9525" marT="9525" marB="0" anchor="ctr"/>
                </a:tc>
              </a:tr>
              <a:tr h="523433">
                <a:tc>
                  <a:txBody>
                    <a:bodyPr/>
                    <a:lstStyle/>
                    <a:p>
                      <a:pPr algn="ctr" rtl="0" fontAlgn="ctr"/>
                      <a:r>
                        <a:rPr lang="ru-RU" sz="1400" b="1" u="none" strike="noStrike" dirty="0" err="1" smtClean="0">
                          <a:effectLst/>
                          <a:latin typeface="Times New Roman" pitchFamily="18" charset="0"/>
                          <a:cs typeface="Times New Roman" pitchFamily="18" charset="0"/>
                        </a:rPr>
                        <a:t>Барлығы</a:t>
                      </a:r>
                      <a:r>
                        <a:rPr lang="ru-RU" sz="1400" b="1" u="none" strike="noStrike" dirty="0" smtClean="0">
                          <a:effectLst/>
                          <a:latin typeface="Times New Roman" pitchFamily="18" charset="0"/>
                          <a:cs typeface="Times New Roman" pitchFamily="18" charset="0"/>
                        </a:rPr>
                        <a:t> </a:t>
                      </a:r>
                      <a:endParaRPr lang="ru-RU" sz="1400" b="1" i="0" u="none" strike="noStrike" dirty="0">
                        <a:solidFill>
                          <a:schemeClr val="tx1"/>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1 024 992,5</a:t>
                      </a:r>
                      <a:endParaRPr lang="en-US" sz="1400" b="1" i="0" u="none" strike="noStrike" dirty="0" smtClean="0">
                        <a:solidFill>
                          <a:schemeClr val="tx1"/>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dirty="0" smtClean="0">
                          <a:solidFill>
                            <a:schemeClr val="tx1"/>
                          </a:solidFill>
                          <a:latin typeface="Times New Roman" pitchFamily="18" charset="0"/>
                          <a:ea typeface="+mn-ea"/>
                          <a:cs typeface="Times New Roman" pitchFamily="18" charset="0"/>
                        </a:rPr>
                        <a:t>1</a:t>
                      </a:r>
                      <a:r>
                        <a:rPr kumimoji="0" lang="ru-RU" sz="1400" b="1" i="0" u="none" strike="noStrike" kern="1200" dirty="0" smtClean="0">
                          <a:solidFill>
                            <a:schemeClr val="tx1"/>
                          </a:solidFill>
                          <a:latin typeface="Times New Roman" pitchFamily="18" charset="0"/>
                          <a:ea typeface="+mn-ea"/>
                          <a:cs typeface="Times New Roman" pitchFamily="18" charset="0"/>
                        </a:rPr>
                        <a:t> </a:t>
                      </a:r>
                      <a:r>
                        <a:rPr kumimoji="0" lang="en-US" sz="1400" b="1" i="0" u="none" strike="noStrike" kern="1200" dirty="0" smtClean="0">
                          <a:solidFill>
                            <a:schemeClr val="tx1"/>
                          </a:solidFill>
                          <a:latin typeface="Times New Roman" pitchFamily="18" charset="0"/>
                          <a:ea typeface="+mn-ea"/>
                          <a:cs typeface="Times New Roman" pitchFamily="18" charset="0"/>
                        </a:rPr>
                        <a:t>317</a:t>
                      </a:r>
                      <a:r>
                        <a:rPr kumimoji="0" lang="ru-RU" sz="1400" b="1" i="0" u="none" strike="noStrike" kern="1200" dirty="0" smtClean="0">
                          <a:solidFill>
                            <a:schemeClr val="tx1"/>
                          </a:solidFill>
                          <a:latin typeface="Times New Roman" pitchFamily="18" charset="0"/>
                          <a:ea typeface="+mn-ea"/>
                          <a:cs typeface="Times New Roman" pitchFamily="18" charset="0"/>
                        </a:rPr>
                        <a:t> </a:t>
                      </a:r>
                      <a:r>
                        <a:rPr kumimoji="0" lang="en-US" sz="1400" b="1" i="0" u="none" strike="noStrike" kern="1200" dirty="0" smtClean="0">
                          <a:solidFill>
                            <a:schemeClr val="tx1"/>
                          </a:solidFill>
                          <a:latin typeface="Times New Roman" pitchFamily="18" charset="0"/>
                          <a:ea typeface="+mn-ea"/>
                          <a:cs typeface="Times New Roman" pitchFamily="18" charset="0"/>
                        </a:rPr>
                        <a:t>199</a:t>
                      </a:r>
                      <a:r>
                        <a:rPr kumimoji="0" lang="ru-RU" sz="1400" b="1" i="0" u="none" strike="noStrike" kern="1200" dirty="0" smtClean="0">
                          <a:solidFill>
                            <a:schemeClr val="tx1"/>
                          </a:solidFill>
                          <a:latin typeface="Times New Roman" pitchFamily="18" charset="0"/>
                          <a:ea typeface="+mn-ea"/>
                          <a:cs typeface="Times New Roman" pitchFamily="18" charset="0"/>
                        </a:rPr>
                        <a:t>,</a:t>
                      </a:r>
                      <a:r>
                        <a:rPr kumimoji="0" lang="en-US" sz="1400" b="1" i="0" u="none" strike="noStrike" kern="1200" dirty="0" smtClean="0">
                          <a:solidFill>
                            <a:schemeClr val="tx1"/>
                          </a:solidFill>
                          <a:latin typeface="Times New Roman" pitchFamily="18" charset="0"/>
                          <a:ea typeface="+mn-ea"/>
                          <a:cs typeface="Times New Roman" pitchFamily="18" charset="0"/>
                        </a:rPr>
                        <a:t>1</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dirty="0" smtClean="0">
                          <a:solidFill>
                            <a:schemeClr val="tx1"/>
                          </a:solidFill>
                          <a:latin typeface="Times New Roman" pitchFamily="18" charset="0"/>
                          <a:ea typeface="+mn-ea"/>
                          <a:cs typeface="Times New Roman" pitchFamily="18" charset="0"/>
                        </a:rPr>
                        <a:t>1 886 315</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100%</a:t>
                      </a:r>
                      <a:endParaRPr lang="en-US" sz="1400" b="1" i="0" u="none" strike="noStrike" dirty="0" smtClean="0">
                        <a:solidFill>
                          <a:schemeClr val="tx1"/>
                        </a:solidFill>
                        <a:effectLst/>
                        <a:latin typeface="Times New Roman" pitchFamily="18" charset="0"/>
                        <a:cs typeface="Times New Roman" pitchFamily="18"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chemeClr val="tx1"/>
                          </a:solidFill>
                          <a:effectLst/>
                          <a:latin typeface="Times New Roman" pitchFamily="18" charset="0"/>
                          <a:cs typeface="Times New Roman" pitchFamily="18" charset="0"/>
                        </a:rPr>
                        <a:t>-</a:t>
                      </a:r>
                      <a:endParaRPr lang="en-US" sz="1400" b="1" i="0" u="none" strike="noStrike" dirty="0" smtClean="0">
                        <a:solidFill>
                          <a:schemeClr val="tx1"/>
                        </a:solidFill>
                        <a:effectLst/>
                        <a:latin typeface="Times New Roman" pitchFamily="18" charset="0"/>
                        <a:cs typeface="Times New Roman" pitchFamily="18" charset="0"/>
                      </a:endParaRP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500063" y="142875"/>
            <a:ext cx="8229600" cy="642938"/>
          </a:xfrm>
        </p:spPr>
        <p:txBody>
          <a:bodyPr>
            <a:normAutofit/>
          </a:bodyPr>
          <a:lstStyle/>
          <a:p>
            <a:pPr algn="ctr"/>
            <a:r>
              <a:rPr lang="kk-KZ" sz="3600" b="1" dirty="0" smtClean="0">
                <a:solidFill>
                  <a:srgbClr val="FF0000"/>
                </a:solidFill>
              </a:rPr>
              <a:t>Бір науқасқа шығындар</a:t>
            </a:r>
            <a:endParaRPr lang="ru-RU"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39551" y="928688"/>
          <a:ext cx="8280923" cy="3759772"/>
        </p:xfrm>
        <a:graphic>
          <a:graphicData uri="http://schemas.openxmlformats.org/drawingml/2006/table">
            <a:tbl>
              <a:tblPr firstRow="1" bandRow="1">
                <a:tableStyleId>{8799B23B-EC83-4686-B30A-512413B5E67A}</a:tableStyleId>
              </a:tblPr>
              <a:tblGrid>
                <a:gridCol w="360041"/>
                <a:gridCol w="2304256"/>
                <a:gridCol w="2016225"/>
                <a:gridCol w="1728192"/>
                <a:gridCol w="1872209"/>
              </a:tblGrid>
              <a:tr h="500009">
                <a:tc>
                  <a:txBody>
                    <a:bodyPr/>
                    <a:lstStyle/>
                    <a:p>
                      <a:r>
                        <a:rPr lang="kk-KZ" sz="1600" dirty="0" smtClean="0">
                          <a:latin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latin typeface="Times New Roman" pitchFamily="18" charset="0"/>
                          <a:cs typeface="Times New Roman" pitchFamily="18" charset="0"/>
                        </a:rPr>
                        <a:t>Атауы</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 2019 г</a:t>
                      </a:r>
                      <a:r>
                        <a:rPr lang="ru-RU" sz="1600" dirty="0">
                          <a:latin typeface="Times New Roman" pitchFamily="18" charset="0"/>
                          <a:cs typeface="Times New Roman" pitchFamily="18" charset="0"/>
                        </a:rPr>
                        <a:t>.</a:t>
                      </a:r>
                      <a:endParaRPr lang="ru-RU" sz="1600" dirty="0" smtClean="0">
                        <a:solidFill>
                          <a:schemeClr val="tx1"/>
                        </a:solidFill>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2020 г.</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2021 г.</a:t>
                      </a:r>
                      <a:endParaRPr lang="ru-RU" sz="1600" dirty="0">
                        <a:solidFill>
                          <a:schemeClr val="tx1"/>
                        </a:solidFill>
                        <a:latin typeface="Times New Roman" pitchFamily="18" charset="0"/>
                        <a:cs typeface="Times New Roman" pitchFamily="18" charset="0"/>
                      </a:endParaRPr>
                    </a:p>
                  </a:txBody>
                  <a:tcPr/>
                </a:tc>
              </a:tr>
              <a:tr h="1136207">
                <a:tc>
                  <a:txBody>
                    <a:bodyPr/>
                    <a:lstStyle/>
                    <a:p>
                      <a:r>
                        <a:rPr lang="kk-KZ" sz="1600" dirty="0" smtClean="0">
                          <a:latin typeface="Times New Roman" pitchFamily="18" charset="0"/>
                          <a:cs typeface="Times New Roman" pitchFamily="18" charset="0"/>
                        </a:rPr>
                        <a:t>1.</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latin typeface="Times New Roman" pitchFamily="18" charset="0"/>
                          <a:cs typeface="Times New Roman" pitchFamily="18" charset="0"/>
                        </a:rPr>
                        <a:t>1 төсек/күніне арналған дәрілер құны,тг.</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2206,35</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1827,8</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3</a:t>
                      </a:r>
                      <a:r>
                        <a:rPr lang="ru-RU" sz="1600" baseline="0" dirty="0" smtClean="0">
                          <a:solidFill>
                            <a:schemeClr val="tx1"/>
                          </a:solidFill>
                          <a:latin typeface="Times New Roman" pitchFamily="18" charset="0"/>
                          <a:cs typeface="Times New Roman" pitchFamily="18" charset="0"/>
                        </a:rPr>
                        <a:t> 869,225</a:t>
                      </a:r>
                      <a:endParaRPr lang="ru-RU" sz="1600" dirty="0">
                        <a:solidFill>
                          <a:schemeClr val="tx1"/>
                        </a:solidFill>
                        <a:latin typeface="Times New Roman" pitchFamily="18" charset="0"/>
                        <a:cs typeface="Times New Roman" pitchFamily="18" charset="0"/>
                      </a:endParaRPr>
                    </a:p>
                  </a:txBody>
                  <a:tcPr/>
                </a:tc>
              </a:tr>
              <a:tr h="944462">
                <a:tc>
                  <a:txBody>
                    <a:bodyPr/>
                    <a:lstStyle/>
                    <a:p>
                      <a:r>
                        <a:rPr lang="kk-KZ" sz="1600" dirty="0" smtClean="0">
                          <a:latin typeface="Times New Roman" pitchFamily="18" charset="0"/>
                          <a:cs typeface="Times New Roman" pitchFamily="18" charset="0"/>
                        </a:rPr>
                        <a:t>2.</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t>Тамақтану үшін күніне 1 төсек құны, тг.</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t>Ыстық тамақ қызметіне көшірілді</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455,36</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550,7</a:t>
                      </a:r>
                      <a:endParaRPr lang="ru-RU" sz="1600" dirty="0">
                        <a:solidFill>
                          <a:schemeClr val="tx1"/>
                        </a:solidFill>
                        <a:latin typeface="Times New Roman" pitchFamily="18" charset="0"/>
                        <a:cs typeface="Times New Roman" pitchFamily="18" charset="0"/>
                      </a:endParaRPr>
                    </a:p>
                  </a:txBody>
                  <a:tcPr/>
                </a:tc>
              </a:tr>
              <a:tr h="1179094">
                <a:tc>
                  <a:txBody>
                    <a:bodyPr/>
                    <a:lstStyle/>
                    <a:p>
                      <a:r>
                        <a:rPr lang="kk-KZ" sz="1600" dirty="0" smtClean="0">
                          <a:latin typeface="Times New Roman" pitchFamily="18" charset="0"/>
                          <a:cs typeface="Times New Roman" pitchFamily="18" charset="0"/>
                        </a:rPr>
                        <a:t>3.</a:t>
                      </a:r>
                      <a:endParaRPr lang="ru-RU" sz="1600" dirty="0">
                        <a:solidFill>
                          <a:schemeClr val="tx1"/>
                        </a:solidFill>
                        <a:latin typeface="Times New Roman" pitchFamily="18" charset="0"/>
                        <a:cs typeface="Times New Roman" pitchFamily="18" charset="0"/>
                      </a:endParaRPr>
                    </a:p>
                  </a:txBody>
                  <a:tcPr/>
                </a:tc>
                <a:tc>
                  <a:txBody>
                    <a:bodyPr/>
                    <a:lstStyle/>
                    <a:p>
                      <a:r>
                        <a:rPr lang="kk-KZ" sz="1600" dirty="0" smtClean="0"/>
                        <a:t>1 емделген науқастың орташа құны, тг.</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79 573,98</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113</a:t>
                      </a:r>
                      <a:r>
                        <a:rPr lang="ru-RU" sz="1600" baseline="0" dirty="0" smtClean="0">
                          <a:solidFill>
                            <a:schemeClr val="tx1"/>
                          </a:solidFill>
                          <a:latin typeface="Times New Roman" pitchFamily="18" charset="0"/>
                          <a:cs typeface="Times New Roman" pitchFamily="18" charset="0"/>
                        </a:rPr>
                        <a:t> 522,8</a:t>
                      </a:r>
                      <a:endParaRPr lang="ru-RU" sz="1600" dirty="0">
                        <a:solidFill>
                          <a:schemeClr val="tx1"/>
                        </a:solidFill>
                        <a:latin typeface="Times New Roman" pitchFamily="18" charset="0"/>
                        <a:cs typeface="Times New Roman" pitchFamily="18" charset="0"/>
                      </a:endParaRPr>
                    </a:p>
                  </a:txBody>
                  <a:tcPr/>
                </a:tc>
                <a:tc>
                  <a:txBody>
                    <a:bodyPr/>
                    <a:lstStyle/>
                    <a:p>
                      <a:r>
                        <a:rPr lang="ru-RU" sz="1600" dirty="0" smtClean="0">
                          <a:solidFill>
                            <a:schemeClr val="tx1"/>
                          </a:solidFill>
                          <a:latin typeface="Times New Roman" pitchFamily="18" charset="0"/>
                          <a:cs typeface="Times New Roman" pitchFamily="18" charset="0"/>
                        </a:rPr>
                        <a:t>     154 793,6</a:t>
                      </a:r>
                      <a:endParaRPr lang="ru-RU" sz="16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500063" y="285750"/>
            <a:ext cx="8001000" cy="911002"/>
          </a:xfrm>
        </p:spPr>
        <p:txBody>
          <a:bodyPr>
            <a:normAutofit fontScale="90000"/>
          </a:bodyPr>
          <a:lstStyle/>
          <a:p>
            <a:pPr algn="ctr"/>
            <a:r>
              <a:rPr lang="kk-KZ" sz="2200" b="1" dirty="0" smtClean="0">
                <a:solidFill>
                  <a:srgbClr val="FF0000"/>
                </a:solidFill>
              </a:rPr>
              <a:t>Медициналық көмектің кепілдендірілген көлемі шеңберіндегі амбулаториялық-емханалық көмектен түскен кіріс</a:t>
            </a:r>
            <a:r>
              <a:rPr lang="ru-RU" sz="2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3200" dirty="0" smtClean="0">
                <a:solidFill>
                  <a:schemeClr val="tx2"/>
                </a:solidFill>
              </a:rPr>
              <a:t/>
            </a:r>
            <a:br>
              <a:rPr lang="ru-RU" sz="3200" dirty="0" smtClean="0">
                <a:solidFill>
                  <a:schemeClr val="tx2"/>
                </a:solidFill>
              </a:rPr>
            </a:br>
            <a:endParaRPr lang="ru-RU" sz="1800" dirty="0" smtClean="0">
              <a:solidFill>
                <a:schemeClr val="tx2"/>
              </a:solidFill>
            </a:endParaRPr>
          </a:p>
        </p:txBody>
      </p:sp>
      <p:graphicFrame>
        <p:nvGraphicFramePr>
          <p:cNvPr id="4" name="Содержимое 3"/>
          <p:cNvGraphicFramePr>
            <a:graphicFrameLocks noGrp="1"/>
          </p:cNvGraphicFramePr>
          <p:nvPr>
            <p:ph idx="1"/>
          </p:nvPr>
        </p:nvGraphicFramePr>
        <p:xfrm>
          <a:off x="251520" y="1124744"/>
          <a:ext cx="8712970" cy="4865418"/>
        </p:xfrm>
        <a:graphic>
          <a:graphicData uri="http://schemas.openxmlformats.org/drawingml/2006/table">
            <a:tbl>
              <a:tblPr firstRow="1" bandRow="1">
                <a:tableStyleId>{8799B23B-EC83-4686-B30A-512413B5E67A}</a:tableStyleId>
              </a:tblPr>
              <a:tblGrid>
                <a:gridCol w="1656184"/>
                <a:gridCol w="1296144"/>
                <a:gridCol w="1224136"/>
                <a:gridCol w="1501338"/>
                <a:gridCol w="1541679"/>
                <a:gridCol w="1493489"/>
              </a:tblGrid>
              <a:tr h="1134126">
                <a:tc>
                  <a:txBody>
                    <a:bodyPr/>
                    <a:lstStyle/>
                    <a:p>
                      <a:r>
                        <a:rPr lang="ru-RU" dirty="0" err="1" smtClean="0">
                          <a:latin typeface="Times New Roman" pitchFamily="18" charset="0"/>
                          <a:cs typeface="Times New Roman" pitchFamily="18" charset="0"/>
                        </a:rPr>
                        <a:t>Бөлімше атауы</a:t>
                      </a:r>
                      <a:endParaRPr lang="ru-RU" dirty="0">
                        <a:solidFill>
                          <a:schemeClr val="tx1"/>
                        </a:solidFill>
                        <a:latin typeface="Times New Roman" pitchFamily="18" charset="0"/>
                        <a:cs typeface="Times New Roman" pitchFamily="18" charset="0"/>
                      </a:endParaRPr>
                    </a:p>
                  </a:txBody>
                  <a:tcPr/>
                </a:tc>
                <a:tc>
                  <a:txBody>
                    <a:bodyPr/>
                    <a:lstStyle/>
                    <a:p>
                      <a:pPr algn="ctr"/>
                      <a:r>
                        <a:rPr lang="kk-KZ" dirty="0" smtClean="0"/>
                        <a:t>2019</a:t>
                      </a:r>
                      <a:r>
                        <a:rPr lang="kk-KZ" baseline="0" dirty="0" smtClean="0"/>
                        <a:t> </a:t>
                      </a:r>
                      <a:r>
                        <a:rPr lang="kk-KZ" dirty="0" smtClean="0"/>
                        <a:t>жылға арналған жоспар (мың.т)</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2019 </a:t>
                      </a:r>
                      <a:r>
                        <a:rPr lang="ru-RU" dirty="0" err="1" smtClean="0">
                          <a:latin typeface="Times New Roman" pitchFamily="18" charset="0"/>
                          <a:cs typeface="Times New Roman" pitchFamily="18" charset="0"/>
                        </a:rPr>
                        <a:t>жыл</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2020 </a:t>
                      </a:r>
                      <a:r>
                        <a:rPr lang="ru-RU" dirty="0" err="1" smtClean="0">
                          <a:latin typeface="Times New Roman" pitchFamily="18" charset="0"/>
                          <a:cs typeface="Times New Roman" pitchFamily="18" charset="0"/>
                        </a:rPr>
                        <a:t>жылғы кіріс</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2021 </a:t>
                      </a:r>
                      <a:r>
                        <a:rPr lang="ru-RU" dirty="0" err="1" smtClean="0">
                          <a:latin typeface="Times New Roman" pitchFamily="18" charset="0"/>
                          <a:cs typeface="Times New Roman" pitchFamily="18" charset="0"/>
                        </a:rPr>
                        <a:t>жылға жоспар</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2021 </a:t>
                      </a:r>
                      <a:r>
                        <a:rPr lang="ru-RU" dirty="0" err="1" smtClean="0">
                          <a:latin typeface="Times New Roman" pitchFamily="18" charset="0"/>
                          <a:cs typeface="Times New Roman" pitchFamily="18" charset="0"/>
                        </a:rPr>
                        <a:t>жылғы кіріс</a:t>
                      </a:r>
                      <a:endParaRPr lang="ru-RU" dirty="0">
                        <a:solidFill>
                          <a:schemeClr val="tx1"/>
                        </a:solidFill>
                        <a:latin typeface="Times New Roman" pitchFamily="18" charset="0"/>
                        <a:cs typeface="Times New Roman" pitchFamily="18" charset="0"/>
                      </a:endParaRPr>
                    </a:p>
                  </a:txBody>
                  <a:tcPr/>
                </a:tc>
              </a:tr>
              <a:tr h="1134126">
                <a:tc>
                  <a:txBody>
                    <a:bodyPr/>
                    <a:lstStyle/>
                    <a:p>
                      <a:r>
                        <a:rPr lang="ru-RU" dirty="0" smtClean="0">
                          <a:latin typeface="Times New Roman" pitchFamily="18" charset="0"/>
                          <a:cs typeface="Times New Roman" pitchFamily="18" charset="0"/>
                        </a:rPr>
                        <a:t>УЗИ</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ЭФГДС</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1 020,0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70,0</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1 020,0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70,0</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454,0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100,0</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1 200,0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300,0</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360,686</a:t>
                      </a:r>
                      <a:endParaRPr lang="ru-RU" dirty="0">
                        <a:latin typeface="Times New Roman" pitchFamily="18" charset="0"/>
                        <a:cs typeface="Times New Roman" pitchFamily="18" charset="0"/>
                      </a:endParaRPr>
                    </a:p>
                  </a:txBody>
                  <a:tcPr/>
                </a:tc>
              </a:tr>
              <a:tr h="1620179">
                <a:tc>
                  <a:txBody>
                    <a:bodyPr/>
                    <a:lstStyle/>
                    <a:p>
                      <a:r>
                        <a:rPr lang="ru-RU" dirty="0" smtClean="0">
                          <a:latin typeface="Times New Roman" pitchFamily="18" charset="0"/>
                          <a:cs typeface="Times New Roman" pitchFamily="18" charset="0"/>
                        </a:rPr>
                        <a:t>Рентген</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КТ</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Лаборатория</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516,498</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2 500,0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117</a:t>
                      </a:r>
                      <a:r>
                        <a:rPr lang="ru-RU" baseline="0" dirty="0" smtClean="0">
                          <a:latin typeface="Times New Roman" pitchFamily="18" charset="0"/>
                          <a:cs typeface="Times New Roman" pitchFamily="18" charset="0"/>
                        </a:rPr>
                        <a:t> 206,5</a:t>
                      </a:r>
                      <a:endParaRPr lang="ru-RU" dirty="0" smtClean="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516,498</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2 500,0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117</a:t>
                      </a:r>
                      <a:r>
                        <a:rPr lang="ru-RU" baseline="0" dirty="0" smtClean="0">
                          <a:latin typeface="Times New Roman" pitchFamily="18" charset="0"/>
                          <a:cs typeface="Times New Roman" pitchFamily="18" charset="0"/>
                        </a:rPr>
                        <a:t> 206,5</a:t>
                      </a:r>
                      <a:endParaRPr lang="ru-RU" dirty="0" smtClean="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327,9</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4 683,2</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88</a:t>
                      </a:r>
                      <a:r>
                        <a:rPr lang="ru-RU" baseline="0" dirty="0" smtClean="0">
                          <a:latin typeface="Times New Roman" pitchFamily="18" charset="0"/>
                          <a:cs typeface="Times New Roman" pitchFamily="18" charset="0"/>
                        </a:rPr>
                        <a:t> 034,9</a:t>
                      </a:r>
                      <a:endParaRPr lang="ru-RU" dirty="0" smtClean="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2600,0</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5420,8</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730,0</a:t>
                      </a:r>
                    </a:p>
                  </a:txBody>
                  <a:tcPr/>
                </a:tc>
                <a:tc>
                  <a:txBody>
                    <a:bodyPr/>
                    <a:lstStyle/>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3</a:t>
                      </a:r>
                      <a:r>
                        <a:rPr lang="ru-RU" baseline="0" dirty="0" smtClean="0">
                          <a:latin typeface="Times New Roman" pitchFamily="18" charset="0"/>
                          <a:cs typeface="Times New Roman" pitchFamily="18" charset="0"/>
                        </a:rPr>
                        <a:t> 490,3</a:t>
                      </a:r>
                      <a:endParaRPr lang="ru-RU" dirty="0" smtClean="0">
                        <a:latin typeface="Times New Roman" pitchFamily="18" charset="0"/>
                        <a:cs typeface="Times New Roman" pitchFamily="18" charset="0"/>
                      </a:endParaRPr>
                    </a:p>
                  </a:txBody>
                  <a:tcPr/>
                </a:tc>
              </a:tr>
              <a:tr h="648073">
                <a:tc>
                  <a:txBody>
                    <a:bodyPr/>
                    <a:lstStyle/>
                    <a:p>
                      <a:r>
                        <a:rPr lang="kk-KZ" dirty="0" smtClean="0"/>
                        <a:t>БАРЛЫҒЫ</a:t>
                      </a:r>
                      <a:endParaRPr lang="ru-RU" b="0"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12</a:t>
                      </a:r>
                      <a:r>
                        <a:rPr lang="ru-RU" b="1" baseline="0" dirty="0" smtClean="0">
                          <a:latin typeface="Times New Roman" pitchFamily="18" charset="0"/>
                          <a:cs typeface="Times New Roman" pitchFamily="18" charset="0"/>
                        </a:rPr>
                        <a:t>1 313,0</a:t>
                      </a: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12</a:t>
                      </a:r>
                      <a:r>
                        <a:rPr lang="ru-RU" b="1" baseline="0" dirty="0" smtClean="0">
                          <a:latin typeface="Times New Roman" pitchFamily="18" charset="0"/>
                          <a:cs typeface="Times New Roman" pitchFamily="18" charset="0"/>
                        </a:rPr>
                        <a:t>1 313,0</a:t>
                      </a: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93</a:t>
                      </a:r>
                      <a:r>
                        <a:rPr lang="ru-RU" b="1" baseline="0" dirty="0" smtClean="0">
                          <a:latin typeface="Times New Roman" pitchFamily="18" charset="0"/>
                          <a:cs typeface="Times New Roman" pitchFamily="18" charset="0"/>
                        </a:rPr>
                        <a:t> 600,0</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10</a:t>
                      </a:r>
                      <a:r>
                        <a:rPr lang="ru-RU" b="1" baseline="0" dirty="0" smtClean="0">
                          <a:latin typeface="Times New Roman" pitchFamily="18" charset="0"/>
                          <a:cs typeface="Times New Roman" pitchFamily="18" charset="0"/>
                        </a:rPr>
                        <a:t> 250, 844</a:t>
                      </a:r>
                      <a:endParaRPr lang="ru-RU" b="1" dirty="0">
                        <a:latin typeface="Times New Roman" pitchFamily="18" charset="0"/>
                        <a:cs typeface="Times New Roman" pitchFamily="18" charset="0"/>
                      </a:endParaRPr>
                    </a:p>
                  </a:txBody>
                  <a:tcPr/>
                </a:tc>
                <a:tc>
                  <a:txBody>
                    <a:bodyPr/>
                    <a:lstStyle/>
                    <a:p>
                      <a:pPr algn="ctr"/>
                      <a:r>
                        <a:rPr lang="ru-RU" b="1" smtClean="0">
                          <a:latin typeface="Times New Roman" pitchFamily="18" charset="0"/>
                          <a:cs typeface="Times New Roman" pitchFamily="18" charset="0"/>
                        </a:rPr>
                        <a:t>3</a:t>
                      </a:r>
                      <a:r>
                        <a:rPr lang="ru-RU" b="1" baseline="0" smtClean="0">
                          <a:latin typeface="Times New Roman" pitchFamily="18" charset="0"/>
                          <a:cs typeface="Times New Roman" pitchFamily="18" charset="0"/>
                        </a:rPr>
                        <a:t> 851,0</a:t>
                      </a:r>
                      <a:endParaRPr lang="ru-RU" b="1" dirty="0">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755576" y="214313"/>
            <a:ext cx="8064895" cy="910431"/>
          </a:xfrm>
        </p:spPr>
        <p:txBody>
          <a:bodyPr>
            <a:normAutofit fontScale="90000"/>
          </a:bodyPr>
          <a:lstStyle/>
          <a:p>
            <a:pPr algn="ctr"/>
            <a:r>
              <a:rPr lang="kk-KZ" sz="3200" b="1" dirty="0" smtClean="0">
                <a:solidFill>
                  <a:srgbClr val="FF0000"/>
                </a:solidFill>
              </a:rPr>
              <a:t>Ақылы қызметтер туралы есеп (ш.есеп) </a:t>
            </a:r>
            <a:r>
              <a:rPr lang="ru-RU" sz="3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836713"/>
          <a:ext cx="8186766" cy="5574547"/>
        </p:xfrm>
        <a:graphic>
          <a:graphicData uri="http://schemas.openxmlformats.org/drawingml/2006/table">
            <a:tbl>
              <a:tblPr firstRow="1" bandRow="1">
                <a:tableStyleId>{8799B23B-EC83-4686-B30A-512413B5E67A}</a:tableStyleId>
              </a:tblPr>
              <a:tblGrid>
                <a:gridCol w="2201079"/>
                <a:gridCol w="1995229"/>
                <a:gridCol w="1934716"/>
                <a:gridCol w="2055742"/>
              </a:tblGrid>
              <a:tr h="1344512">
                <a:tc>
                  <a:txBody>
                    <a:bodyPr/>
                    <a:lstStyle/>
                    <a:p>
                      <a:r>
                        <a:rPr lang="kk-KZ" sz="1600" dirty="0" smtClean="0"/>
                        <a:t>Шығындардың ерекшеліктерінің атауы</a:t>
                      </a:r>
                      <a:endParaRPr lang="ru-RU" sz="16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aseline="0" dirty="0" smtClean="0">
                          <a:solidFill>
                            <a:schemeClr val="tx1"/>
                          </a:solidFill>
                          <a:latin typeface="Times New Roman" pitchFamily="18" charset="0"/>
                          <a:cs typeface="Times New Roman" pitchFamily="18" charset="0"/>
                        </a:rPr>
                        <a:t> 2019 </a:t>
                      </a:r>
                      <a:r>
                        <a:rPr lang="ru-RU" sz="1600" baseline="0" dirty="0" err="1" smtClean="0">
                          <a:solidFill>
                            <a:schemeClr val="tx1"/>
                          </a:solidFill>
                          <a:latin typeface="Times New Roman" pitchFamily="18" charset="0"/>
                          <a:cs typeface="Times New Roman" pitchFamily="18" charset="0"/>
                        </a:rPr>
                        <a:t>жыл</a:t>
                      </a:r>
                      <a:r>
                        <a:rPr lang="ru-RU" sz="1600" baseline="0" dirty="0" smtClean="0">
                          <a:solidFill>
                            <a:schemeClr val="tx1"/>
                          </a:solidFill>
                          <a:latin typeface="Times New Roman" pitchFamily="18" charset="0"/>
                          <a:cs typeface="Times New Roman" pitchFamily="18" charset="0"/>
                        </a:rPr>
                        <a:t> </a:t>
                      </a:r>
                      <a:endParaRPr lang="ru-RU" sz="1600" dirty="0" smtClean="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 </a:t>
                      </a:r>
                      <a:r>
                        <a:rPr lang="ru-RU" sz="1600" baseline="0" dirty="0" smtClean="0">
                          <a:solidFill>
                            <a:schemeClr val="tx1"/>
                          </a:solidFill>
                          <a:latin typeface="Times New Roman" pitchFamily="18" charset="0"/>
                          <a:cs typeface="Times New Roman" pitchFamily="18" charset="0"/>
                        </a:rPr>
                        <a:t>2020 </a:t>
                      </a:r>
                      <a:r>
                        <a:rPr lang="ru-RU" sz="1600" baseline="0" dirty="0" err="1" smtClean="0">
                          <a:solidFill>
                            <a:schemeClr val="tx1"/>
                          </a:solidFill>
                          <a:latin typeface="Times New Roman" pitchFamily="18" charset="0"/>
                          <a:cs typeface="Times New Roman" pitchFamily="18" charset="0"/>
                        </a:rPr>
                        <a:t>жыл</a:t>
                      </a:r>
                      <a:endParaRPr lang="ru-RU" sz="1600" dirty="0" smtClean="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 </a:t>
                      </a:r>
                      <a:r>
                        <a:rPr lang="ru-RU" sz="1600" baseline="0" dirty="0" smtClean="0">
                          <a:solidFill>
                            <a:schemeClr val="tx1"/>
                          </a:solidFill>
                          <a:latin typeface="Times New Roman" pitchFamily="18" charset="0"/>
                          <a:cs typeface="Times New Roman" pitchFamily="18" charset="0"/>
                        </a:rPr>
                        <a:t>2021 </a:t>
                      </a:r>
                      <a:r>
                        <a:rPr lang="ru-RU" sz="1600" baseline="0" dirty="0" err="1" smtClean="0">
                          <a:solidFill>
                            <a:schemeClr val="tx1"/>
                          </a:solidFill>
                          <a:latin typeface="Times New Roman" pitchFamily="18" charset="0"/>
                          <a:cs typeface="Times New Roman" pitchFamily="18" charset="0"/>
                        </a:rPr>
                        <a:t>жыл</a:t>
                      </a:r>
                      <a:endParaRPr lang="ru-RU" sz="1600" dirty="0" smtClean="0">
                        <a:solidFill>
                          <a:schemeClr val="tx1"/>
                        </a:solidFill>
                        <a:latin typeface="Times New Roman" pitchFamily="18" charset="0"/>
                        <a:cs typeface="Times New Roman" pitchFamily="18" charset="0"/>
                      </a:endParaRPr>
                    </a:p>
                    <a:p>
                      <a:endParaRPr lang="ru-RU" sz="1600" dirty="0">
                        <a:solidFill>
                          <a:schemeClr val="tx1"/>
                        </a:solidFill>
                        <a:latin typeface="Times New Roman" pitchFamily="18" charset="0"/>
                        <a:cs typeface="Times New Roman" pitchFamily="18" charset="0"/>
                      </a:endParaRPr>
                    </a:p>
                  </a:txBody>
                  <a:tcPr/>
                </a:tc>
              </a:tr>
              <a:tr h="803027">
                <a:tc>
                  <a:txBody>
                    <a:bodyPr/>
                    <a:lstStyle/>
                    <a:p>
                      <a:r>
                        <a:rPr lang="kk-KZ" sz="1600" dirty="0" smtClean="0"/>
                        <a:t>Шаруашылық есеп жүргізу бойынша ақылы қызметтерден алынған кірістер</a:t>
                      </a:r>
                      <a:endParaRPr lang="ru-RU" sz="1600" dirty="0">
                        <a:solidFill>
                          <a:schemeClr val="tx1"/>
                        </a:solidFill>
                        <a:latin typeface="Times New Roman" pitchFamily="18" charset="0"/>
                        <a:cs typeface="Times New Roman" pitchFamily="18" charset="0"/>
                      </a:endParaRPr>
                    </a:p>
                  </a:txBody>
                  <a:tcPr/>
                </a:tc>
                <a:tc>
                  <a:txBody>
                    <a:bodyPr/>
                    <a:lstStyle/>
                    <a:p>
                      <a:pPr algn="ctr"/>
                      <a:r>
                        <a:rPr lang="kk-KZ" sz="1600" dirty="0" smtClean="0">
                          <a:latin typeface="Times New Roman" pitchFamily="18" charset="0"/>
                          <a:cs typeface="Times New Roman" pitchFamily="18" charset="0"/>
                        </a:rPr>
                        <a:t>36</a:t>
                      </a:r>
                      <a:r>
                        <a:rPr lang="kk-KZ" sz="1600" baseline="0" dirty="0" smtClean="0">
                          <a:latin typeface="Times New Roman" pitchFamily="18" charset="0"/>
                          <a:cs typeface="Times New Roman" pitchFamily="18" charset="0"/>
                        </a:rPr>
                        <a:t> 379,956</a:t>
                      </a:r>
                      <a:endParaRPr lang="ru-RU" sz="1000" dirty="0">
                        <a:solidFill>
                          <a:srgbClr val="FF0000"/>
                        </a:solidFill>
                        <a:latin typeface="Times New Roman" pitchFamily="18" charset="0"/>
                        <a:cs typeface="Times New Roman" pitchFamily="18" charset="0"/>
                      </a:endParaRPr>
                    </a:p>
                  </a:txBody>
                  <a:tcPr/>
                </a:tc>
                <a:tc>
                  <a:txBody>
                    <a:bodyPr/>
                    <a:lstStyle/>
                    <a:p>
                      <a:pPr marL="0" algn="ctr" rtl="0" eaLnBrk="1" fontAlgn="ctr" latinLnBrk="0" hangingPunct="1"/>
                      <a:r>
                        <a:rPr kumimoji="0" lang="ru-RU" sz="1600" kern="1200" dirty="0" smtClean="0">
                          <a:solidFill>
                            <a:schemeClr val="tx1"/>
                          </a:solidFill>
                          <a:latin typeface="Times New Roman" pitchFamily="18" charset="0"/>
                          <a:ea typeface="+mn-ea"/>
                          <a:cs typeface="Times New Roman" pitchFamily="18" charset="0"/>
                        </a:rPr>
                        <a:t>48605,735</a:t>
                      </a:r>
                    </a:p>
                  </a:txBody>
                  <a:tcPr marL="9525" marR="9525" marT="9525" marB="0" anchor="ctr"/>
                </a:tc>
                <a:tc>
                  <a:txBody>
                    <a:bodyPr/>
                    <a:lstStyle/>
                    <a:p>
                      <a:pPr marL="0" algn="ctr" rtl="0" eaLnBrk="1" fontAlgn="ctr" latinLnBrk="0" hangingPunct="1"/>
                      <a:r>
                        <a:rPr kumimoji="0" lang="ru-RU" sz="1600" kern="1200" dirty="0" smtClean="0">
                          <a:solidFill>
                            <a:schemeClr val="tx1"/>
                          </a:solidFill>
                          <a:latin typeface="Times New Roman" pitchFamily="18" charset="0"/>
                          <a:ea typeface="+mn-ea"/>
                          <a:cs typeface="Times New Roman" pitchFamily="18" charset="0"/>
                        </a:rPr>
                        <a:t>38 122,4</a:t>
                      </a:r>
                    </a:p>
                  </a:txBody>
                  <a:tcPr marL="9525" marR="9525" marT="9525" marB="0" anchor="ctr"/>
                </a:tc>
              </a:tr>
              <a:tr h="966793">
                <a:tc>
                  <a:txBody>
                    <a:bodyPr/>
                    <a:lstStyle/>
                    <a:p>
                      <a:r>
                        <a:rPr lang="kk-KZ" sz="1600" dirty="0" smtClean="0"/>
                        <a:t>Жалақы және салықтар</a:t>
                      </a:r>
                      <a:endParaRPr lang="ru-RU" sz="1600" dirty="0">
                        <a:solidFill>
                          <a:schemeClr val="tx1"/>
                        </a:solidFill>
                        <a:latin typeface="Times New Roman" pitchFamily="18" charset="0"/>
                        <a:cs typeface="Times New Roman" pitchFamily="18" charset="0"/>
                      </a:endParaRPr>
                    </a:p>
                  </a:txBody>
                  <a:tcPr/>
                </a:tc>
                <a:tc>
                  <a:txBody>
                    <a:bodyPr/>
                    <a:lstStyle/>
                    <a:p>
                      <a:pPr algn="ctr"/>
                      <a:r>
                        <a:rPr lang="kk-KZ" sz="1600" dirty="0" smtClean="0">
                          <a:latin typeface="Times New Roman" pitchFamily="18" charset="0"/>
                          <a:cs typeface="Times New Roman" pitchFamily="18" charset="0"/>
                        </a:rPr>
                        <a:t>28</a:t>
                      </a:r>
                      <a:r>
                        <a:rPr lang="kk-KZ" sz="1600" baseline="0" dirty="0" smtClean="0">
                          <a:latin typeface="Times New Roman" pitchFamily="18" charset="0"/>
                          <a:cs typeface="Times New Roman" pitchFamily="18" charset="0"/>
                        </a:rPr>
                        <a:t> 958,5</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24</a:t>
                      </a:r>
                      <a:r>
                        <a:rPr lang="ru-RU" sz="1600" baseline="0" dirty="0" smtClean="0">
                          <a:latin typeface="Times New Roman" pitchFamily="18" charset="0"/>
                          <a:cs typeface="Times New Roman" pitchFamily="18" charset="0"/>
                        </a:rPr>
                        <a:t> 158,5</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15 085,5</a:t>
                      </a:r>
                      <a:endParaRPr lang="ru-RU" sz="1600" dirty="0">
                        <a:latin typeface="Times New Roman" pitchFamily="18" charset="0"/>
                        <a:cs typeface="Times New Roman" pitchFamily="18" charset="0"/>
                      </a:endParaRPr>
                    </a:p>
                  </a:txBody>
                  <a:tcPr/>
                </a:tc>
              </a:tr>
              <a:tr h="1265432">
                <a:tc>
                  <a:txBody>
                    <a:bodyPr/>
                    <a:lstStyle/>
                    <a:p>
                      <a:r>
                        <a:rPr lang="kk-KZ" sz="1600" dirty="0" smtClean="0"/>
                        <a:t>Дәрілік заттарды және басқа тауарларды, жанар-жағармай материалдарын сатып алу</a:t>
                      </a:r>
                      <a:endParaRPr lang="ru-RU" sz="1600" dirty="0">
                        <a:solidFill>
                          <a:schemeClr val="tx1"/>
                        </a:solidFill>
                        <a:latin typeface="Times New Roman" pitchFamily="18" charset="0"/>
                        <a:cs typeface="Times New Roman" pitchFamily="18" charset="0"/>
                      </a:endParaRPr>
                    </a:p>
                  </a:txBody>
                  <a:tcPr/>
                </a:tc>
                <a:tc>
                  <a:txBody>
                    <a:bodyPr/>
                    <a:lstStyle/>
                    <a:p>
                      <a:pPr algn="ctr"/>
                      <a:r>
                        <a:rPr lang="kk-KZ" sz="1600" dirty="0" smtClean="0">
                          <a:latin typeface="Times New Roman" pitchFamily="18" charset="0"/>
                          <a:cs typeface="Times New Roman" pitchFamily="18" charset="0"/>
                        </a:rPr>
                        <a:t>4</a:t>
                      </a:r>
                      <a:r>
                        <a:rPr lang="kk-KZ" sz="1600" baseline="0" dirty="0" smtClean="0">
                          <a:latin typeface="Times New Roman" pitchFamily="18" charset="0"/>
                          <a:cs typeface="Times New Roman" pitchFamily="18" charset="0"/>
                        </a:rPr>
                        <a:t> 210,6</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11</a:t>
                      </a:r>
                      <a:r>
                        <a:rPr lang="ru-RU" sz="1600" baseline="0" dirty="0" smtClean="0">
                          <a:latin typeface="Times New Roman" pitchFamily="18" charset="0"/>
                          <a:cs typeface="Times New Roman" pitchFamily="18" charset="0"/>
                        </a:rPr>
                        <a:t> 982,0</a:t>
                      </a:r>
                      <a:endParaRPr lang="ru-RU" sz="1600" dirty="0">
                        <a:latin typeface="Times New Roman" pitchFamily="18" charset="0"/>
                        <a:cs typeface="Times New Roman" pitchFamily="18" charset="0"/>
                      </a:endParaRPr>
                    </a:p>
                  </a:txBody>
                  <a:tcPr/>
                </a:tc>
                <a:tc>
                  <a:txBody>
                    <a:bodyPr/>
                    <a:lstStyle/>
                    <a:p>
                      <a:pPr algn="ctr"/>
                      <a:endParaRPr lang="ru-RU" sz="1600" dirty="0">
                        <a:latin typeface="Times New Roman" pitchFamily="18" charset="0"/>
                        <a:cs typeface="Times New Roman" pitchFamily="18" charset="0"/>
                      </a:endParaRPr>
                    </a:p>
                  </a:txBody>
                  <a:tcPr/>
                </a:tc>
              </a:tr>
              <a:tr h="885802">
                <a:tc>
                  <a:txBody>
                    <a:bodyPr/>
                    <a:lstStyle/>
                    <a:p>
                      <a:r>
                        <a:rPr lang="kk-KZ" sz="1600" dirty="0" smtClean="0"/>
                        <a:t>Коммуналдық қызметтер және басқа сатып алулар</a:t>
                      </a:r>
                      <a:endParaRPr lang="ru-RU" sz="1600" dirty="0">
                        <a:solidFill>
                          <a:schemeClr val="tx1"/>
                        </a:solidFill>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3</a:t>
                      </a:r>
                      <a:r>
                        <a:rPr lang="ru-RU" sz="1600" baseline="0" dirty="0" smtClean="0">
                          <a:latin typeface="Times New Roman" pitchFamily="18" charset="0"/>
                          <a:cs typeface="Times New Roman" pitchFamily="18" charset="0"/>
                        </a:rPr>
                        <a:t> 210,856</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12 465,2</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23</a:t>
                      </a:r>
                      <a:r>
                        <a:rPr lang="ru-RU" sz="1600" baseline="0" dirty="0" smtClean="0">
                          <a:latin typeface="Times New Roman" pitchFamily="18" charset="0"/>
                          <a:cs typeface="Times New Roman" pitchFamily="18" charset="0"/>
                        </a:rPr>
                        <a:t> 036,9</a:t>
                      </a:r>
                      <a:endParaRPr lang="ru-RU" sz="1600" dirty="0">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964488" cy="642942"/>
          </a:xfrm>
        </p:spPr>
        <p:txBody>
          <a:bodyPr>
            <a:noAutofit/>
          </a:bodyPr>
          <a:lstStyle/>
          <a:p>
            <a:pPr algn="ctr"/>
            <a:r>
              <a:rPr lang="kk-KZ" sz="3200" b="1" dirty="0" smtClean="0">
                <a:solidFill>
                  <a:srgbClr val="C00000"/>
                </a:solidFill>
              </a:rPr>
              <a:t>Негізгі медициналық-экономикалық көрсеткіштер</a:t>
            </a:r>
            <a:endParaRPr lang="ru-RU" sz="32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28358481"/>
              </p:ext>
            </p:extLst>
          </p:nvPr>
        </p:nvGraphicFramePr>
        <p:xfrm>
          <a:off x="83126" y="1052736"/>
          <a:ext cx="8666814" cy="5477118"/>
        </p:xfrm>
        <a:graphic>
          <a:graphicData uri="http://schemas.openxmlformats.org/drawingml/2006/table">
            <a:tbl>
              <a:tblPr firstRow="1" bandRow="1">
                <a:tableStyleId>{8799B23B-EC83-4686-B30A-512413B5E67A}</a:tableStyleId>
              </a:tblPr>
              <a:tblGrid>
                <a:gridCol w="3552770"/>
                <a:gridCol w="2507740"/>
                <a:gridCol w="2606304"/>
              </a:tblGrid>
              <a:tr h="1122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rPr>
                        <a:t>Атауы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algn="ctr"/>
                      <a:r>
                        <a:rPr lang="ru-RU" sz="1600" dirty="0" smtClean="0">
                          <a:solidFill>
                            <a:schemeClr val="tx1"/>
                          </a:solidFill>
                          <a:latin typeface="Times New Roman" pitchFamily="18" charset="0"/>
                          <a:cs typeface="Times New Roman" pitchFamily="18" charset="0"/>
                        </a:rPr>
                        <a:t>20</a:t>
                      </a:r>
                      <a:r>
                        <a:rPr lang="en-US" sz="1600" dirty="0" smtClean="0">
                          <a:solidFill>
                            <a:schemeClr val="tx1"/>
                          </a:solidFill>
                          <a:latin typeface="Times New Roman" pitchFamily="18" charset="0"/>
                          <a:cs typeface="Times New Roman" pitchFamily="18" charset="0"/>
                        </a:rPr>
                        <a:t>20</a:t>
                      </a:r>
                      <a:r>
                        <a:rPr lang="kk-KZ" sz="1600" dirty="0" smtClean="0">
                          <a:solidFill>
                            <a:schemeClr val="tx1"/>
                          </a:solidFill>
                          <a:latin typeface="Times New Roman" pitchFamily="18" charset="0"/>
                          <a:cs typeface="Times New Roman" pitchFamily="18" charset="0"/>
                        </a:rPr>
                        <a:t> жыл</a:t>
                      </a:r>
                      <a:endParaRPr lang="ru-RU" sz="1600" b="1" dirty="0">
                        <a:solidFill>
                          <a:schemeClr val="tx1"/>
                        </a:solidFill>
                        <a:latin typeface="Times New Roman" pitchFamily="18" charset="0"/>
                        <a:cs typeface="Times New Roman" pitchFamily="18" charset="0"/>
                      </a:endParaRPr>
                    </a:p>
                  </a:txBody>
                  <a:tcPr anchor="ctr"/>
                </a:tc>
                <a:tc>
                  <a:txBody>
                    <a:bodyPr/>
                    <a:lstStyle/>
                    <a:p>
                      <a:pPr algn="ctr"/>
                      <a:endParaRPr lang="kk-KZ" sz="1600" dirty="0" smtClean="0">
                        <a:solidFill>
                          <a:schemeClr val="tx1"/>
                        </a:solidFill>
                        <a:latin typeface="Times New Roman" pitchFamily="18" charset="0"/>
                        <a:cs typeface="Times New Roman" pitchFamily="18" charset="0"/>
                      </a:endParaRPr>
                    </a:p>
                    <a:p>
                      <a:pPr algn="ctr"/>
                      <a:r>
                        <a:rPr lang="ru-RU" sz="1600" dirty="0" smtClean="0">
                          <a:solidFill>
                            <a:schemeClr val="tx1"/>
                          </a:solidFill>
                          <a:latin typeface="Times New Roman" pitchFamily="18" charset="0"/>
                          <a:cs typeface="Times New Roman" pitchFamily="18" charset="0"/>
                        </a:rPr>
                        <a:t>20</a:t>
                      </a:r>
                      <a:r>
                        <a:rPr lang="en-US" sz="1600" dirty="0" smtClean="0">
                          <a:solidFill>
                            <a:schemeClr val="tx1"/>
                          </a:solidFill>
                          <a:latin typeface="Times New Roman" pitchFamily="18" charset="0"/>
                          <a:cs typeface="Times New Roman" pitchFamily="18" charset="0"/>
                        </a:rPr>
                        <a:t>21</a:t>
                      </a:r>
                      <a:r>
                        <a:rPr lang="ru-RU" sz="1600" baseline="0" dirty="0" smtClean="0">
                          <a:solidFill>
                            <a:schemeClr val="tx1"/>
                          </a:solidFill>
                          <a:latin typeface="Times New Roman" pitchFamily="18" charset="0"/>
                          <a:cs typeface="Times New Roman" pitchFamily="18" charset="0"/>
                        </a:rPr>
                        <a:t> </a:t>
                      </a:r>
                      <a:r>
                        <a:rPr lang="ru-RU" sz="1600" baseline="0" dirty="0" err="1" smtClean="0">
                          <a:solidFill>
                            <a:schemeClr val="tx1"/>
                          </a:solidFill>
                          <a:latin typeface="Times New Roman" pitchFamily="18" charset="0"/>
                          <a:cs typeface="Times New Roman" pitchFamily="18" charset="0"/>
                        </a:rPr>
                        <a:t>жыл</a:t>
                      </a:r>
                      <a:endParaRPr lang="ru-RU" sz="1600" b="1" dirty="0" smtClean="0">
                        <a:solidFill>
                          <a:schemeClr val="tx1"/>
                        </a:solidFill>
                        <a:latin typeface="Times New Roman" pitchFamily="18" charset="0"/>
                        <a:cs typeface="Times New Roman" pitchFamily="18" charset="0"/>
                      </a:endParaRPr>
                    </a:p>
                    <a:p>
                      <a:pPr algn="ctr"/>
                      <a:endParaRPr lang="ru-RU" sz="1600" b="1" dirty="0">
                        <a:solidFill>
                          <a:schemeClr val="tx1"/>
                        </a:solidFill>
                        <a:latin typeface="Times New Roman" pitchFamily="18" charset="0"/>
                        <a:cs typeface="Times New Roman" pitchFamily="18" charset="0"/>
                      </a:endParaRPr>
                    </a:p>
                  </a:txBody>
                  <a:tcPr anchor="ctr"/>
                </a:tc>
              </a:tr>
              <a:tr h="8686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err="1" smtClean="0">
                          <a:ln>
                            <a:noFill/>
                          </a:ln>
                          <a:solidFill>
                            <a:schemeClr val="tx1"/>
                          </a:solidFill>
                          <a:effectLst/>
                          <a:latin typeface="Times New Roman" pitchFamily="18" charset="0"/>
                          <a:cs typeface="Times New Roman" pitchFamily="18" charset="0"/>
                        </a:rPr>
                        <a:t>Емделіп</a:t>
                      </a:r>
                      <a:r>
                        <a:rPr kumimoji="0" lang="ru-RU" sz="160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u="none" strike="noStrike" cap="none" normalizeH="0" baseline="0" dirty="0" err="1" smtClean="0">
                          <a:ln>
                            <a:noFill/>
                          </a:ln>
                          <a:solidFill>
                            <a:schemeClr val="tx1"/>
                          </a:solidFill>
                          <a:effectLst/>
                          <a:latin typeface="Times New Roman" pitchFamily="18" charset="0"/>
                          <a:cs typeface="Times New Roman" pitchFamily="18" charset="0"/>
                        </a:rPr>
                        <a:t>шыққандар </a:t>
                      </a:r>
                      <a:r>
                        <a:rPr kumimoji="0" lang="ru-RU" sz="1600" u="none" strike="noStrike" cap="none" normalizeH="0" baseline="0" dirty="0" smtClean="0">
                          <a:ln>
                            <a:noFill/>
                          </a:ln>
                          <a:solidFill>
                            <a:schemeClr val="tx1"/>
                          </a:solidFill>
                          <a:effectLst/>
                          <a:latin typeface="Times New Roman" pitchFamily="18" charset="0"/>
                          <a:cs typeface="Times New Roman" pitchFamily="18" charset="0"/>
                        </a:rPr>
                        <a:t>саны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ru-RU" sz="1600" b="0" dirty="0" smtClean="0">
                          <a:solidFill>
                            <a:schemeClr val="tx1"/>
                          </a:solidFill>
                          <a:latin typeface="Times New Roman" pitchFamily="18" charset="0"/>
                          <a:cs typeface="Times New Roman" pitchFamily="18" charset="0"/>
                        </a:rPr>
                        <a:t>1</a:t>
                      </a:r>
                      <a:r>
                        <a:rPr lang="en-US" sz="1600" b="0" dirty="0" smtClean="0">
                          <a:solidFill>
                            <a:schemeClr val="tx1"/>
                          </a:solidFill>
                          <a:latin typeface="Times New Roman" pitchFamily="18" charset="0"/>
                          <a:cs typeface="Times New Roman" pitchFamily="18" charset="0"/>
                        </a:rPr>
                        <a:t>1603</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sz="1200" b="0" dirty="0" smtClean="0">
                          <a:solidFill>
                            <a:schemeClr val="tx1"/>
                          </a:solidFill>
                          <a:latin typeface="Times New Roman" pitchFamily="18" charset="0"/>
                          <a:cs typeface="Times New Roman" pitchFamily="18" charset="0"/>
                        </a:rPr>
                        <a:t>12176</a:t>
                      </a:r>
                      <a:endParaRPr lang="ru-RU" sz="1200" b="0" dirty="0">
                        <a:solidFill>
                          <a:schemeClr val="tx1"/>
                        </a:solidFill>
                        <a:latin typeface="Times New Roman" pitchFamily="18" charset="0"/>
                        <a:cs typeface="Times New Roman" pitchFamily="18" charset="0"/>
                      </a:endParaRPr>
                    </a:p>
                  </a:txBody>
                  <a:tcPr anchor="ctr">
                    <a:solidFill>
                      <a:srgbClr val="FFFF00"/>
                    </a:solidFill>
                  </a:tcPr>
                </a:tc>
              </a:tr>
              <a:tr h="8686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Күндік төсек-орын орындалуы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ru-RU" sz="1600" b="0" dirty="0" smtClean="0">
                          <a:solidFill>
                            <a:schemeClr val="tx1"/>
                          </a:solidFill>
                          <a:latin typeface="Times New Roman" pitchFamily="18" charset="0"/>
                          <a:cs typeface="Times New Roman" pitchFamily="18" charset="0"/>
                        </a:rPr>
                        <a:t>8</a:t>
                      </a:r>
                      <a:r>
                        <a:rPr lang="en-US" sz="1600" b="0" dirty="0" smtClean="0">
                          <a:solidFill>
                            <a:schemeClr val="tx1"/>
                          </a:solidFill>
                          <a:latin typeface="Times New Roman" pitchFamily="18" charset="0"/>
                          <a:cs typeface="Times New Roman" pitchFamily="18" charset="0"/>
                        </a:rPr>
                        <a:t>5.2</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ru-RU" sz="1600" b="0" dirty="0" smtClean="0">
                          <a:solidFill>
                            <a:schemeClr val="tx1"/>
                          </a:solidFill>
                          <a:latin typeface="Times New Roman" pitchFamily="18" charset="0"/>
                          <a:cs typeface="Times New Roman" pitchFamily="18" charset="0"/>
                        </a:rPr>
                        <a:t>8</a:t>
                      </a:r>
                      <a:r>
                        <a:rPr lang="en-US" sz="1600" b="0" dirty="0" smtClean="0">
                          <a:solidFill>
                            <a:schemeClr val="tx1"/>
                          </a:solidFill>
                          <a:latin typeface="Times New Roman" pitchFamily="18" charset="0"/>
                          <a:cs typeface="Times New Roman" pitchFamily="18" charset="0"/>
                        </a:rPr>
                        <a:t>5.0</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r>
              <a:tr h="5032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u="none" strike="noStrike" cap="none" normalizeH="0" baseline="0" dirty="0" smtClean="0">
                          <a:ln>
                            <a:noFill/>
                          </a:ln>
                          <a:solidFill>
                            <a:schemeClr val="tx1"/>
                          </a:solidFill>
                          <a:effectLst/>
                          <a:latin typeface="Times New Roman" pitchFamily="18" charset="0"/>
                          <a:cs typeface="Times New Roman" pitchFamily="18" charset="0"/>
                        </a:rPr>
                        <a:t>Төсек-орын айналымы</a:t>
                      </a:r>
                      <a:endParaRPr kumimoji="0" lang="ru-RU" sz="160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39.9</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43.0</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r>
              <a:tr h="92565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Орташа төсек-орын күні</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7,1</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sz="1600" b="0" dirty="0" smtClean="0">
                          <a:solidFill>
                            <a:schemeClr val="tx1"/>
                          </a:solidFill>
                          <a:latin typeface="Times New Roman" pitchFamily="18" charset="0"/>
                          <a:cs typeface="Times New Roman" pitchFamily="18" charset="0"/>
                        </a:rPr>
                        <a:t>6.7</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r>
              <a:tr h="8686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Төсек-орын толуы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solidFill>
                      <a:srgbClr val="FFFF00"/>
                    </a:solidFill>
                  </a:tcPr>
                </a:tc>
                <a:tc>
                  <a:txBody>
                    <a:bodyPr/>
                    <a:lstStyle/>
                    <a:p>
                      <a:pPr algn="ctr"/>
                      <a:r>
                        <a:rPr lang="ru-RU" sz="1600" b="0" dirty="0" smtClean="0">
                          <a:solidFill>
                            <a:schemeClr val="tx1"/>
                          </a:solidFill>
                          <a:latin typeface="Times New Roman" pitchFamily="18" charset="0"/>
                          <a:cs typeface="Times New Roman" pitchFamily="18" charset="0"/>
                        </a:rPr>
                        <a:t>2</a:t>
                      </a:r>
                      <a:r>
                        <a:rPr lang="en-US" sz="1600" b="0" dirty="0" smtClean="0">
                          <a:solidFill>
                            <a:schemeClr val="tx1"/>
                          </a:solidFill>
                          <a:latin typeface="Times New Roman" pitchFamily="18" charset="0"/>
                          <a:cs typeface="Times New Roman" pitchFamily="18" charset="0"/>
                        </a:rPr>
                        <a:t>89.6</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ru-RU" sz="1600" b="0" dirty="0" smtClean="0">
                          <a:solidFill>
                            <a:schemeClr val="tx1"/>
                          </a:solidFill>
                          <a:latin typeface="Times New Roman" pitchFamily="18" charset="0"/>
                          <a:cs typeface="Times New Roman" pitchFamily="18" charset="0"/>
                        </a:rPr>
                        <a:t>289,</a:t>
                      </a:r>
                      <a:r>
                        <a:rPr lang="en-US" sz="1600" b="0" dirty="0" smtClean="0">
                          <a:solidFill>
                            <a:schemeClr val="tx1"/>
                          </a:solidFill>
                          <a:latin typeface="Times New Roman" pitchFamily="18" charset="0"/>
                          <a:cs typeface="Times New Roman" pitchFamily="18" charset="0"/>
                        </a:rPr>
                        <a:t>0</a:t>
                      </a:r>
                      <a:endParaRPr lang="ru-RU" sz="1600" b="0" dirty="0">
                        <a:solidFill>
                          <a:schemeClr val="tx1"/>
                        </a:solidFill>
                        <a:latin typeface="Times New Roman" pitchFamily="18" charset="0"/>
                        <a:cs typeface="Times New Roman" pitchFamily="18" charset="0"/>
                      </a:endParaRPr>
                    </a:p>
                  </a:txBody>
                  <a:tcPr anchor="ctr">
                    <a:solidFill>
                      <a:srgbClr val="FFFF00"/>
                    </a:solidFill>
                  </a:tcPr>
                </a:tc>
              </a:tr>
            </a:tbl>
          </a:graphicData>
        </a:graphic>
      </p:graphicFrame>
    </p:spTree>
    <p:extLst>
      <p:ext uri="{BB962C8B-B14F-4D97-AF65-F5344CB8AC3E}">
        <p14:creationId xmlns:p14="http://schemas.microsoft.com/office/powerpoint/2010/main" xmlns="" val="29592056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28596" y="0"/>
            <a:ext cx="8229600" cy="404664"/>
          </a:xfrm>
          <a:ln>
            <a:noFill/>
          </a:ln>
        </p:spPr>
        <p:txBody>
          <a:bodyPr>
            <a:no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5" name="Содержимое 3"/>
          <p:cNvGraphicFramePr>
            <a:graphicFrameLocks noGrp="1"/>
          </p:cNvGraphicFramePr>
          <p:nvPr>
            <p:ph idx="1"/>
          </p:nvPr>
        </p:nvGraphicFramePr>
        <p:xfrm>
          <a:off x="214283" y="410675"/>
          <a:ext cx="8750206" cy="6402701"/>
        </p:xfrm>
        <a:graphic>
          <a:graphicData uri="http://schemas.openxmlformats.org/drawingml/2006/table">
            <a:tbl>
              <a:tblPr firstRow="1" bandRow="1">
                <a:tableStyleId>{8799B23B-EC83-4686-B30A-512413B5E67A}</a:tableStyleId>
              </a:tblPr>
              <a:tblGrid>
                <a:gridCol w="232718"/>
                <a:gridCol w="1990694"/>
                <a:gridCol w="502061"/>
                <a:gridCol w="645507"/>
                <a:gridCol w="645507"/>
                <a:gridCol w="645507"/>
                <a:gridCol w="932399"/>
                <a:gridCol w="573784"/>
                <a:gridCol w="717230"/>
                <a:gridCol w="717230"/>
                <a:gridCol w="645507"/>
                <a:gridCol w="502062"/>
              </a:tblGrid>
              <a:tr h="666755">
                <a:tc rowSpan="2">
                  <a:txBody>
                    <a:bodyPr/>
                    <a:lstStyle/>
                    <a:p>
                      <a:pPr algn="ctr" fontAlgn="t"/>
                      <a:r>
                        <a:rPr lang="ru-RU" sz="1300" u="none" strike="noStrike" dirty="0">
                          <a:latin typeface="Times New Roman" pitchFamily="18" charset="0"/>
                          <a:cs typeface="Times New Roman" pitchFamily="18" charset="0"/>
                        </a:rPr>
                        <a:t>№ </a:t>
                      </a:r>
                      <a:r>
                        <a:rPr lang="ru-RU" sz="1300" u="none" strike="noStrike" dirty="0" err="1">
                          <a:latin typeface="Times New Roman" pitchFamily="18" charset="0"/>
                          <a:cs typeface="Times New Roman" pitchFamily="18" charset="0"/>
                        </a:rPr>
                        <a:t>п</a:t>
                      </a:r>
                      <a:r>
                        <a:rPr lang="ru-RU" sz="1300" u="none" strike="noStrike" dirty="0">
                          <a:latin typeface="Times New Roman" pitchFamily="18" charset="0"/>
                          <a:cs typeface="Times New Roman" pitchFamily="18" charset="0"/>
                        </a:rPr>
                        <a:t>/</a:t>
                      </a:r>
                      <a:r>
                        <a:rPr lang="ru-RU" sz="1300" u="none" strike="noStrike" dirty="0" err="1">
                          <a:latin typeface="Times New Roman" pitchFamily="18" charset="0"/>
                          <a:cs typeface="Times New Roman" pitchFamily="18" charset="0"/>
                        </a:rPr>
                        <a:t>п</a:t>
                      </a:r>
                      <a:endParaRPr lang="ru-RU" sz="1300" b="1" i="0" u="none" strike="noStrike" dirty="0">
                        <a:solidFill>
                          <a:schemeClr val="tx1"/>
                        </a:solidFill>
                        <a:latin typeface="Times New Roman" pitchFamily="18" charset="0"/>
                        <a:cs typeface="Times New Roman" pitchFamily="18" charset="0"/>
                      </a:endParaRPr>
                    </a:p>
                  </a:txBody>
                  <a:tcPr marL="9525" marR="9525" marT="9525" marB="0">
                    <a:solidFill>
                      <a:srgbClr val="FB8DF3"/>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Times New Roman"/>
                      </a:endParaRPr>
                    </a:p>
                  </a:txBody>
                  <a:tcPr marL="9525" marR="9525" marT="9525" marB="0" anchor="ctr">
                    <a:solidFill>
                      <a:srgbClr val="FB8DF3"/>
                    </a:solidFill>
                  </a:tcPr>
                </a:tc>
                <a:tc gridSpan="2">
                  <a:txBody>
                    <a:bodyPr/>
                    <a:lstStyle/>
                    <a:p>
                      <a:pPr algn="ctr" fontAlgn="b"/>
                      <a:r>
                        <a:rPr lang="ru-RU" sz="1400" b="1" i="0" u="none" strike="noStrike" dirty="0" err="1" smtClean="0">
                          <a:solidFill>
                            <a:srgbClr val="000000"/>
                          </a:solidFill>
                          <a:latin typeface="Times New Roman"/>
                        </a:rPr>
                        <a:t>Түскен науқастар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Емделіп шыққандар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Қайтыс болғандар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Times New Roman"/>
                        </a:rPr>
                        <a:t>Өткізілген төсек-күндер</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Times New Roman"/>
                        </a:rPr>
                        <a:t>Төсек-күндерінің орындалу%</a:t>
                      </a:r>
                      <a:endParaRPr lang="ru-RU" sz="1400" b="1" i="0" u="none" strike="noStrike" dirty="0">
                        <a:solidFill>
                          <a:srgbClr val="000000"/>
                        </a:solidFill>
                        <a:latin typeface="Times New Roman"/>
                      </a:endParaRPr>
                    </a:p>
                  </a:txBody>
                  <a:tcPr marL="9525" marR="9525" marT="9525" marB="0">
                    <a:solidFill>
                      <a:srgbClr val="FB8DF3"/>
                    </a:solidFill>
                  </a:tcPr>
                </a:tc>
                <a:tc hMerge="1">
                  <a:txBody>
                    <a:bodyPr/>
                    <a:lstStyle/>
                    <a:p>
                      <a:endParaRPr lang="ru-RU"/>
                    </a:p>
                  </a:txBody>
                  <a:tcPr/>
                </a:tc>
              </a:tr>
              <a:tr h="239924">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201</a:t>
                      </a:r>
                      <a:r>
                        <a:rPr lang="en-US" sz="1400" b="1" i="0" u="none" strike="noStrike" dirty="0" smtClean="0">
                          <a:solidFill>
                            <a:srgbClr val="000000"/>
                          </a:solidFill>
                          <a:latin typeface="Times New Roman"/>
                        </a:rPr>
                        <a:t>9</a:t>
                      </a:r>
                      <a:endParaRPr lang="ru-RU" sz="1400" b="1" i="0" u="none" strike="noStrike" dirty="0">
                        <a:solidFill>
                          <a:srgbClr val="000000"/>
                        </a:solidFill>
                        <a:latin typeface="Times New Roman"/>
                      </a:endParaRPr>
                    </a:p>
                  </a:txBody>
                  <a:tcPr marL="9525" marR="9525" marT="9525" marB="0" anchor="b">
                    <a:solidFill>
                      <a:srgbClr val="FFFF00"/>
                    </a:solidFill>
                  </a:tcPr>
                </a:tc>
              </a:tr>
              <a:tr h="259036">
                <a:tc>
                  <a:txBody>
                    <a:bodyPr/>
                    <a:lstStyle/>
                    <a:p>
                      <a:pPr algn="l" fontAlgn="t"/>
                      <a:r>
                        <a:rPr lang="ru-RU" sz="1200" b="1" i="0" u="none" strike="noStrike" dirty="0" smtClean="0">
                          <a:solidFill>
                            <a:schemeClr val="tx1"/>
                          </a:solidFill>
                          <a:latin typeface="Times New Roman" pitchFamily="18" charset="0"/>
                          <a:cs typeface="Times New Roman" pitchFamily="18" charset="0"/>
                        </a:rPr>
                        <a:t>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Терапиялық</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dirty="0">
                          <a:solidFill>
                            <a:srgbClr val="000000"/>
                          </a:solidFill>
                          <a:latin typeface="Times New Roman"/>
                        </a:rPr>
                        <a:t>1552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863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1680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849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114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14182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6476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245,4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112.0</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Кардиологиялық</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dirty="0">
                          <a:solidFill>
                            <a:srgbClr val="000000"/>
                          </a:solidFill>
                          <a:latin typeface="Times New Roman"/>
                        </a:rPr>
                        <a:t>406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678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520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639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4067</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4535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92,0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102.6</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Эндокринологиялық</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53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434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467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42,5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45.8</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Хирургия</a:t>
                      </a:r>
                      <a:r>
                        <a:rPr lang="ru-RU" sz="1500" b="0" i="0" u="none" strike="noStrike" baseline="0" dirty="0" smtClean="0">
                          <a:solidFill>
                            <a:srgbClr val="FF0000"/>
                          </a:solidFill>
                          <a:latin typeface="Times New Roman"/>
                        </a:rPr>
                        <a:t> </a:t>
                      </a:r>
                      <a:r>
                        <a:rPr lang="ru-RU" sz="1500" b="0" i="0" u="none" strike="noStrike" baseline="0" dirty="0" err="1" smtClean="0">
                          <a:solidFill>
                            <a:srgbClr val="FF0000"/>
                          </a:solidFill>
                          <a:latin typeface="Times New Roman"/>
                        </a:rPr>
                        <a:t>ересектер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699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796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794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791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5996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5354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88,2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78.7</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Хирургия</a:t>
                      </a:r>
                      <a:r>
                        <a:rPr lang="ru-RU" sz="1500" b="0" i="0" u="none" strike="noStrike" baseline="0" dirty="0" smtClean="0">
                          <a:solidFill>
                            <a:srgbClr val="FF0000"/>
                          </a:solidFill>
                          <a:latin typeface="Times New Roman"/>
                        </a:rPr>
                        <a:t> </a:t>
                      </a:r>
                      <a:r>
                        <a:rPr lang="ru-RU" sz="1500" b="0" i="0" u="none" strike="noStrike" baseline="0" dirty="0" err="1" smtClean="0">
                          <a:solidFill>
                            <a:srgbClr val="FF0000"/>
                          </a:solidFill>
                          <a:latin typeface="Times New Roman"/>
                        </a:rPr>
                        <a:t>балалар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139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220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141</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2</a:t>
                      </a:r>
                      <a:r>
                        <a:rPr lang="en-US" sz="900" b="0" i="0" u="none" strike="noStrike" dirty="0" smtClean="0">
                          <a:solidFill>
                            <a:srgbClr val="000000"/>
                          </a:solidFill>
                          <a:latin typeface="Times New Roman"/>
                        </a:rPr>
                        <a:t>17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867</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1034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51,0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60.8</a:t>
                      </a:r>
                      <a:endParaRPr lang="ru-RU" sz="900" b="0" i="0" u="none" strike="noStrike" dirty="0">
                        <a:solidFill>
                          <a:srgbClr val="000000"/>
                        </a:solidFill>
                        <a:latin typeface="Times New Roman"/>
                      </a:endParaRPr>
                    </a:p>
                  </a:txBody>
                  <a:tcPr marL="9525" marR="9525" marT="9525" marB="0" anchor="b">
                    <a:solidFill>
                      <a:srgbClr val="FFFF00"/>
                    </a:solidFill>
                  </a:tcPr>
                </a:tc>
              </a:tr>
              <a:tr h="479047">
                <a:tc>
                  <a:txBody>
                    <a:bodyPr/>
                    <a:lstStyle/>
                    <a:p>
                      <a:pPr algn="l" fontAlgn="t"/>
                      <a:r>
                        <a:rPr lang="ru-RU" sz="1200" b="1" i="0" u="none" strike="noStrike" dirty="0" smtClean="0">
                          <a:solidFill>
                            <a:schemeClr val="tx1"/>
                          </a:solidFill>
                          <a:latin typeface="Times New Roman" pitchFamily="18" charset="0"/>
                          <a:cs typeface="Times New Roman" pitchFamily="18" charset="0"/>
                        </a:rPr>
                        <a:t>6</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500" b="0" i="0" u="none" strike="noStrike" dirty="0" smtClean="0">
                          <a:solidFill>
                            <a:srgbClr val="FF0000"/>
                          </a:solidFill>
                          <a:latin typeface="Times New Roman"/>
                        </a:rPr>
                        <a:t>Сынық-сырқат ересектер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415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564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446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566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3723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4198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52,1</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58.8</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7</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500" b="0" i="0" u="none" strike="noStrike" dirty="0" smtClean="0">
                          <a:solidFill>
                            <a:srgbClr val="FF0000"/>
                          </a:solidFill>
                          <a:latin typeface="Times New Roman"/>
                        </a:rPr>
                        <a:t>Сынық-сырқат балалар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190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222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204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220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3</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1526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1583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149,6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155.2</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8</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Урологиялық</a:t>
                      </a:r>
                      <a:r>
                        <a:rPr lang="ru-RU" sz="1500" b="0" i="0" u="none" strike="noStrike" baseline="0" dirty="0" err="1" smtClean="0">
                          <a:solidFill>
                            <a:srgbClr val="FF0000"/>
                          </a:solidFill>
                          <a:latin typeface="Times New Roman"/>
                        </a:rPr>
                        <a:t> ересектер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350</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3</a:t>
                      </a:r>
                      <a:r>
                        <a:rPr lang="en-US" sz="900" b="0" i="0" u="none" strike="noStrike" dirty="0" smtClean="0">
                          <a:solidFill>
                            <a:srgbClr val="000000"/>
                          </a:solidFill>
                          <a:latin typeface="Times New Roman"/>
                        </a:rPr>
                        <a:t>20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314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325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2426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2333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118,9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114.4</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9</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Урологиялық</a:t>
                      </a:r>
                      <a:r>
                        <a:rPr lang="ru-RU" sz="1500" b="0" i="0" u="none" strike="noStrike" baseline="0" dirty="0" err="1" smtClean="0">
                          <a:solidFill>
                            <a:srgbClr val="FF0000"/>
                          </a:solidFill>
                          <a:latin typeface="Times New Roman"/>
                        </a:rPr>
                        <a:t> балалар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25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175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227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51,5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66.8</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10</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500" b="0" i="0" u="none" strike="noStrike" dirty="0" smtClean="0">
                          <a:solidFill>
                            <a:srgbClr val="FF0000"/>
                          </a:solidFill>
                          <a:latin typeface="Times New Roman"/>
                        </a:rPr>
                        <a:t>Босану</a:t>
                      </a:r>
                      <a:r>
                        <a:rPr lang="kk-KZ" sz="1500" b="0" i="0" u="none" strike="noStrike" baseline="0" dirty="0" smtClean="0">
                          <a:solidFill>
                            <a:srgbClr val="FF0000"/>
                          </a:solidFill>
                          <a:latin typeface="Times New Roman"/>
                        </a:rPr>
                        <a:t> бөлімі</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1763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1616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2502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2251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10604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7933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104,0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77.8</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a:solidFill>
                            <a:srgbClr val="FF0000"/>
                          </a:solidFill>
                          <a:latin typeface="Times New Roman"/>
                        </a:rPr>
                        <a:t> </a:t>
                      </a:r>
                      <a:r>
                        <a:rPr lang="ru-RU" sz="1500" b="0" i="0" u="none" strike="noStrike" dirty="0" smtClean="0">
                          <a:solidFill>
                            <a:srgbClr val="FF0000"/>
                          </a:solidFill>
                          <a:latin typeface="Times New Roman"/>
                        </a:rPr>
                        <a:t>патология </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1350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929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380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290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1859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1382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54,7</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40.6</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Гинекология</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665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536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690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516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3836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2662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112,8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78.3</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Невралогия</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574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754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607</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784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4703</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5</a:t>
                      </a:r>
                      <a:r>
                        <a:rPr lang="en-US" sz="900" b="0" i="0" u="none" strike="noStrike" dirty="0" smtClean="0">
                          <a:solidFill>
                            <a:srgbClr val="000000"/>
                          </a:solidFill>
                          <a:latin typeface="Times New Roman"/>
                        </a:rPr>
                        <a:t>783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115,3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141.7</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Отоларинг.ересектер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dirty="0">
                          <a:solidFill>
                            <a:srgbClr val="000000"/>
                          </a:solidFill>
                          <a:latin typeface="Times New Roman"/>
                        </a:rPr>
                        <a:t>14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81</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1</a:t>
                      </a:r>
                      <a:r>
                        <a:rPr lang="en-US" sz="900" b="0" i="0" u="none" strike="noStrike" dirty="0" smtClean="0">
                          <a:solidFill>
                            <a:srgbClr val="000000"/>
                          </a:solidFill>
                          <a:latin typeface="Times New Roman"/>
                        </a:rPr>
                        <a:t>34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23,8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39.4</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Отоларинголог.балалар</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4,1</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16</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smtClean="0">
                          <a:solidFill>
                            <a:srgbClr val="FF0000"/>
                          </a:solidFill>
                          <a:latin typeface="Times New Roman"/>
                        </a:rPr>
                        <a:t>педиатриялық</a:t>
                      </a:r>
                      <a:r>
                        <a:rPr lang="ru-RU" sz="1500" b="0" i="0" u="none" strike="noStrike" dirty="0" smtClean="0">
                          <a:solidFill>
                            <a:srgbClr val="FF0000"/>
                          </a:solidFill>
                          <a:latin typeface="Times New Roman"/>
                        </a:rPr>
                        <a:t> </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1176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2152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1354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2168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14123</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1</a:t>
                      </a:r>
                      <a:r>
                        <a:rPr lang="en-US" sz="900" b="0" i="0" u="none" strike="noStrike" dirty="0" smtClean="0">
                          <a:solidFill>
                            <a:srgbClr val="000000"/>
                          </a:solidFill>
                          <a:latin typeface="Times New Roman"/>
                        </a:rPr>
                        <a:t>8052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92,3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117.9</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17</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a:solidFill>
                            <a:srgbClr val="FF0000"/>
                          </a:solidFill>
                          <a:latin typeface="Times New Roman"/>
                        </a:rPr>
                        <a:t>кардио</a:t>
                      </a:r>
                      <a:r>
                        <a:rPr lang="ru-RU" sz="1500" b="0" i="0" u="none" strike="noStrike" dirty="0">
                          <a:solidFill>
                            <a:srgbClr val="FF0000"/>
                          </a:solidFill>
                          <a:latin typeface="Times New Roman"/>
                        </a:rPr>
                        <a:t> </a:t>
                      </a:r>
                      <a:r>
                        <a:rPr lang="ru-RU" sz="1500" b="0" i="0" u="none" strike="noStrike" dirty="0" err="1" smtClean="0">
                          <a:solidFill>
                            <a:srgbClr val="FF0000"/>
                          </a:solidFill>
                          <a:latin typeface="Times New Roman"/>
                        </a:rPr>
                        <a:t>сауықтыру</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a:solidFill>
                            <a:srgbClr val="000000"/>
                          </a:solidFill>
                          <a:latin typeface="Times New Roman"/>
                        </a:rPr>
                        <a:t>25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27</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260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269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38,2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39.6</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18</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err="1">
                          <a:solidFill>
                            <a:srgbClr val="FF0000"/>
                          </a:solidFill>
                          <a:latin typeface="Times New Roman"/>
                        </a:rPr>
                        <a:t>невро</a:t>
                      </a:r>
                      <a:r>
                        <a:rPr lang="ru-RU" sz="1500" b="0" i="0" u="none" strike="noStrike" dirty="0">
                          <a:solidFill>
                            <a:srgbClr val="FF0000"/>
                          </a:solidFill>
                          <a:latin typeface="Times New Roman"/>
                        </a:rPr>
                        <a:t> </a:t>
                      </a:r>
                      <a:r>
                        <a:rPr lang="ru-RU" sz="1500" b="0" i="0" u="none" strike="noStrike" dirty="0" err="1" smtClean="0">
                          <a:solidFill>
                            <a:srgbClr val="FF0000"/>
                          </a:solidFill>
                          <a:latin typeface="Times New Roman"/>
                        </a:rPr>
                        <a:t>сауықтыру</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ru-RU" sz="10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72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62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656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64.8</a:t>
                      </a:r>
                      <a:endParaRPr lang="ru-RU" sz="900" b="0" i="0" u="none" strike="noStrike" dirty="0">
                        <a:solidFill>
                          <a:srgbClr val="000000"/>
                        </a:solidFill>
                        <a:latin typeface="Times New Roman"/>
                      </a:endParaRPr>
                    </a:p>
                  </a:txBody>
                  <a:tcPr marL="9525" marR="9525" marT="9525" marB="0" anchor="b">
                    <a:solidFill>
                      <a:srgbClr val="FFFF00"/>
                    </a:solidFill>
                  </a:tcPr>
                </a:tc>
              </a:tr>
              <a:tr h="256329">
                <a:tc>
                  <a:txBody>
                    <a:bodyPr/>
                    <a:lstStyle/>
                    <a:p>
                      <a:pPr algn="l" fontAlgn="t"/>
                      <a:r>
                        <a:rPr lang="ru-RU" sz="1200" b="1" i="0" u="none" strike="noStrike" dirty="0" smtClean="0">
                          <a:solidFill>
                            <a:schemeClr val="tx1"/>
                          </a:solidFill>
                          <a:latin typeface="Times New Roman" pitchFamily="18" charset="0"/>
                          <a:cs typeface="Times New Roman" pitchFamily="18" charset="0"/>
                        </a:rPr>
                        <a:t>19</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a:solidFill>
                            <a:srgbClr val="FF0000"/>
                          </a:solidFill>
                          <a:latin typeface="Times New Roman"/>
                        </a:rPr>
                        <a:t>трав </a:t>
                      </a:r>
                      <a:r>
                        <a:rPr lang="ru-RU" sz="1500" b="0" i="0" u="none" strike="noStrike" dirty="0" err="1" smtClean="0">
                          <a:solidFill>
                            <a:srgbClr val="FF0000"/>
                          </a:solidFill>
                          <a:latin typeface="Times New Roman"/>
                        </a:rPr>
                        <a:t>сауықтыру</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21</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80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740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144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72,5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42.4</a:t>
                      </a:r>
                      <a:endParaRPr lang="ru-RU" sz="900" b="0" i="0" u="none" strike="noStrike" dirty="0">
                        <a:solidFill>
                          <a:srgbClr val="000000"/>
                        </a:solidFill>
                        <a:latin typeface="Times New Roman"/>
                      </a:endParaRPr>
                    </a:p>
                  </a:txBody>
                  <a:tcPr marL="9525" marR="9525" marT="9525" marB="0" anchor="b">
                    <a:solidFill>
                      <a:srgbClr val="FFFF00"/>
                    </a:solidFill>
                  </a:tcPr>
                </a:tc>
              </a:tr>
              <a:tr h="400346">
                <a:tc>
                  <a:txBody>
                    <a:bodyPr/>
                    <a:lstStyle/>
                    <a:p>
                      <a:pPr algn="l" fontAlgn="t"/>
                      <a:r>
                        <a:rPr lang="ru-RU" sz="1200" b="1" i="0" u="none" strike="noStrike" dirty="0" smtClean="0">
                          <a:solidFill>
                            <a:schemeClr val="tx1"/>
                          </a:solidFill>
                          <a:latin typeface="Times New Roman" pitchFamily="18" charset="0"/>
                          <a:cs typeface="Times New Roman" pitchFamily="18" charset="0"/>
                        </a:rPr>
                        <a:t>20</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500" b="0" i="0" u="none" strike="noStrike" dirty="0" smtClean="0">
                          <a:solidFill>
                            <a:srgbClr val="FF0000"/>
                          </a:solidFill>
                          <a:latin typeface="Times New Roman"/>
                        </a:rPr>
                        <a:t>инсульт</a:t>
                      </a:r>
                      <a:endParaRPr lang="ru-RU" sz="1500" b="0" i="0" u="none" strike="noStrike" dirty="0">
                        <a:solidFill>
                          <a:srgbClr val="FF0000"/>
                        </a:solidFill>
                        <a:latin typeface="Times New Roman"/>
                      </a:endParaRPr>
                    </a:p>
                  </a:txBody>
                  <a:tcPr marL="9525" marR="9525" marT="9525" marB="0" anchor="ctr"/>
                </a:tc>
                <a:tc>
                  <a:txBody>
                    <a:bodyPr/>
                    <a:lstStyle/>
                    <a:p>
                      <a:pPr algn="ctr" fontAlgn="b"/>
                      <a:r>
                        <a:rPr lang="en-US" sz="1000" b="0" i="0" u="none" strike="noStrike" dirty="0" smtClean="0">
                          <a:solidFill>
                            <a:srgbClr val="000000"/>
                          </a:solidFill>
                          <a:latin typeface="Times New Roman"/>
                        </a:rPr>
                        <a:t>299</a:t>
                      </a:r>
                      <a:endParaRPr lang="ru-RU" sz="10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418</a:t>
                      </a:r>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316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379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35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33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3541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4255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52.1</a:t>
                      </a:r>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62.6</a:t>
                      </a:r>
                      <a:endParaRPr lang="ru-RU" sz="900" b="0" i="0" u="none" strike="noStrike" dirty="0">
                        <a:solidFill>
                          <a:srgbClr val="000000"/>
                        </a:solidFill>
                        <a:latin typeface="Times New Roman"/>
                      </a:endParaRPr>
                    </a:p>
                  </a:txBody>
                  <a:tcPr marL="9525" marR="9525" marT="9525" marB="0" anchor="b">
                    <a:solidFill>
                      <a:srgbClr val="FFFF00"/>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3"/>
          <p:cNvGraphicFramePr>
            <a:graphicFrameLocks noGrp="1"/>
          </p:cNvGraphicFramePr>
          <p:nvPr>
            <p:ph idx="1"/>
          </p:nvPr>
        </p:nvGraphicFramePr>
        <p:xfrm>
          <a:off x="323531" y="620688"/>
          <a:ext cx="8211378" cy="4608512"/>
        </p:xfrm>
        <a:graphic>
          <a:graphicData uri="http://schemas.openxmlformats.org/drawingml/2006/table">
            <a:tbl>
              <a:tblPr firstRow="1" bandRow="1">
                <a:tableStyleId>{8799B23B-EC83-4686-B30A-512413B5E67A}</a:tableStyleId>
              </a:tblPr>
              <a:tblGrid>
                <a:gridCol w="218387"/>
                <a:gridCol w="1868111"/>
                <a:gridCol w="605757"/>
                <a:gridCol w="605757"/>
                <a:gridCol w="605757"/>
                <a:gridCol w="538451"/>
                <a:gridCol w="681120"/>
                <a:gridCol w="530395"/>
                <a:gridCol w="673064"/>
                <a:gridCol w="673064"/>
                <a:gridCol w="605757"/>
                <a:gridCol w="605758"/>
              </a:tblGrid>
              <a:tr h="1176166">
                <a:tc rowSpan="2">
                  <a:txBody>
                    <a:bodyPr/>
                    <a:lstStyle/>
                    <a:p>
                      <a:pPr algn="ctr" fontAlgn="t"/>
                      <a:r>
                        <a:rPr lang="ru-RU" sz="1300" u="none" strike="noStrike" dirty="0">
                          <a:latin typeface="Times New Roman" pitchFamily="18" charset="0"/>
                          <a:cs typeface="Times New Roman" pitchFamily="18" charset="0"/>
                        </a:rPr>
                        <a:t>№ </a:t>
                      </a:r>
                      <a:r>
                        <a:rPr lang="ru-RU" sz="1300" u="none" strike="noStrike" dirty="0" err="1">
                          <a:latin typeface="Times New Roman" pitchFamily="18" charset="0"/>
                          <a:cs typeface="Times New Roman" pitchFamily="18" charset="0"/>
                        </a:rPr>
                        <a:t>п</a:t>
                      </a:r>
                      <a:r>
                        <a:rPr lang="ru-RU" sz="1300" u="none" strike="noStrike" dirty="0">
                          <a:latin typeface="Times New Roman" pitchFamily="18" charset="0"/>
                          <a:cs typeface="Times New Roman" pitchFamily="18" charset="0"/>
                        </a:rPr>
                        <a:t>/</a:t>
                      </a:r>
                      <a:r>
                        <a:rPr lang="ru-RU" sz="1300" u="none" strike="noStrike" dirty="0" err="1">
                          <a:latin typeface="Times New Roman" pitchFamily="18" charset="0"/>
                          <a:cs typeface="Times New Roman" pitchFamily="18" charset="0"/>
                        </a:rPr>
                        <a:t>п</a:t>
                      </a:r>
                      <a:endParaRPr lang="ru-RU" sz="1300" b="1" i="0" u="none" strike="noStrike" dirty="0">
                        <a:solidFill>
                          <a:schemeClr val="tx1"/>
                        </a:solidFill>
                        <a:latin typeface="Times New Roman" pitchFamily="18" charset="0"/>
                        <a:cs typeface="Times New Roman" pitchFamily="18" charset="0"/>
                      </a:endParaRPr>
                    </a:p>
                  </a:txBody>
                  <a:tcPr marL="9525" marR="9525" marT="9525" marB="0">
                    <a:solidFill>
                      <a:srgbClr val="FB8DF3"/>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mn-lt"/>
                      </a:endParaRPr>
                    </a:p>
                  </a:txBody>
                  <a:tcPr marL="9525" marR="9525" marT="9525" marB="0" anchor="ctr">
                    <a:solidFill>
                      <a:srgbClr val="FB8DF3"/>
                    </a:solidFill>
                  </a:tcPr>
                </a:tc>
                <a:tc gridSpan="2">
                  <a:txBody>
                    <a:bodyPr/>
                    <a:lstStyle/>
                    <a:p>
                      <a:pPr algn="ctr" fontAlgn="b"/>
                      <a:r>
                        <a:rPr lang="kk-KZ" sz="1400" b="1" i="0" u="none" strike="noStrike" dirty="0" smtClean="0">
                          <a:solidFill>
                            <a:srgbClr val="000000"/>
                          </a:solidFill>
                          <a:latin typeface="Times New Roman"/>
                        </a:rPr>
                        <a:t>Түскені</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Шыққаны</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kk-KZ" sz="1400" b="1" i="0" u="none" strike="noStrike" dirty="0" smtClean="0">
                          <a:solidFill>
                            <a:srgbClr val="000000"/>
                          </a:solidFill>
                          <a:latin typeface="Times New Roman"/>
                        </a:rPr>
                        <a:t>Қайтыс болғаны</a:t>
                      </a:r>
                      <a:endParaRPr lang="ru-RU" sz="1400" b="1" i="0" u="none" strike="noStrike" dirty="0">
                        <a:solidFill>
                          <a:srgbClr val="000000"/>
                        </a:solidFill>
                        <a:latin typeface="Times New Roman"/>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mn-lt"/>
                        </a:rPr>
                        <a:t>Өткізілген төсек-күндер</a:t>
                      </a:r>
                      <a:endParaRPr lang="ru-RU" sz="1400" b="1" i="0" u="none" strike="noStrike" dirty="0">
                        <a:solidFill>
                          <a:srgbClr val="000000"/>
                        </a:solidFill>
                        <a:latin typeface="+mn-lt"/>
                      </a:endParaRPr>
                    </a:p>
                  </a:txBody>
                  <a:tcPr marL="9525" marR="9525" marT="9525" marB="0" anchor="ctr">
                    <a:solidFill>
                      <a:srgbClr val="FB8DF3"/>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mn-lt"/>
                        </a:rPr>
                        <a:t>Төсек-күндерінің орындалу%</a:t>
                      </a:r>
                      <a:endParaRPr lang="ru-RU" sz="1400" b="1" i="0" u="none" strike="noStrike" dirty="0">
                        <a:solidFill>
                          <a:srgbClr val="000000"/>
                        </a:solidFill>
                        <a:latin typeface="+mn-lt"/>
                      </a:endParaRPr>
                    </a:p>
                  </a:txBody>
                  <a:tcPr marL="9525" marR="9525" marT="9525" marB="0">
                    <a:solidFill>
                      <a:srgbClr val="FB8DF3"/>
                    </a:solidFill>
                  </a:tcPr>
                </a:tc>
                <a:tc hMerge="1">
                  <a:txBody>
                    <a:bodyPr/>
                    <a:lstStyle/>
                    <a:p>
                      <a:endParaRPr lang="ru-RU"/>
                    </a:p>
                  </a:txBody>
                  <a:tcPr/>
                </a:tc>
              </a:tr>
              <a:tr h="330797">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r>
              <a:tr h="497593">
                <a:tc>
                  <a:txBody>
                    <a:bodyPr/>
                    <a:lstStyle/>
                    <a:p>
                      <a:pPr algn="l" fontAlgn="t"/>
                      <a:r>
                        <a:rPr lang="ru-RU" sz="1200" b="1" i="0" u="none" strike="noStrike" dirty="0" smtClean="0">
                          <a:solidFill>
                            <a:schemeClr val="tx1"/>
                          </a:solidFill>
                          <a:latin typeface="Times New Roman" pitchFamily="18" charset="0"/>
                          <a:cs typeface="Times New Roman" pitchFamily="18" charset="0"/>
                        </a:rPr>
                        <a:t>21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0" i="0" u="none" strike="noStrike" dirty="0" err="1" smtClean="0">
                          <a:solidFill>
                            <a:srgbClr val="FF0000"/>
                          </a:solidFill>
                          <a:latin typeface="Times New Roman"/>
                        </a:rPr>
                        <a:t>терапиялық  </a:t>
                      </a:r>
                      <a:r>
                        <a:rPr lang="ru-RU" sz="1400" b="0" i="0" u="none" strike="noStrike" dirty="0" smtClean="0">
                          <a:solidFill>
                            <a:srgbClr val="FF0000"/>
                          </a:solidFill>
                          <a:latin typeface="Times New Roman"/>
                        </a:rPr>
                        <a:t>(</a:t>
                      </a:r>
                      <a:r>
                        <a:rPr lang="ru-RU" sz="1400" b="0" i="0" u="none" strike="noStrike" dirty="0" err="1" smtClean="0">
                          <a:solidFill>
                            <a:srgbClr val="FF0000"/>
                          </a:solidFill>
                          <a:latin typeface="Times New Roman"/>
                        </a:rPr>
                        <a:t>Майдантал</a:t>
                      </a:r>
                      <a:r>
                        <a:rPr lang="ru-RU" sz="1400" b="0" i="0" u="none" strike="noStrike" dirty="0" smtClean="0">
                          <a:solidFill>
                            <a:srgbClr val="FF0000"/>
                          </a:solidFill>
                          <a:latin typeface="Times New Roman"/>
                        </a:rPr>
                        <a:t>)</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900" b="0" i="0" u="none" strike="noStrike" dirty="0">
                          <a:solidFill>
                            <a:srgbClr val="000000"/>
                          </a:solidFill>
                          <a:latin typeface="Times New Roman"/>
                        </a:rPr>
                        <a:t>384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388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394</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3</a:t>
                      </a:r>
                      <a:r>
                        <a:rPr lang="en-US" sz="900" b="0" i="0" u="none" strike="noStrike" dirty="0" smtClean="0">
                          <a:solidFill>
                            <a:srgbClr val="000000"/>
                          </a:solidFill>
                          <a:latin typeface="Times New Roman"/>
                        </a:rPr>
                        <a:t>29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3135</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3</a:t>
                      </a:r>
                      <a:r>
                        <a:rPr lang="en-US" sz="900" b="0" i="0" u="none" strike="noStrike" dirty="0" smtClean="0">
                          <a:solidFill>
                            <a:srgbClr val="000000"/>
                          </a:solidFill>
                          <a:latin typeface="Times New Roman"/>
                        </a:rPr>
                        <a:t>136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76,8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76.9</a:t>
                      </a:r>
                      <a:r>
                        <a:rPr lang="ru-RU" sz="900" b="0" i="0" u="none" strike="noStrike" dirty="0">
                          <a:solidFill>
                            <a:srgbClr val="000000"/>
                          </a:solidFill>
                          <a:latin typeface="Times New Roman"/>
                        </a:rPr>
                        <a:t> </a:t>
                      </a:r>
                    </a:p>
                  </a:txBody>
                  <a:tcPr marL="9525" marR="9525" marT="9525" marB="0" anchor="b">
                    <a:solidFill>
                      <a:srgbClr val="FFFF00"/>
                    </a:solidFill>
                  </a:tcPr>
                </a:tc>
              </a:tr>
              <a:tr h="647454">
                <a:tc>
                  <a:txBody>
                    <a:bodyPr/>
                    <a:lstStyle/>
                    <a:p>
                      <a:pPr algn="l" fontAlgn="t"/>
                      <a:r>
                        <a:rPr lang="ru-RU" sz="1200" b="1" i="0" u="none" strike="noStrike" dirty="0" smtClean="0">
                          <a:solidFill>
                            <a:schemeClr val="tx1"/>
                          </a:solidFill>
                          <a:latin typeface="Times New Roman" pitchFamily="18" charset="0"/>
                          <a:cs typeface="Times New Roman" pitchFamily="18" charset="0"/>
                        </a:rPr>
                        <a:t>22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педиатриялық  </a:t>
                      </a:r>
                      <a:r>
                        <a:rPr lang="ru-RU" sz="1400" b="0" i="0" u="none" strike="noStrike" dirty="0" smtClean="0">
                          <a:solidFill>
                            <a:srgbClr val="FF0000"/>
                          </a:solidFill>
                          <a:latin typeface="+mn-lt"/>
                        </a:rPr>
                        <a:t>(</a:t>
                      </a:r>
                      <a:r>
                        <a:rPr lang="ru-RU" sz="1400" b="0" i="0" u="none" strike="noStrike" dirty="0" err="1" smtClean="0">
                          <a:solidFill>
                            <a:srgbClr val="FF0000"/>
                          </a:solidFill>
                          <a:latin typeface="+mn-lt"/>
                        </a:rPr>
                        <a:t>Майдантал</a:t>
                      </a:r>
                      <a:r>
                        <a:rPr lang="ru-RU" sz="1400" b="0" i="0" u="none" strike="noStrike" dirty="0" smtClean="0">
                          <a:solidFill>
                            <a:srgbClr val="FF0000"/>
                          </a:solidFill>
                          <a:latin typeface="+mn-lt"/>
                        </a:rPr>
                        <a:t>)</a:t>
                      </a:r>
                    </a:p>
                  </a:txBody>
                  <a:tcPr marL="9525" marR="9525" marT="9525" marB="0" anchor="ctr"/>
                </a:tc>
                <a:tc>
                  <a:txBody>
                    <a:bodyPr/>
                    <a:lstStyle/>
                    <a:p>
                      <a:pPr algn="ctr" fontAlgn="b"/>
                      <a:r>
                        <a:rPr lang="ru-RU" sz="900" b="0" i="0" u="none" strike="noStrike">
                          <a:solidFill>
                            <a:srgbClr val="000000"/>
                          </a:solidFill>
                          <a:latin typeface="Times New Roman"/>
                        </a:rPr>
                        <a:t>95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129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95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92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765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1682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112,5</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247.4</a:t>
                      </a:r>
                      <a:endParaRPr lang="ru-RU" sz="900" b="0" i="0" u="none" strike="noStrike" dirty="0">
                        <a:solidFill>
                          <a:srgbClr val="000000"/>
                        </a:solidFill>
                        <a:latin typeface="Times New Roman"/>
                      </a:endParaRPr>
                    </a:p>
                  </a:txBody>
                  <a:tcPr marL="9525" marR="9525" marT="9525" marB="0" anchor="b">
                    <a:solidFill>
                      <a:srgbClr val="FFFF00"/>
                    </a:solidFill>
                  </a:tcPr>
                </a:tc>
              </a:tr>
              <a:tr h="330797">
                <a:tc>
                  <a:txBody>
                    <a:bodyPr/>
                    <a:lstStyle/>
                    <a:p>
                      <a:pPr algn="l" fontAlgn="t"/>
                      <a:r>
                        <a:rPr lang="ru-RU" sz="1200" b="1" i="0" u="none" strike="noStrike" dirty="0" smtClean="0">
                          <a:solidFill>
                            <a:schemeClr val="tx1"/>
                          </a:solidFill>
                          <a:latin typeface="Times New Roman" pitchFamily="18" charset="0"/>
                          <a:cs typeface="Times New Roman" pitchFamily="18" charset="0"/>
                        </a:rPr>
                        <a:t>23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0" i="0" u="none" strike="noStrike" dirty="0" err="1" smtClean="0">
                          <a:solidFill>
                            <a:srgbClr val="FF0000"/>
                          </a:solidFill>
                          <a:latin typeface="Times New Roman"/>
                        </a:rPr>
                        <a:t>терапиялық  Карнак</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14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14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14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r>
              <a:tr h="647454">
                <a:tc>
                  <a:txBody>
                    <a:bodyPr/>
                    <a:lstStyle/>
                    <a:p>
                      <a:pPr algn="l" fontAlgn="t"/>
                      <a:r>
                        <a:rPr lang="ru-RU" sz="1200" b="1" i="0" u="none" strike="noStrike" dirty="0" smtClean="0">
                          <a:solidFill>
                            <a:schemeClr val="tx1"/>
                          </a:solidFill>
                          <a:latin typeface="Times New Roman" pitchFamily="18" charset="0"/>
                          <a:cs typeface="Times New Roman" pitchFamily="18" charset="0"/>
                        </a:rPr>
                        <a:t>24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Times New Roman"/>
                        </a:rPr>
                        <a:t>Жұқпалы</a:t>
                      </a:r>
                      <a:r>
                        <a:rPr lang="kk-KZ" sz="1400" b="0" i="0" u="none" strike="noStrike" baseline="0" dirty="0" smtClean="0">
                          <a:solidFill>
                            <a:srgbClr val="FF0000"/>
                          </a:solidFill>
                          <a:latin typeface="Times New Roman"/>
                        </a:rPr>
                        <a:t> аурулар ересектер</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1000" b="0" i="0" u="none" strike="noStrike" dirty="0">
                          <a:solidFill>
                            <a:srgbClr val="000000"/>
                          </a:solidFill>
                          <a:latin typeface="Times New Roman"/>
                        </a:rPr>
                        <a:t>314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716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000" b="0" i="0" u="none" strike="noStrike">
                          <a:solidFill>
                            <a:srgbClr val="000000"/>
                          </a:solidFill>
                          <a:latin typeface="Times New Roman"/>
                        </a:rPr>
                        <a:t>342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700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1000" b="0" i="0" u="none" strike="noStrike" dirty="0">
                          <a:solidFill>
                            <a:srgbClr val="000000"/>
                          </a:solidFill>
                          <a:latin typeface="Times New Roman"/>
                        </a:rPr>
                        <a:t>2532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4785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49,6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93.8</a:t>
                      </a:r>
                      <a:endParaRPr lang="ru-RU" sz="900" b="0" i="0" u="none" strike="noStrike" dirty="0">
                        <a:solidFill>
                          <a:srgbClr val="000000"/>
                        </a:solidFill>
                        <a:latin typeface="Times New Roman"/>
                      </a:endParaRPr>
                    </a:p>
                  </a:txBody>
                  <a:tcPr marL="9525" marR="9525" marT="9525" marB="0" anchor="b">
                    <a:solidFill>
                      <a:srgbClr val="FFFF00"/>
                    </a:solidFill>
                  </a:tcPr>
                </a:tc>
              </a:tr>
              <a:tr h="647454">
                <a:tc>
                  <a:txBody>
                    <a:bodyPr/>
                    <a:lstStyle/>
                    <a:p>
                      <a:pPr algn="l" fontAlgn="t"/>
                      <a:r>
                        <a:rPr lang="ru-RU" sz="1200" b="1" i="0" u="none" strike="noStrike" dirty="0" smtClean="0">
                          <a:solidFill>
                            <a:schemeClr val="tx1"/>
                          </a:solidFill>
                          <a:latin typeface="Times New Roman" pitchFamily="18" charset="0"/>
                          <a:cs typeface="Times New Roman" pitchFamily="18" charset="0"/>
                        </a:rPr>
                        <a:t>25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Times New Roman"/>
                        </a:rPr>
                        <a:t>Жұқпалы</a:t>
                      </a:r>
                      <a:r>
                        <a:rPr lang="kk-KZ" sz="1400" b="0" i="0" u="none" strike="noStrike" baseline="0" dirty="0" smtClean="0">
                          <a:solidFill>
                            <a:srgbClr val="FF0000"/>
                          </a:solidFill>
                          <a:latin typeface="Times New Roman"/>
                        </a:rPr>
                        <a:t> аурулар балалар</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1000" b="0" i="0" u="none" strike="noStrike">
                          <a:solidFill>
                            <a:srgbClr val="000000"/>
                          </a:solidFill>
                          <a:latin typeface="Times New Roman"/>
                        </a:rPr>
                        <a:t>550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826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000" b="0" i="0" u="none" strike="noStrike" dirty="0">
                          <a:solidFill>
                            <a:srgbClr val="000000"/>
                          </a:solidFill>
                          <a:latin typeface="Times New Roman"/>
                        </a:rPr>
                        <a:t>599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812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1000" b="0" i="0" u="none" strike="noStrike" dirty="0">
                          <a:solidFill>
                            <a:srgbClr val="000000"/>
                          </a:solidFill>
                          <a:latin typeface="Times New Roman"/>
                        </a:rPr>
                        <a:t>3628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5364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42,7</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63.1</a:t>
                      </a:r>
                      <a:endParaRPr lang="ru-RU" sz="900" b="0" i="0" u="none" strike="noStrike" dirty="0">
                        <a:solidFill>
                          <a:srgbClr val="000000"/>
                        </a:solidFill>
                        <a:latin typeface="Times New Roman"/>
                      </a:endParaRPr>
                    </a:p>
                  </a:txBody>
                  <a:tcPr marL="9525" marR="9525" marT="9525" marB="0" anchor="b">
                    <a:solidFill>
                      <a:srgbClr val="FFFF00"/>
                    </a:solidFill>
                  </a:tcPr>
                </a:tc>
              </a:tr>
              <a:tr h="330797">
                <a:tc>
                  <a:txBody>
                    <a:bodyPr/>
                    <a:lstStyle/>
                    <a:p>
                      <a:pPr algn="l" fontAlgn="t"/>
                      <a:r>
                        <a:rPr lang="ru-RU" sz="1200" b="0" i="0" u="none" strike="noStrike" dirty="0" smtClean="0">
                          <a:solidFill>
                            <a:schemeClr val="tx1"/>
                          </a:solidFill>
                          <a:latin typeface="Times New Roman" pitchFamily="18" charset="0"/>
                          <a:cs typeface="Times New Roman" pitchFamily="18" charset="0"/>
                        </a:rPr>
                        <a:t>26</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1" i="0" u="none" strike="noStrike" dirty="0" err="1" smtClean="0">
                          <a:solidFill>
                            <a:srgbClr val="FF0000"/>
                          </a:solidFill>
                          <a:latin typeface="Times New Roman"/>
                        </a:rPr>
                        <a:t>Барлығы </a:t>
                      </a:r>
                      <a:r>
                        <a:rPr lang="ru-RU" sz="1400" b="1" i="0" u="none" strike="noStrike" dirty="0" smtClean="0">
                          <a:solidFill>
                            <a:srgbClr val="FF0000"/>
                          </a:solidFill>
                          <a:latin typeface="Times New Roman"/>
                        </a:rPr>
                        <a:t>ОҚБ</a:t>
                      </a:r>
                      <a:endParaRPr lang="ru-RU" sz="1400" b="1" i="0" u="none" strike="noStrike" dirty="0">
                        <a:solidFill>
                          <a:srgbClr val="FF0000"/>
                        </a:solidFill>
                        <a:latin typeface="Times New Roman"/>
                      </a:endParaRPr>
                    </a:p>
                  </a:txBody>
                  <a:tcPr marL="9525" marR="9525" marT="9525" marB="0" anchor="ctr"/>
                </a:tc>
                <a:tc>
                  <a:txBody>
                    <a:bodyPr/>
                    <a:lstStyle/>
                    <a:p>
                      <a:pPr algn="ctr" fontAlgn="b"/>
                      <a:r>
                        <a:rPr lang="ru-RU" sz="900" b="1" i="0" u="none" strike="noStrike" dirty="0" smtClean="0">
                          <a:solidFill>
                            <a:srgbClr val="000000"/>
                          </a:solidFill>
                          <a:latin typeface="Times New Roman"/>
                        </a:rPr>
                        <a:t>11146</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1" i="0" u="none" strike="noStrike" dirty="0" smtClean="0">
                          <a:solidFill>
                            <a:srgbClr val="000000"/>
                          </a:solidFill>
                          <a:latin typeface="Times New Roman"/>
                        </a:rPr>
                        <a:t>12385</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11603</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12</a:t>
                      </a:r>
                      <a:r>
                        <a:rPr lang="en-US" sz="900" b="1" i="0" u="none" strike="noStrike" dirty="0" smtClean="0">
                          <a:solidFill>
                            <a:srgbClr val="000000"/>
                          </a:solidFill>
                          <a:latin typeface="Times New Roman"/>
                        </a:rPr>
                        <a:t>176</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215</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1" i="0" u="none" strike="noStrike" dirty="0" smtClean="0">
                          <a:solidFill>
                            <a:srgbClr val="000000"/>
                          </a:solidFill>
                          <a:latin typeface="Times New Roman"/>
                        </a:rPr>
                        <a:t>208</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83397</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1" i="0" u="none" strike="noStrike" dirty="0" smtClean="0">
                          <a:solidFill>
                            <a:srgbClr val="000000"/>
                          </a:solidFill>
                          <a:latin typeface="Times New Roman"/>
                        </a:rPr>
                        <a:t>83228</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8</a:t>
                      </a:r>
                      <a:r>
                        <a:rPr lang="en-US" sz="900" b="1" i="0" u="none" strike="noStrike" dirty="0" smtClean="0">
                          <a:solidFill>
                            <a:srgbClr val="000000"/>
                          </a:solidFill>
                          <a:latin typeface="Times New Roman"/>
                        </a:rPr>
                        <a:t>5.2</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8</a:t>
                      </a:r>
                      <a:r>
                        <a:rPr lang="en-US" sz="900" b="1" i="0" u="none" strike="noStrike" dirty="0" smtClean="0">
                          <a:solidFill>
                            <a:srgbClr val="000000"/>
                          </a:solidFill>
                          <a:latin typeface="Times New Roman"/>
                        </a:rPr>
                        <a:t>5.0</a:t>
                      </a:r>
                      <a:endParaRPr lang="ru-RU" sz="900" b="1" i="0" u="none" strike="noStrike" dirty="0">
                        <a:solidFill>
                          <a:srgbClr val="000000"/>
                        </a:solidFill>
                        <a:latin typeface="Times New Roman"/>
                      </a:endParaRPr>
                    </a:p>
                  </a:txBody>
                  <a:tcPr marL="9525" marR="9525" marT="9525" marB="0" anchor="b">
                    <a:solidFill>
                      <a:srgbClr val="FFFF00"/>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0"/>
            <a:ext cx="8229600" cy="404664"/>
          </a:xfrm>
          <a:ln>
            <a:noFill/>
          </a:ln>
        </p:spPr>
        <p:txBody>
          <a:bodyPr>
            <a:no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6" name="Содержимое 3"/>
          <p:cNvGraphicFramePr>
            <a:graphicFrameLocks noGrp="1"/>
          </p:cNvGraphicFramePr>
          <p:nvPr>
            <p:ph idx="1"/>
          </p:nvPr>
        </p:nvGraphicFramePr>
        <p:xfrm>
          <a:off x="214282" y="410677"/>
          <a:ext cx="8750207" cy="6042658"/>
        </p:xfrm>
        <a:graphic>
          <a:graphicData uri="http://schemas.openxmlformats.org/drawingml/2006/table">
            <a:tbl>
              <a:tblPr firstRow="1" bandRow="1">
                <a:tableStyleId>{8799B23B-EC83-4686-B30A-512413B5E67A}</a:tableStyleId>
              </a:tblPr>
              <a:tblGrid>
                <a:gridCol w="227942"/>
                <a:gridCol w="2090342"/>
                <a:gridCol w="632259"/>
                <a:gridCol w="811842"/>
                <a:gridCol w="632259"/>
                <a:gridCol w="632259"/>
                <a:gridCol w="632259"/>
                <a:gridCol w="632259"/>
                <a:gridCol w="632259"/>
                <a:gridCol w="562008"/>
                <a:gridCol w="632259"/>
                <a:gridCol w="632260"/>
              </a:tblGrid>
              <a:tr h="1129750">
                <a:tc rowSpan="2">
                  <a:txBody>
                    <a:bodyPr/>
                    <a:lstStyle/>
                    <a:p>
                      <a:pPr algn="ctr" fontAlgn="t"/>
                      <a:r>
                        <a:rPr lang="ru-RU" sz="1400" u="none" strike="noStrike" dirty="0">
                          <a:latin typeface="Times New Roman" pitchFamily="18" charset="0"/>
                          <a:cs typeface="Times New Roman" pitchFamily="18" charset="0"/>
                        </a:rPr>
                        <a:t>№ </a:t>
                      </a:r>
                      <a:r>
                        <a:rPr lang="ru-RU" sz="1400" u="none" strike="noStrike" dirty="0" err="1">
                          <a:latin typeface="Times New Roman" pitchFamily="18" charset="0"/>
                          <a:cs typeface="Times New Roman" pitchFamily="18" charset="0"/>
                        </a:rPr>
                        <a:t>п</a:t>
                      </a:r>
                      <a:r>
                        <a:rPr lang="ru-RU" sz="1400" u="none" strike="noStrike" dirty="0">
                          <a:latin typeface="Times New Roman" pitchFamily="18" charset="0"/>
                          <a:cs typeface="Times New Roman" pitchFamily="18" charset="0"/>
                        </a:rPr>
                        <a:t>/</a:t>
                      </a:r>
                      <a:r>
                        <a:rPr lang="ru-RU" sz="1400" u="none" strike="noStrike" dirty="0" err="1">
                          <a:latin typeface="Times New Roman" pitchFamily="18" charset="0"/>
                          <a:cs typeface="Times New Roman" pitchFamily="18" charset="0"/>
                        </a:rPr>
                        <a:t>п</a:t>
                      </a:r>
                      <a:endParaRPr lang="ru-RU" sz="1400" b="1" i="0" u="none" strike="noStrike" dirty="0">
                        <a:solidFill>
                          <a:schemeClr val="tx1"/>
                        </a:solidFill>
                        <a:latin typeface="Times New Roman" pitchFamily="18" charset="0"/>
                        <a:cs typeface="Times New Roman" pitchFamily="18" charset="0"/>
                      </a:endParaRPr>
                    </a:p>
                  </a:txBody>
                  <a:tcPr marL="9525" marR="9525" marT="9525" marB="0">
                    <a:solidFill>
                      <a:schemeClr val="accent5"/>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mn-lt"/>
                      </a:endParaRPr>
                    </a:p>
                  </a:txBody>
                  <a:tcPr marL="9525" marR="9525" marT="9525" marB="0" anchor="ctr">
                    <a:solidFill>
                      <a:schemeClr val="accent5"/>
                    </a:solidFill>
                  </a:tcPr>
                </a:tc>
                <a:tc gridSpan="2">
                  <a:txBody>
                    <a:bodyPr/>
                    <a:lstStyle/>
                    <a:p>
                      <a:pPr algn="ctr" fontAlgn="b"/>
                      <a:r>
                        <a:rPr lang="ru-RU" sz="1400" b="1" i="0" u="none" strike="noStrike" dirty="0">
                          <a:solidFill>
                            <a:srgbClr val="000000"/>
                          </a:solidFill>
                          <a:latin typeface="Times New Roman"/>
                        </a:rPr>
                        <a:t> </a:t>
                      </a:r>
                      <a:r>
                        <a:rPr lang="ru-RU" sz="1400" b="1" i="0" u="none" strike="noStrike" dirty="0" err="1" smtClean="0">
                          <a:solidFill>
                            <a:srgbClr val="000000"/>
                          </a:solidFill>
                          <a:latin typeface="Times New Roman"/>
                        </a:rPr>
                        <a:t>Төсек толуы</a:t>
                      </a:r>
                      <a:endParaRPr lang="ru-RU" sz="14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Төсек айналымы</a:t>
                      </a:r>
                      <a:endParaRPr lang="ru-RU" sz="14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1 науқастың төсекте болуының орташа ұзақтығы</a:t>
                      </a:r>
                      <a:endParaRPr lang="ru-RU" sz="1400" b="1" i="0" u="none" strike="noStrike" dirty="0">
                        <a:solidFill>
                          <a:srgbClr val="000000"/>
                        </a:solidFill>
                        <a:latin typeface="Times New Roman"/>
                      </a:endParaRPr>
                    </a:p>
                  </a:txBody>
                  <a:tcPr marL="9525" marR="9525" marT="9525" marB="0" anchor="b">
                    <a:solidFill>
                      <a:schemeClr val="accent5"/>
                    </a:solidFill>
                  </a:tcPr>
                </a:tc>
                <a:tc hMerge="1">
                  <a:txBody>
                    <a:bodyPr/>
                    <a:lstStyle/>
                    <a:p>
                      <a:endParaRPr lang="ru-RU"/>
                    </a:p>
                  </a:txBody>
                  <a:tcPr/>
                </a:tc>
                <a:tc gridSpan="2">
                  <a:txBody>
                    <a:bodyPr/>
                    <a:lstStyle/>
                    <a:p>
                      <a:pPr algn="ctr" fontAlgn="b"/>
                      <a:r>
                        <a:rPr lang="ru-RU" sz="1400" b="1" i="0" u="none" strike="noStrike" dirty="0">
                          <a:solidFill>
                            <a:srgbClr val="000000"/>
                          </a:solidFill>
                          <a:latin typeface="Times New Roman"/>
                        </a:rPr>
                        <a:t> </a:t>
                      </a:r>
                      <a:r>
                        <a:rPr lang="ru-RU" sz="1400" b="1" i="0" u="none" strike="noStrike" dirty="0" err="1" smtClean="0">
                          <a:solidFill>
                            <a:srgbClr val="000000"/>
                          </a:solidFill>
                          <a:latin typeface="Times New Roman"/>
                        </a:rPr>
                        <a:t>Хирургиялық</a:t>
                      </a:r>
                      <a:r>
                        <a:rPr lang="ru-RU" sz="1400" b="1" i="0" u="none" strike="noStrike" baseline="0" dirty="0" err="1" smtClean="0">
                          <a:solidFill>
                            <a:srgbClr val="000000"/>
                          </a:solidFill>
                          <a:latin typeface="Times New Roman"/>
                        </a:rPr>
                        <a:t> белсенділік</a:t>
                      </a:r>
                      <a:endParaRPr lang="ru-RU" sz="14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Times New Roman"/>
                        </a:rPr>
                        <a:t>Қайтыс </a:t>
                      </a:r>
                      <a:r>
                        <a:rPr lang="ru-RU" sz="1400" b="1" i="0" u="none" strike="noStrike" dirty="0" smtClean="0">
                          <a:solidFill>
                            <a:srgbClr val="000000"/>
                          </a:solidFill>
                          <a:latin typeface="Times New Roman"/>
                        </a:rPr>
                        <a:t>болу</a:t>
                      </a:r>
                      <a:endParaRPr lang="ru-RU" sz="1400" b="1" i="0" u="none" strike="noStrike" dirty="0">
                        <a:solidFill>
                          <a:srgbClr val="000000"/>
                        </a:solidFill>
                        <a:latin typeface="Times New Roman"/>
                      </a:endParaRPr>
                    </a:p>
                  </a:txBody>
                  <a:tcPr marL="9525" marR="9525" marT="9525" marB="0" anchor="ctr">
                    <a:solidFill>
                      <a:schemeClr val="accent5"/>
                    </a:solidFill>
                  </a:tcPr>
                </a:tc>
                <a:tc hMerge="1">
                  <a:txBody>
                    <a:bodyPr/>
                    <a:lstStyle/>
                    <a:p>
                      <a:endParaRPr lang="ru-RU"/>
                    </a:p>
                  </a:txBody>
                  <a:tcPr/>
                </a:tc>
              </a:tr>
              <a:tr h="233948">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Терапиялық</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dirty="0">
                          <a:solidFill>
                            <a:srgbClr val="000000"/>
                          </a:solidFill>
                          <a:latin typeface="Times New Roman"/>
                        </a:rPr>
                        <a:t>834,2</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380.9</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98,4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52.5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7,9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6,</a:t>
                      </a:r>
                      <a:r>
                        <a:rPr lang="en-US" sz="900" b="0" i="0" u="none" strike="noStrike" dirty="0" smtClean="0">
                          <a:solidFill>
                            <a:srgbClr val="000000"/>
                          </a:solidFill>
                          <a:latin typeface="Times New Roman"/>
                        </a:rPr>
                        <a:t>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7.9</a:t>
                      </a:r>
                      <a:endParaRPr lang="ru-RU" sz="900" b="0"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2</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Кардиологиялық</a:t>
                      </a:r>
                      <a:r>
                        <a:rPr lang="ru-RU" sz="1400" b="0" i="0" u="none" strike="noStrike" baseline="0" dirty="0" smtClean="0">
                          <a:solidFill>
                            <a:srgbClr val="FF0000"/>
                          </a:solidFill>
                          <a:latin typeface="Times New Roman"/>
                        </a:rPr>
                        <a:t> </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dirty="0">
                          <a:solidFill>
                            <a:srgbClr val="000000"/>
                          </a:solidFill>
                          <a:latin typeface="Times New Roman"/>
                        </a:rPr>
                        <a:t>312,8</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348.8</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36,1</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52.2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7,6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2,3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5.7</a:t>
                      </a:r>
                      <a:endParaRPr lang="ru-RU" sz="900" b="0"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3</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Эндокринологиялық</a:t>
                      </a:r>
                      <a:r>
                        <a:rPr lang="ru-RU" sz="1400" b="0" i="0" u="none" strike="noStrike" baseline="0" dirty="0" smtClean="0">
                          <a:solidFill>
                            <a:srgbClr val="FF0000"/>
                          </a:solidFill>
                          <a:latin typeface="Times New Roman"/>
                        </a:rPr>
                        <a:t> </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dirty="0">
                          <a:solidFill>
                            <a:srgbClr val="000000"/>
                          </a:solidFill>
                          <a:latin typeface="Times New Roman"/>
                        </a:rPr>
                        <a:t>144,7</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155.7</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18,8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20.0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7,2</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7,8</a:t>
                      </a:r>
                    </a:p>
                  </a:txBody>
                  <a:tcPr marL="9525" marR="9525" marT="9525" marB="0" anchor="b">
                    <a:solidFill>
                      <a:srgbClr val="FFFF00"/>
                    </a:solidFill>
                  </a:tcPr>
                </a:tc>
                <a:tc>
                  <a:txBody>
                    <a:bodyPr/>
                    <a:lstStyle/>
                    <a:p>
                      <a:pPr algn="ctr" fontAlgn="b"/>
                      <a:r>
                        <a:rPr lang="ru-RU" sz="8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1,2</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4</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Хирургиялық</a:t>
                      </a:r>
                      <a:r>
                        <a:rPr lang="ru-RU" sz="1400" b="0" i="0" u="none" strike="noStrike" baseline="0" dirty="0" err="1" smtClean="0">
                          <a:solidFill>
                            <a:srgbClr val="FF0000"/>
                          </a:solidFill>
                          <a:latin typeface="Times New Roman"/>
                        </a:rPr>
                        <a:t> ересектер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299,8</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267.7</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37,7</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39.9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81,53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80.78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5</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Хирургиялық</a:t>
                      </a:r>
                      <a:r>
                        <a:rPr lang="ru-RU" sz="1400" b="0" i="0" u="none" strike="noStrike" baseline="0" dirty="0" err="1" smtClean="0">
                          <a:solidFill>
                            <a:srgbClr val="FF0000"/>
                          </a:solidFill>
                          <a:latin typeface="Times New Roman"/>
                        </a:rPr>
                        <a:t> балалар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173,4</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206.8</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28,0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43.7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6,1</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91,55</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9</a:t>
                      </a:r>
                      <a:r>
                        <a:rPr lang="en-US" sz="900" b="0" i="0" u="none" strike="noStrike" dirty="0" smtClean="0">
                          <a:solidFill>
                            <a:srgbClr val="000000"/>
                          </a:solidFill>
                          <a:latin typeface="Times New Roman"/>
                        </a:rPr>
                        <a:t>2.66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6</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400" b="0" i="0" u="none" strike="noStrike" dirty="0" smtClean="0">
                          <a:solidFill>
                            <a:srgbClr val="FF0000"/>
                          </a:solidFill>
                          <a:latin typeface="Times New Roman"/>
                        </a:rPr>
                        <a:t>Сынық</a:t>
                      </a:r>
                      <a:r>
                        <a:rPr lang="kk-KZ" sz="1400" b="0" i="0" u="none" strike="noStrike" baseline="0" dirty="0" smtClean="0">
                          <a:solidFill>
                            <a:srgbClr val="FF0000"/>
                          </a:solidFill>
                          <a:latin typeface="Times New Roman"/>
                        </a:rPr>
                        <a:t>-сырқат ересектер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177,3</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199.9</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20,7</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2</a:t>
                      </a:r>
                      <a:r>
                        <a:rPr lang="en-US" sz="900" b="0" i="0" u="none" strike="noStrike" dirty="0" smtClean="0">
                          <a:solidFill>
                            <a:srgbClr val="000000"/>
                          </a:solidFill>
                          <a:latin typeface="Times New Roman"/>
                        </a:rPr>
                        <a:t>7.1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8,2</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7,</a:t>
                      </a:r>
                      <a:r>
                        <a:rPr lang="en-US" sz="900" b="0" i="0" u="none" strike="noStrike" dirty="0" smtClean="0">
                          <a:solidFill>
                            <a:srgbClr val="000000"/>
                          </a:solidFill>
                          <a:latin typeface="Times New Roman"/>
                        </a:rPr>
                        <a:t>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23,52</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1</a:t>
                      </a:r>
                      <a:r>
                        <a:rPr lang="en-US" sz="900" b="0" i="0" u="none" strike="noStrike" dirty="0" smtClean="0">
                          <a:solidFill>
                            <a:srgbClr val="000000"/>
                          </a:solidFill>
                          <a:latin typeface="Times New Roman"/>
                        </a:rPr>
                        <a:t>5.65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1.4</a:t>
                      </a:r>
                      <a:endParaRPr lang="ru-RU" sz="900" b="0"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7</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400" b="0" i="0" u="none" strike="noStrike" dirty="0" smtClean="0">
                          <a:solidFill>
                            <a:srgbClr val="FF0000"/>
                          </a:solidFill>
                          <a:latin typeface="Times New Roman"/>
                        </a:rPr>
                        <a:t>Сынық-сырқат балалар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508,7</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527.7</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66,2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74.0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17,9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19.37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1,4</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0,</a:t>
                      </a:r>
                      <a:r>
                        <a:rPr lang="en-US" sz="900" b="0" i="0" u="none" strike="noStrike" dirty="0" smtClean="0">
                          <a:solidFill>
                            <a:srgbClr val="000000"/>
                          </a:solidFill>
                          <a:latin typeface="Times New Roman"/>
                        </a:rPr>
                        <a:t>9</a:t>
                      </a:r>
                      <a:endParaRPr lang="ru-RU" sz="900" b="0"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8</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Урологиялық</a:t>
                      </a:r>
                      <a:r>
                        <a:rPr lang="ru-RU" sz="1400" b="0" i="0" u="none" strike="noStrike" baseline="0" dirty="0" err="1" smtClean="0">
                          <a:solidFill>
                            <a:srgbClr val="FF0000"/>
                          </a:solidFill>
                          <a:latin typeface="Times New Roman"/>
                        </a:rPr>
                        <a:t> ересектер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404,3</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388.8</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55,3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53.8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7,7</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7</a:t>
                      </a:r>
                      <a:r>
                        <a:rPr lang="en-US" sz="900" b="0" i="0" u="none" strike="noStrike" dirty="0" smtClean="0">
                          <a:solidFill>
                            <a:srgbClr val="000000"/>
                          </a:solidFill>
                          <a:latin typeface="Times New Roman"/>
                        </a:rPr>
                        <a:t>.2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28,1</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14.77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endParaRPr lang="ru-RU" sz="900" b="0"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9</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Урологиялық</a:t>
                      </a:r>
                      <a:r>
                        <a:rPr lang="ru-RU" sz="1400" b="0" i="0" u="none" strike="noStrike" baseline="0" dirty="0" err="1" smtClean="0">
                          <a:solidFill>
                            <a:srgbClr val="FF0000"/>
                          </a:solidFill>
                          <a:latin typeface="Times New Roman"/>
                        </a:rPr>
                        <a:t> балалар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175,0</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227.0</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25,0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36.5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7,0</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6,</a:t>
                      </a:r>
                      <a:r>
                        <a:rPr lang="en-US" sz="900" b="0" i="0" u="none" strike="noStrike" dirty="0" smtClean="0">
                          <a:solidFill>
                            <a:srgbClr val="000000"/>
                          </a:solidFill>
                          <a:latin typeface="Times New Roman"/>
                        </a:rPr>
                        <a:t>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100,0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85.71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10</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kk-KZ" sz="1400" b="0" i="0" u="none" strike="noStrike" dirty="0" smtClean="0">
                          <a:solidFill>
                            <a:srgbClr val="FF0000"/>
                          </a:solidFill>
                          <a:latin typeface="Times New Roman"/>
                        </a:rPr>
                        <a:t>Босану</a:t>
                      </a:r>
                      <a:r>
                        <a:rPr lang="kk-KZ" sz="1400" b="0" i="0" u="none" strike="noStrike" baseline="0" dirty="0" smtClean="0">
                          <a:solidFill>
                            <a:srgbClr val="FF0000"/>
                          </a:solidFill>
                          <a:latin typeface="Times New Roman"/>
                        </a:rPr>
                        <a:t> бөлімі</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353,5</a:t>
                      </a:r>
                    </a:p>
                  </a:txBody>
                  <a:tcPr marL="9525" marR="9525" marT="9525" marB="0" anchor="b">
                    <a:solidFill>
                      <a:srgbClr val="FFFF00"/>
                    </a:solidFill>
                  </a:tcPr>
                </a:tc>
                <a:tc>
                  <a:txBody>
                    <a:bodyPr/>
                    <a:lstStyle/>
                    <a:p>
                      <a:pPr algn="ctr" fontAlgn="b"/>
                      <a:r>
                        <a:rPr lang="ru-RU" sz="800" b="0" i="0" u="none" strike="noStrike" dirty="0" smtClean="0">
                          <a:solidFill>
                            <a:srgbClr val="000000"/>
                          </a:solidFill>
                          <a:latin typeface="Times New Roman"/>
                        </a:rPr>
                        <a:t>2</a:t>
                      </a:r>
                      <a:r>
                        <a:rPr lang="en-US" sz="800" b="0" i="0" u="none" strike="noStrike" dirty="0" smtClean="0">
                          <a:solidFill>
                            <a:srgbClr val="000000"/>
                          </a:solidFill>
                          <a:latin typeface="Times New Roman"/>
                        </a:rPr>
                        <a:t>64.4</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71,1</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64.5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4,2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20,4</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1</a:t>
                      </a:r>
                      <a:r>
                        <a:rPr lang="en-US" sz="900" b="0" i="0" u="none" strike="noStrike" dirty="0" smtClean="0">
                          <a:solidFill>
                            <a:srgbClr val="000000"/>
                          </a:solidFill>
                          <a:latin typeface="Times New Roman"/>
                        </a:rPr>
                        <a:t>8.28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11</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a:solidFill>
                            <a:srgbClr val="FF0000"/>
                          </a:solidFill>
                          <a:latin typeface="Times New Roman"/>
                        </a:rPr>
                        <a:t> </a:t>
                      </a:r>
                      <a:r>
                        <a:rPr lang="ru-RU" sz="1400" b="0" i="0" u="none" strike="noStrike" dirty="0" smtClean="0">
                          <a:solidFill>
                            <a:srgbClr val="FF0000"/>
                          </a:solidFill>
                          <a:latin typeface="Times New Roman"/>
                        </a:rPr>
                        <a:t>патология</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185,9</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138.2</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86,5</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61.0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4,9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12</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smtClean="0">
                          <a:solidFill>
                            <a:srgbClr val="FF0000"/>
                          </a:solidFill>
                          <a:latin typeface="Times New Roman"/>
                        </a:rPr>
                        <a:t>Гинекология</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383,6</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266.2</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67,8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52.6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5,6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5.2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33,08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29.46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0,1</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13</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Невралогия</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391,9</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481.9</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49,8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65.0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7.2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2.8</a:t>
                      </a:r>
                      <a:endParaRPr lang="ru-RU" sz="900" b="0"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14</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a:solidFill>
                            <a:srgbClr val="FF0000"/>
                          </a:solidFill>
                          <a:latin typeface="Times New Roman"/>
                        </a:rPr>
                        <a:t>отоларинг</a:t>
                      </a:r>
                      <a:r>
                        <a:rPr lang="ru-RU" sz="1400" b="0" i="0" u="none" strike="noStrike" dirty="0">
                          <a:solidFill>
                            <a:srgbClr val="FF0000"/>
                          </a:solidFill>
                          <a:latin typeface="Times New Roman"/>
                        </a:rPr>
                        <a:t> </a:t>
                      </a:r>
                      <a:r>
                        <a:rPr lang="ru-RU" sz="1400" b="0" i="0" u="none" strike="noStrike" dirty="0" err="1" smtClean="0">
                          <a:solidFill>
                            <a:srgbClr val="FF0000"/>
                          </a:solidFill>
                          <a:latin typeface="Times New Roman"/>
                        </a:rPr>
                        <a:t>ересектер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81,0</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134.0</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13,0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16.0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6,8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8.4</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16,7</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12.5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15</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smtClean="0">
                          <a:solidFill>
                            <a:srgbClr val="FF0000"/>
                          </a:solidFill>
                          <a:latin typeface="Times New Roman"/>
                        </a:rPr>
                        <a:t>Отоларингология</a:t>
                      </a:r>
                      <a:r>
                        <a:rPr lang="ru-RU" sz="1400" b="0" i="0" u="none" strike="noStrike" baseline="0" dirty="0" smtClean="0">
                          <a:solidFill>
                            <a:srgbClr val="FF0000"/>
                          </a:solidFill>
                          <a:latin typeface="Times New Roman"/>
                        </a:rPr>
                        <a:t> </a:t>
                      </a:r>
                      <a:r>
                        <a:rPr lang="ru-RU" sz="1400" b="0" i="0" u="none" strike="noStrike" baseline="0" dirty="0" err="1" smtClean="0">
                          <a:solidFill>
                            <a:srgbClr val="FF0000"/>
                          </a:solidFill>
                          <a:latin typeface="Times New Roman"/>
                        </a:rPr>
                        <a:t>балалар</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14,0</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3.0</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7,0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16</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педиатриялық</a:t>
                      </a:r>
                      <a:r>
                        <a:rPr lang="ru-RU" sz="1400" b="0" i="0" u="none" strike="noStrike" dirty="0" smtClean="0">
                          <a:solidFill>
                            <a:srgbClr val="FF0000"/>
                          </a:solidFill>
                          <a:latin typeface="Times New Roman"/>
                        </a:rPr>
                        <a:t> </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a:solidFill>
                            <a:srgbClr val="000000"/>
                          </a:solidFill>
                          <a:latin typeface="Times New Roman"/>
                        </a:rPr>
                        <a:t>313,8</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411.2</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28,3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48.1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10,3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8.5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0,22</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0,0</a:t>
                      </a:r>
                      <a:r>
                        <a:rPr lang="en-US" sz="900" b="0" i="0" u="none" strike="noStrike" dirty="0" smtClean="0">
                          <a:solidFill>
                            <a:srgbClr val="000000"/>
                          </a:solidFill>
                          <a:latin typeface="Times New Roman"/>
                        </a:rPr>
                        <a:t>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1,1</a:t>
                      </a:r>
                    </a:p>
                  </a:txBody>
                  <a:tcPr marL="9525" marR="9525" marT="9525" marB="0" anchor="b">
                    <a:solidFill>
                      <a:srgbClr val="FFFF00"/>
                    </a:solidFill>
                  </a:tcPr>
                </a:tc>
                <a:tc>
                  <a:txBody>
                    <a:bodyPr/>
                    <a:lstStyle/>
                    <a:p>
                      <a:pPr algn="ctr" fontAlgn="b"/>
                      <a:r>
                        <a:rPr lang="ru-RU" sz="900" b="0" i="0" u="none" strike="noStrike" dirty="0" smtClean="0">
                          <a:solidFill>
                            <a:srgbClr val="000000"/>
                          </a:solidFill>
                          <a:latin typeface="Times New Roman"/>
                        </a:rPr>
                        <a:t>0,</a:t>
                      </a:r>
                      <a:r>
                        <a:rPr lang="en-US" sz="900" b="0" i="0" u="none" strike="noStrike" dirty="0" smtClean="0">
                          <a:solidFill>
                            <a:srgbClr val="000000"/>
                          </a:solidFill>
                          <a:latin typeface="Times New Roman"/>
                        </a:rPr>
                        <a:t>5</a:t>
                      </a:r>
                      <a:endParaRPr lang="ru-RU" sz="900" b="0" i="0" u="none" strike="noStrike" dirty="0">
                        <a:solidFill>
                          <a:srgbClr val="000000"/>
                        </a:solidFill>
                        <a:latin typeface="Times New Roman"/>
                      </a:endParaRP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17</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a:solidFill>
                            <a:srgbClr val="FF0000"/>
                          </a:solidFill>
                          <a:latin typeface="Times New Roman"/>
                        </a:rPr>
                        <a:t>кардио</a:t>
                      </a:r>
                      <a:r>
                        <a:rPr lang="ru-RU" sz="1400" b="0" i="0" u="none" strike="noStrike" dirty="0">
                          <a:solidFill>
                            <a:srgbClr val="FF0000"/>
                          </a:solidFill>
                          <a:latin typeface="Times New Roman"/>
                        </a:rPr>
                        <a:t> </a:t>
                      </a:r>
                      <a:r>
                        <a:rPr lang="ru-RU" sz="1400" b="0" i="0" u="none" strike="noStrike" dirty="0" err="1" smtClean="0">
                          <a:solidFill>
                            <a:srgbClr val="FF0000"/>
                          </a:solidFill>
                          <a:latin typeface="Times New Roman"/>
                        </a:rPr>
                        <a:t>сауықтыру</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dirty="0">
                          <a:solidFill>
                            <a:srgbClr val="000000"/>
                          </a:solidFill>
                          <a:latin typeface="Times New Roman"/>
                        </a:rPr>
                        <a:t>130,0</a:t>
                      </a:r>
                    </a:p>
                  </a:txBody>
                  <a:tcPr marL="9525" marR="9525" marT="9525" marB="0" anchor="b">
                    <a:solidFill>
                      <a:srgbClr val="FFFF00"/>
                    </a:solidFill>
                  </a:tcPr>
                </a:tc>
                <a:tc>
                  <a:txBody>
                    <a:bodyPr/>
                    <a:lstStyle/>
                    <a:p>
                      <a:pPr algn="ctr" fontAlgn="b"/>
                      <a:r>
                        <a:rPr lang="en-US" sz="800" b="0" i="0" u="none" strike="noStrike" dirty="0" smtClean="0">
                          <a:solidFill>
                            <a:srgbClr val="000000"/>
                          </a:solidFill>
                          <a:latin typeface="Times New Roman"/>
                        </a:rPr>
                        <a:t>134.5</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13,0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13.5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9,6</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10.1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18</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a:solidFill>
                            <a:srgbClr val="FF0000"/>
                          </a:solidFill>
                          <a:latin typeface="Times New Roman"/>
                        </a:rPr>
                        <a:t>невро</a:t>
                      </a:r>
                      <a:r>
                        <a:rPr lang="ru-RU" sz="1400" b="0" i="0" u="none" strike="noStrike" dirty="0">
                          <a:solidFill>
                            <a:srgbClr val="FF0000"/>
                          </a:solidFill>
                          <a:latin typeface="Times New Roman"/>
                        </a:rPr>
                        <a:t> </a:t>
                      </a:r>
                      <a:r>
                        <a:rPr lang="ru-RU" sz="1400" b="0" i="0" u="none" strike="noStrike" dirty="0" err="1" smtClean="0">
                          <a:solidFill>
                            <a:srgbClr val="FF0000"/>
                          </a:solidFill>
                          <a:latin typeface="Times New Roman"/>
                        </a:rPr>
                        <a:t>сауықтыру</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250.2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 </a:t>
                      </a:r>
                      <a:r>
                        <a:rPr lang="en-US" sz="800" b="0" i="0" u="none" strike="noStrike" dirty="0" smtClean="0">
                          <a:solidFill>
                            <a:srgbClr val="000000"/>
                          </a:solidFill>
                          <a:latin typeface="Times New Roman"/>
                        </a:rPr>
                        <a:t>220.3</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0,0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22.8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10.6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19</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a:solidFill>
                            <a:srgbClr val="FF0000"/>
                          </a:solidFill>
                          <a:latin typeface="Times New Roman"/>
                        </a:rPr>
                        <a:t>трав </a:t>
                      </a:r>
                      <a:r>
                        <a:rPr lang="ru-RU" sz="1400" b="0" i="0" u="none" strike="noStrike" dirty="0" err="1" smtClean="0">
                          <a:solidFill>
                            <a:srgbClr val="FF0000"/>
                          </a:solidFill>
                          <a:latin typeface="Times New Roman"/>
                        </a:rPr>
                        <a:t>сауықтыру</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dirty="0">
                          <a:solidFill>
                            <a:srgbClr val="000000"/>
                          </a:solidFill>
                          <a:latin typeface="Times New Roman"/>
                        </a:rPr>
                        <a:t>246,7</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136,6</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27,2</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10.5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9,3</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11.1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233948">
                <a:tc>
                  <a:txBody>
                    <a:bodyPr/>
                    <a:lstStyle/>
                    <a:p>
                      <a:pPr algn="l" fontAlgn="t"/>
                      <a:r>
                        <a:rPr lang="ru-RU" sz="1400" b="1" i="0" u="none" strike="noStrike" dirty="0" smtClean="0">
                          <a:solidFill>
                            <a:schemeClr val="tx1"/>
                          </a:solidFill>
                          <a:latin typeface="Times New Roman" pitchFamily="18" charset="0"/>
                          <a:cs typeface="Times New Roman" pitchFamily="18" charset="0"/>
                        </a:rPr>
                        <a:t>20</a:t>
                      </a:r>
                      <a:endParaRPr lang="ru-RU" sz="14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smtClean="0">
                          <a:solidFill>
                            <a:srgbClr val="FF0000"/>
                          </a:solidFill>
                          <a:latin typeface="Times New Roman"/>
                        </a:rPr>
                        <a:t>Инсульт</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177.1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 </a:t>
                      </a:r>
                      <a:r>
                        <a:rPr lang="en-US" sz="800" b="0" i="0" u="none" strike="noStrike" dirty="0" smtClean="0">
                          <a:solidFill>
                            <a:srgbClr val="000000"/>
                          </a:solidFill>
                          <a:latin typeface="Times New Roman"/>
                        </a:rPr>
                        <a:t>212.8</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16.3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20.8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10.1</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10.3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2.27</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4.10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800" b="0" i="0" u="none" strike="noStrike" dirty="0">
                          <a:solidFill>
                            <a:srgbClr val="000000"/>
                          </a:solidFill>
                          <a:latin typeface="Times New Roman"/>
                        </a:rPr>
                        <a:t> </a:t>
                      </a:r>
                      <a:r>
                        <a:rPr lang="en-US" sz="800" b="0" i="0" u="none" strike="noStrike" dirty="0" smtClean="0">
                          <a:solidFill>
                            <a:srgbClr val="000000"/>
                          </a:solidFill>
                          <a:latin typeface="Times New Roman"/>
                        </a:rPr>
                        <a:t>11.1</a:t>
                      </a:r>
                      <a:endParaRPr lang="ru-RU" sz="8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8.0</a:t>
                      </a:r>
                      <a:endParaRPr lang="ru-RU" sz="900" b="0" i="0" u="none" strike="noStrike" dirty="0">
                        <a:solidFill>
                          <a:srgbClr val="000000"/>
                        </a:solidFill>
                        <a:latin typeface="Times New Roman"/>
                      </a:endParaRPr>
                    </a:p>
                  </a:txBody>
                  <a:tcPr marL="9525" marR="9525" marT="9525" marB="0" anchor="b">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57158" y="0"/>
            <a:ext cx="9143999" cy="6858000"/>
          </a:xfrm>
          <a:prstGeom prst="rect">
            <a:avLst/>
          </a:prstGeom>
          <a:noFill/>
          <a:ln w="9525">
            <a:noFill/>
            <a:miter lim="800000"/>
            <a:headEnd/>
            <a:tailEnd/>
          </a:ln>
          <a:effectLst/>
        </p:spPr>
      </p:pic>
      <p:sp>
        <p:nvSpPr>
          <p:cNvPr id="7" name="TextBox 6"/>
          <p:cNvSpPr txBox="1"/>
          <p:nvPr/>
        </p:nvSpPr>
        <p:spPr>
          <a:xfrm>
            <a:off x="214282" y="1214422"/>
            <a:ext cx="8715436" cy="5447645"/>
          </a:xfrm>
          <a:prstGeom prst="rect">
            <a:avLst/>
          </a:prstGeom>
          <a:noFill/>
        </p:spPr>
        <p:txBody>
          <a:bodyPr wrap="square" rtlCol="0">
            <a:spAutoFit/>
          </a:bodyPr>
          <a:lstStyle/>
          <a:p>
            <a:endParaRPr lang="en-US" sz="2800" b="1" dirty="0" smtClean="0">
              <a:solidFill>
                <a:srgbClr val="C00000"/>
              </a:solidFill>
              <a:latin typeface="+mn-lt"/>
            </a:endParaRPr>
          </a:p>
          <a:p>
            <a:r>
              <a:rPr lang="kk-KZ" sz="2800" b="1" dirty="0" smtClean="0">
                <a:solidFill>
                  <a:srgbClr val="FF0000"/>
                </a:solidFill>
              </a:rPr>
              <a:t>ШЖҚ «Кентау қалалық ауруханасы»  МКК Түркістан облысы қоғамдық денсаулық басқармасы </a:t>
            </a:r>
            <a:endParaRPr lang="ru-RU" sz="2800" b="1" dirty="0" smtClean="0">
              <a:solidFill>
                <a:srgbClr val="FF0000"/>
              </a:solidFill>
              <a:latin typeface="+mn-lt"/>
            </a:endParaRPr>
          </a:p>
          <a:p>
            <a:endParaRPr lang="en-US" sz="2800" b="1" dirty="0" smtClean="0">
              <a:solidFill>
                <a:srgbClr val="C00000"/>
              </a:solidFill>
              <a:latin typeface="+mn-lt"/>
            </a:endParaRPr>
          </a:p>
          <a:p>
            <a:endParaRPr lang="ru-RU" sz="2800" b="1" dirty="0" smtClean="0">
              <a:solidFill>
                <a:srgbClr val="C00000"/>
              </a:solidFill>
              <a:latin typeface="+mn-lt"/>
            </a:endParaRPr>
          </a:p>
          <a:p>
            <a:pPr algn="l"/>
            <a:r>
              <a:rPr lang="ru-RU" sz="2400" b="1" dirty="0" smtClean="0">
                <a:solidFill>
                  <a:srgbClr val="C00000"/>
                </a:solidFill>
                <a:latin typeface="+mn-lt"/>
              </a:rPr>
              <a:t>Бас </a:t>
            </a:r>
            <a:r>
              <a:rPr lang="ru-RU" sz="2400" b="1" dirty="0" err="1" smtClean="0">
                <a:solidFill>
                  <a:srgbClr val="C00000"/>
                </a:solidFill>
                <a:latin typeface="+mn-lt"/>
              </a:rPr>
              <a:t>дәрігер</a:t>
            </a:r>
            <a:r>
              <a:rPr lang="ru-RU" sz="2400" b="1" dirty="0" smtClean="0">
                <a:solidFill>
                  <a:srgbClr val="C00000"/>
                </a:solidFill>
                <a:latin typeface="+mn-lt"/>
              </a:rPr>
              <a:t>:                 </a:t>
            </a:r>
            <a:r>
              <a:rPr lang="ru-RU" sz="2400" b="1" dirty="0" err="1" smtClean="0">
                <a:solidFill>
                  <a:srgbClr val="C00000"/>
                </a:solidFill>
                <a:latin typeface="+mn-lt"/>
              </a:rPr>
              <a:t>Сыздыкова</a:t>
            </a:r>
            <a:r>
              <a:rPr lang="ru-RU" sz="2400" b="1" dirty="0" smtClean="0">
                <a:solidFill>
                  <a:srgbClr val="C00000"/>
                </a:solidFill>
                <a:latin typeface="+mn-lt"/>
              </a:rPr>
              <a:t> </a:t>
            </a:r>
            <a:r>
              <a:rPr lang="ru-RU" sz="2400" b="1" dirty="0" err="1" smtClean="0">
                <a:solidFill>
                  <a:srgbClr val="C00000"/>
                </a:solidFill>
                <a:latin typeface="+mn-lt"/>
              </a:rPr>
              <a:t>Гульбану</a:t>
            </a:r>
            <a:r>
              <a:rPr lang="ru-RU" sz="2400" b="1" dirty="0" smtClean="0">
                <a:solidFill>
                  <a:srgbClr val="C00000"/>
                </a:solidFill>
                <a:latin typeface="+mn-lt"/>
              </a:rPr>
              <a:t> </a:t>
            </a:r>
            <a:r>
              <a:rPr lang="ru-RU" sz="2400" b="1" dirty="0" err="1" smtClean="0">
                <a:solidFill>
                  <a:srgbClr val="C00000"/>
                </a:solidFill>
                <a:latin typeface="+mn-lt"/>
              </a:rPr>
              <a:t>Жумагалиевна</a:t>
            </a:r>
            <a:endParaRPr lang="ru-RU" sz="2400" b="1" dirty="0" smtClean="0">
              <a:solidFill>
                <a:srgbClr val="C00000"/>
              </a:solidFill>
              <a:latin typeface="+mn-lt"/>
            </a:endParaRPr>
          </a:p>
          <a:p>
            <a:pPr algn="l"/>
            <a:r>
              <a:rPr lang="ru-RU" sz="2400" b="1" dirty="0" err="1" smtClean="0">
                <a:solidFill>
                  <a:srgbClr val="C00000"/>
                </a:solidFill>
                <a:latin typeface="+mn-lt"/>
              </a:rPr>
              <a:t>Жалпы</a:t>
            </a:r>
            <a:r>
              <a:rPr lang="ru-RU" sz="2400" b="1" dirty="0" smtClean="0">
                <a:solidFill>
                  <a:srgbClr val="C00000"/>
                </a:solidFill>
                <a:latin typeface="+mn-lt"/>
              </a:rPr>
              <a:t> </a:t>
            </a:r>
            <a:r>
              <a:rPr lang="ru-RU" sz="2400" b="1" dirty="0" err="1" smtClean="0">
                <a:solidFill>
                  <a:srgbClr val="C00000"/>
                </a:solidFill>
                <a:latin typeface="+mn-lt"/>
              </a:rPr>
              <a:t>ауданы</a:t>
            </a:r>
            <a:r>
              <a:rPr lang="ru-RU" sz="2400" b="1" dirty="0" smtClean="0">
                <a:solidFill>
                  <a:srgbClr val="C00000"/>
                </a:solidFill>
                <a:latin typeface="+mn-lt"/>
              </a:rPr>
              <a:t>:         35 637 кв.м</a:t>
            </a:r>
          </a:p>
          <a:p>
            <a:pPr algn="l"/>
            <a:r>
              <a:rPr lang="ru-RU" sz="2400" b="1" dirty="0" err="1" smtClean="0">
                <a:solidFill>
                  <a:srgbClr val="C00000"/>
                </a:solidFill>
                <a:latin typeface="+mn-lt"/>
              </a:rPr>
              <a:t>Ғимараттың жалпы</a:t>
            </a:r>
            <a:r>
              <a:rPr lang="ru-RU" sz="2400" b="1" dirty="0" smtClean="0">
                <a:solidFill>
                  <a:srgbClr val="C00000"/>
                </a:solidFill>
                <a:latin typeface="+mn-lt"/>
              </a:rPr>
              <a:t> </a:t>
            </a:r>
            <a:r>
              <a:rPr lang="ru-RU" sz="2400" b="1" dirty="0" err="1" smtClean="0">
                <a:solidFill>
                  <a:srgbClr val="C00000"/>
                </a:solidFill>
                <a:latin typeface="+mn-lt"/>
              </a:rPr>
              <a:t>ауданы</a:t>
            </a:r>
            <a:r>
              <a:rPr lang="ru-RU" sz="2400" b="1" dirty="0" smtClean="0">
                <a:solidFill>
                  <a:srgbClr val="C00000"/>
                </a:solidFill>
                <a:latin typeface="+mn-lt"/>
              </a:rPr>
              <a:t>:   9695,33 кв.м</a:t>
            </a:r>
          </a:p>
          <a:p>
            <a:pPr algn="l"/>
            <a:r>
              <a:rPr lang="ru-RU" sz="2400" b="1" dirty="0" err="1" smtClean="0">
                <a:solidFill>
                  <a:srgbClr val="C00000"/>
                </a:solidFill>
                <a:latin typeface="+mn-lt"/>
              </a:rPr>
              <a:t>Үй жайлар</a:t>
            </a:r>
            <a:r>
              <a:rPr lang="ru-RU" sz="2400" b="1" dirty="0" smtClean="0">
                <a:solidFill>
                  <a:srgbClr val="C00000"/>
                </a:solidFill>
                <a:latin typeface="+mn-lt"/>
              </a:rPr>
              <a:t> саны:             499</a:t>
            </a:r>
          </a:p>
          <a:p>
            <a:pPr algn="l"/>
            <a:r>
              <a:rPr lang="ru-RU" sz="2400" b="1" dirty="0" err="1" smtClean="0">
                <a:solidFill>
                  <a:srgbClr val="C00000"/>
                </a:solidFill>
                <a:latin typeface="+mn-lt"/>
              </a:rPr>
              <a:t>Соғылған жыл</a:t>
            </a:r>
            <a:r>
              <a:rPr lang="ru-RU" sz="2400" b="1" dirty="0" smtClean="0">
                <a:solidFill>
                  <a:srgbClr val="C00000"/>
                </a:solidFill>
                <a:latin typeface="+mn-lt"/>
              </a:rPr>
              <a:t>:                    1984 ж.</a:t>
            </a:r>
          </a:p>
          <a:p>
            <a:pPr algn="l"/>
            <a:r>
              <a:rPr lang="ru-RU" sz="2400" b="1" dirty="0" err="1" smtClean="0">
                <a:solidFill>
                  <a:srgbClr val="C00000"/>
                </a:solidFill>
                <a:latin typeface="+mn-lt"/>
              </a:rPr>
              <a:t>Қызметкерлер </a:t>
            </a:r>
            <a:r>
              <a:rPr lang="ru-RU" sz="2400" b="1" dirty="0" smtClean="0">
                <a:solidFill>
                  <a:srgbClr val="C00000"/>
                </a:solidFill>
                <a:latin typeface="+mn-lt"/>
              </a:rPr>
              <a:t>саны:  515</a:t>
            </a:r>
            <a:endParaRPr lang="ru-RU" sz="2400" b="1" dirty="0" smtClean="0">
              <a:solidFill>
                <a:srgbClr val="C00000"/>
              </a:solidFill>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28596" y="0"/>
            <a:ext cx="8229600" cy="404664"/>
          </a:xfrm>
          <a:ln>
            <a:noFill/>
          </a:ln>
        </p:spPr>
        <p:txBody>
          <a:bodyPr>
            <a:noAutofit/>
          </a:bodyPr>
          <a:lstStyle/>
          <a:p>
            <a:pPr algn="ctr"/>
            <a:r>
              <a:rPr lang="ru-RU" sz="28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Сапалық көрсеткіштер</a:t>
            </a: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endParaRPr lang="ru-RU"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graphicFrame>
        <p:nvGraphicFramePr>
          <p:cNvPr id="6" name="Содержимое 3"/>
          <p:cNvGraphicFramePr>
            <a:graphicFrameLocks/>
          </p:cNvGraphicFramePr>
          <p:nvPr/>
        </p:nvGraphicFramePr>
        <p:xfrm>
          <a:off x="179512" y="620688"/>
          <a:ext cx="8715437" cy="5877270"/>
        </p:xfrm>
        <a:graphic>
          <a:graphicData uri="http://schemas.openxmlformats.org/drawingml/2006/table">
            <a:tbl>
              <a:tblPr firstRow="1" bandRow="1">
                <a:tableStyleId>{8799B23B-EC83-4686-B30A-512413B5E67A}</a:tableStyleId>
              </a:tblPr>
              <a:tblGrid>
                <a:gridCol w="231793"/>
                <a:gridCol w="1982785"/>
                <a:gridCol w="642942"/>
                <a:gridCol w="642942"/>
                <a:gridCol w="642942"/>
                <a:gridCol w="642942"/>
                <a:gridCol w="642942"/>
                <a:gridCol w="571504"/>
                <a:gridCol w="714380"/>
                <a:gridCol w="714380"/>
                <a:gridCol w="642942"/>
                <a:gridCol w="642943"/>
              </a:tblGrid>
              <a:tr h="1912822">
                <a:tc rowSpan="2">
                  <a:txBody>
                    <a:bodyPr/>
                    <a:lstStyle/>
                    <a:p>
                      <a:pPr algn="ctr" fontAlgn="t"/>
                      <a:r>
                        <a:rPr lang="ru-RU" sz="1300" u="none" strike="noStrike" dirty="0">
                          <a:latin typeface="Times New Roman" pitchFamily="18" charset="0"/>
                          <a:cs typeface="Times New Roman" pitchFamily="18" charset="0"/>
                        </a:rPr>
                        <a:t>№ </a:t>
                      </a:r>
                      <a:r>
                        <a:rPr lang="ru-RU" sz="1300" u="none" strike="noStrike" dirty="0" err="1">
                          <a:latin typeface="Times New Roman" pitchFamily="18" charset="0"/>
                          <a:cs typeface="Times New Roman" pitchFamily="18" charset="0"/>
                        </a:rPr>
                        <a:t>п</a:t>
                      </a:r>
                      <a:r>
                        <a:rPr lang="ru-RU" sz="1300" u="none" strike="noStrike" dirty="0">
                          <a:latin typeface="Times New Roman" pitchFamily="18" charset="0"/>
                          <a:cs typeface="Times New Roman" pitchFamily="18" charset="0"/>
                        </a:rPr>
                        <a:t>/</a:t>
                      </a:r>
                      <a:r>
                        <a:rPr lang="ru-RU" sz="1300" u="none" strike="noStrike" dirty="0" err="1">
                          <a:latin typeface="Times New Roman" pitchFamily="18" charset="0"/>
                          <a:cs typeface="Times New Roman" pitchFamily="18" charset="0"/>
                        </a:rPr>
                        <a:t>п</a:t>
                      </a:r>
                      <a:endParaRPr lang="ru-RU" sz="1300" b="1" i="0" u="none" strike="noStrike" dirty="0">
                        <a:solidFill>
                          <a:schemeClr val="tx1"/>
                        </a:solidFill>
                        <a:latin typeface="Times New Roman" pitchFamily="18" charset="0"/>
                        <a:cs typeface="Times New Roman" pitchFamily="18" charset="0"/>
                      </a:endParaRPr>
                    </a:p>
                  </a:txBody>
                  <a:tcPr marL="9525" marR="9525" marT="9525" marB="0">
                    <a:solidFill>
                      <a:schemeClr val="accent5"/>
                    </a:solidFill>
                  </a:tcPr>
                </a:tc>
                <a:tc rowSpan="2">
                  <a:txBody>
                    <a:bodyPr/>
                    <a:lstStyle/>
                    <a:p>
                      <a:pPr algn="ctr" fontAlgn="b"/>
                      <a:r>
                        <a:rPr lang="kk-KZ" sz="1400" dirty="0" smtClean="0"/>
                        <a:t>Құрылымдық бөлімдер және төсек профилі</a:t>
                      </a:r>
                      <a:endParaRPr lang="ru-RU" sz="1400" b="1" i="0" u="none" strike="noStrike" dirty="0">
                        <a:solidFill>
                          <a:srgbClr val="000000"/>
                        </a:solidFill>
                        <a:latin typeface="+mn-lt"/>
                      </a:endParaRPr>
                    </a:p>
                  </a:txBody>
                  <a:tcPr marL="9525" marR="9525" marT="9525" marB="0" anchor="ctr">
                    <a:solidFill>
                      <a:schemeClr val="accent5"/>
                    </a:solidFill>
                  </a:tcPr>
                </a:tc>
                <a:tc gridSpan="2">
                  <a:txBody>
                    <a:bodyPr/>
                    <a:lstStyle/>
                    <a:p>
                      <a:pPr algn="ctr" fontAlgn="b"/>
                      <a:r>
                        <a:rPr lang="ru-RU" sz="1400" b="1" i="0" u="none" strike="noStrike" dirty="0" smtClean="0">
                          <a:solidFill>
                            <a:srgbClr val="000000"/>
                          </a:solidFill>
                          <a:latin typeface="+mn-lt"/>
                        </a:rPr>
                        <a:t> </a:t>
                      </a:r>
                      <a:r>
                        <a:rPr lang="ru-RU" sz="1400" b="1" i="0" u="none" strike="noStrike" dirty="0" err="1" smtClean="0">
                          <a:solidFill>
                            <a:srgbClr val="000000"/>
                          </a:solidFill>
                          <a:latin typeface="+mn-lt"/>
                        </a:rPr>
                        <a:t>Төсек толуы</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Төсек айналымы</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kk-KZ" sz="1400" dirty="0" smtClean="0"/>
                        <a:t>1 науқастың төсекте болуының орташа ұзақтығы</a:t>
                      </a:r>
                      <a:endParaRPr lang="ru-RU" sz="1400" b="1" i="0" u="none" strike="noStrike" dirty="0">
                        <a:solidFill>
                          <a:srgbClr val="000000"/>
                        </a:solidFill>
                        <a:latin typeface="+mn-lt"/>
                      </a:endParaRPr>
                    </a:p>
                  </a:txBody>
                  <a:tcPr marL="9525" marR="9525" marT="9525" marB="0" anchor="b">
                    <a:solidFill>
                      <a:schemeClr val="accent5"/>
                    </a:solidFill>
                  </a:tcPr>
                </a:tc>
                <a:tc hMerge="1">
                  <a:txBody>
                    <a:bodyPr/>
                    <a:lstStyle/>
                    <a:p>
                      <a:endParaRPr lang="ru-RU"/>
                    </a:p>
                  </a:txBody>
                  <a:tcPr/>
                </a:tc>
                <a:tc gridSpan="2">
                  <a:txBody>
                    <a:bodyPr/>
                    <a:lstStyle/>
                    <a:p>
                      <a:pPr algn="ctr" fontAlgn="b"/>
                      <a:r>
                        <a:rPr lang="ru-RU" sz="1400" b="1" i="0" u="none" strike="noStrike" dirty="0" smtClean="0">
                          <a:solidFill>
                            <a:srgbClr val="000000"/>
                          </a:solidFill>
                          <a:latin typeface="+mn-lt"/>
                        </a:rPr>
                        <a:t> </a:t>
                      </a:r>
                      <a:r>
                        <a:rPr lang="ru-RU" sz="1400" b="1" i="0" u="none" strike="noStrike" dirty="0" err="1" smtClean="0">
                          <a:solidFill>
                            <a:srgbClr val="000000"/>
                          </a:solidFill>
                          <a:latin typeface="+mn-lt"/>
                        </a:rPr>
                        <a:t>Хирургиялық</a:t>
                      </a:r>
                      <a:r>
                        <a:rPr lang="ru-RU" sz="1400" b="1" i="0" u="none" strike="noStrike" baseline="0" dirty="0" err="1" smtClean="0">
                          <a:solidFill>
                            <a:srgbClr val="000000"/>
                          </a:solidFill>
                          <a:latin typeface="+mn-lt"/>
                        </a:rPr>
                        <a:t> белсенділік</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c gridSpan="2">
                  <a:txBody>
                    <a:bodyPr/>
                    <a:lstStyle/>
                    <a:p>
                      <a:pPr algn="ctr" fontAlgn="b"/>
                      <a:r>
                        <a:rPr lang="ru-RU" sz="1400" b="1" i="0" u="none" strike="noStrike" dirty="0" err="1" smtClean="0">
                          <a:solidFill>
                            <a:srgbClr val="000000"/>
                          </a:solidFill>
                          <a:latin typeface="+mn-lt"/>
                        </a:rPr>
                        <a:t>Қайтыс </a:t>
                      </a:r>
                      <a:r>
                        <a:rPr lang="ru-RU" sz="1400" b="1" i="0" u="none" strike="noStrike" dirty="0" smtClean="0">
                          <a:solidFill>
                            <a:srgbClr val="000000"/>
                          </a:solidFill>
                          <a:latin typeface="+mn-lt"/>
                        </a:rPr>
                        <a:t>болу</a:t>
                      </a:r>
                      <a:endParaRPr lang="ru-RU" sz="1400" b="1" i="0" u="none" strike="noStrike" dirty="0">
                        <a:solidFill>
                          <a:srgbClr val="000000"/>
                        </a:solidFill>
                        <a:latin typeface="+mn-lt"/>
                      </a:endParaRPr>
                    </a:p>
                  </a:txBody>
                  <a:tcPr marL="9525" marR="9525" marT="9525" marB="0" anchor="ctr">
                    <a:solidFill>
                      <a:schemeClr val="accent5"/>
                    </a:solidFill>
                  </a:tcPr>
                </a:tc>
                <a:tc hMerge="1">
                  <a:txBody>
                    <a:bodyPr/>
                    <a:lstStyle/>
                    <a:p>
                      <a:endParaRPr lang="ru-RU"/>
                    </a:p>
                  </a:txBody>
                  <a:tcPr/>
                </a:tc>
              </a:tr>
              <a:tr h="396106">
                <a:tc vMerge="1">
                  <a:txBody>
                    <a:bodyPr/>
                    <a:lstStyle/>
                    <a:p>
                      <a:pPr algn="l"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vMerge="1">
                  <a:txBody>
                    <a:bodyPr/>
                    <a:lstStyle/>
                    <a:p>
                      <a:pPr algn="just" fontAlgn="t"/>
                      <a:endParaRPr lang="ru-RU" sz="13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20</a:t>
                      </a:r>
                      <a:endParaRPr lang="ru-RU" sz="14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1" i="0" u="none" strike="noStrike" dirty="0" smtClean="0">
                          <a:solidFill>
                            <a:srgbClr val="000000"/>
                          </a:solidFill>
                          <a:latin typeface="Times New Roman"/>
                        </a:rPr>
                        <a:t>20</a:t>
                      </a:r>
                      <a:r>
                        <a:rPr lang="en-US" sz="1400" b="1" i="0" u="none" strike="noStrike" dirty="0" smtClean="0">
                          <a:solidFill>
                            <a:srgbClr val="000000"/>
                          </a:solidFill>
                          <a:latin typeface="Times New Roman"/>
                        </a:rPr>
                        <a:t>21</a:t>
                      </a:r>
                      <a:endParaRPr lang="ru-RU" sz="1400" b="1" i="0" u="none" strike="noStrike" dirty="0">
                        <a:solidFill>
                          <a:srgbClr val="000000"/>
                        </a:solidFill>
                        <a:latin typeface="Times New Roman"/>
                      </a:endParaRPr>
                    </a:p>
                  </a:txBody>
                  <a:tcPr marL="9525" marR="9525" marT="9525" marB="0" anchor="b">
                    <a:solidFill>
                      <a:srgbClr val="FFFF00"/>
                    </a:solidFill>
                  </a:tcPr>
                </a:tc>
              </a:tr>
              <a:tr h="396106">
                <a:tc>
                  <a:txBody>
                    <a:bodyPr/>
                    <a:lstStyle/>
                    <a:p>
                      <a:pPr algn="l" fontAlgn="t"/>
                      <a:r>
                        <a:rPr lang="ru-RU" sz="1200" b="1" i="0" u="none" strike="noStrike" dirty="0" smtClean="0">
                          <a:solidFill>
                            <a:schemeClr val="tx1"/>
                          </a:solidFill>
                          <a:latin typeface="Times New Roman" pitchFamily="18" charset="0"/>
                          <a:cs typeface="Times New Roman" pitchFamily="18" charset="0"/>
                        </a:rPr>
                        <a:t>1</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0" i="0" u="none" strike="noStrike" dirty="0" err="1" smtClean="0">
                          <a:solidFill>
                            <a:srgbClr val="FF0000"/>
                          </a:solidFill>
                          <a:latin typeface="Times New Roman"/>
                        </a:rPr>
                        <a:t>терапиялық  </a:t>
                      </a:r>
                      <a:r>
                        <a:rPr lang="ru-RU" sz="1400" b="0" i="0" u="none" strike="noStrike" dirty="0" smtClean="0">
                          <a:solidFill>
                            <a:srgbClr val="FF0000"/>
                          </a:solidFill>
                          <a:latin typeface="+mn-lt"/>
                        </a:rPr>
                        <a:t>(</a:t>
                      </a:r>
                      <a:r>
                        <a:rPr lang="ru-RU" sz="1400" b="0" i="0" u="none" strike="noStrike" dirty="0" err="1" smtClean="0">
                          <a:solidFill>
                            <a:srgbClr val="FF0000"/>
                          </a:solidFill>
                          <a:latin typeface="+mn-lt"/>
                        </a:rPr>
                        <a:t>Майдантал</a:t>
                      </a:r>
                      <a:r>
                        <a:rPr lang="ru-RU" sz="1400" b="0" i="0" u="none" strike="noStrike" dirty="0" smtClean="0">
                          <a:solidFill>
                            <a:srgbClr val="FF0000"/>
                          </a:solidFill>
                          <a:latin typeface="+mn-lt"/>
                        </a:rPr>
                        <a:t>)</a:t>
                      </a:r>
                      <a:endParaRPr lang="ru-RU" sz="1400" b="0" i="0" u="none" strike="noStrike" dirty="0">
                        <a:solidFill>
                          <a:srgbClr val="FF0000"/>
                        </a:solidFill>
                        <a:latin typeface="Times New Roman"/>
                      </a:endParaRPr>
                    </a:p>
                  </a:txBody>
                  <a:tcPr marL="9525" marR="9525" marT="9525" marB="0" anchor="b"/>
                </a:tc>
                <a:tc>
                  <a:txBody>
                    <a:bodyPr/>
                    <a:lstStyle/>
                    <a:p>
                      <a:pPr algn="ctr" fontAlgn="b"/>
                      <a:r>
                        <a:rPr lang="ru-RU" sz="900" b="0" i="0" u="none" strike="noStrike" dirty="0">
                          <a:solidFill>
                            <a:srgbClr val="000000"/>
                          </a:solidFill>
                          <a:latin typeface="Times New Roman"/>
                        </a:rPr>
                        <a:t>261,3</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261.3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32,4</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29.9</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8,0</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9.5</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r>
              <a:tr h="775285">
                <a:tc>
                  <a:txBody>
                    <a:bodyPr/>
                    <a:lstStyle/>
                    <a:p>
                      <a:pPr algn="l" fontAlgn="t"/>
                      <a:r>
                        <a:rPr lang="ru-RU" sz="1200" b="1" i="0" u="none" strike="noStrike" dirty="0" smtClean="0">
                          <a:solidFill>
                            <a:schemeClr val="tx1"/>
                          </a:solidFill>
                          <a:latin typeface="Times New Roman" pitchFamily="18" charset="0"/>
                          <a:cs typeface="Times New Roman" pitchFamily="18" charset="0"/>
                        </a:rPr>
                        <a:t>2</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ctr"/>
                      <a:r>
                        <a:rPr lang="ru-RU" sz="1400" b="0" i="0" u="none" strike="noStrike" dirty="0" err="1" smtClean="0">
                          <a:solidFill>
                            <a:srgbClr val="FF0000"/>
                          </a:solidFill>
                          <a:latin typeface="Times New Roman"/>
                        </a:rPr>
                        <a:t>педиатриялық  </a:t>
                      </a:r>
                      <a:r>
                        <a:rPr lang="ru-RU" sz="1400" b="0" i="0" u="none" strike="noStrike" dirty="0" smtClean="0">
                          <a:solidFill>
                            <a:srgbClr val="FF0000"/>
                          </a:solidFill>
                          <a:latin typeface="+mn-lt"/>
                        </a:rPr>
                        <a:t>(</a:t>
                      </a:r>
                      <a:r>
                        <a:rPr lang="ru-RU" sz="1400" b="0" i="0" u="none" strike="noStrike" dirty="0" err="1" smtClean="0">
                          <a:solidFill>
                            <a:srgbClr val="FF0000"/>
                          </a:solidFill>
                          <a:latin typeface="+mn-lt"/>
                        </a:rPr>
                        <a:t>Майдантал</a:t>
                      </a:r>
                      <a:r>
                        <a:rPr lang="ru-RU" sz="1400" b="0" i="0" u="none" strike="noStrike" dirty="0" smtClean="0">
                          <a:solidFill>
                            <a:srgbClr val="FF0000"/>
                          </a:solidFill>
                          <a:latin typeface="+mn-lt"/>
                        </a:rPr>
                        <a:t>)</a:t>
                      </a:r>
                      <a:endParaRPr lang="ru-RU" sz="1400" b="0" i="0" u="none" strike="noStrike" dirty="0">
                        <a:solidFill>
                          <a:srgbClr val="FF0000"/>
                        </a:solidFill>
                        <a:latin typeface="Times New Roman"/>
                      </a:endParaRPr>
                    </a:p>
                  </a:txBody>
                  <a:tcPr marL="9525" marR="9525" marT="9525" marB="0" anchor="ctr"/>
                </a:tc>
                <a:tc>
                  <a:txBody>
                    <a:bodyPr/>
                    <a:lstStyle/>
                    <a:p>
                      <a:pPr algn="ctr" fontAlgn="b"/>
                      <a:r>
                        <a:rPr lang="ru-RU" sz="900" b="0" i="0" u="none" strike="noStrike" dirty="0">
                          <a:solidFill>
                            <a:srgbClr val="000000"/>
                          </a:solidFill>
                          <a:latin typeface="Times New Roman"/>
                        </a:rPr>
                        <a:t>382,5</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841.0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47,5</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55.3</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8,1</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r>
                        <a:rPr lang="en-US" sz="900" b="0" i="0" u="none" strike="noStrike" dirty="0" smtClean="0">
                          <a:solidFill>
                            <a:srgbClr val="000000"/>
                          </a:solidFill>
                          <a:latin typeface="Times New Roman"/>
                        </a:rPr>
                        <a:t>12.0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1" i="0" u="none" strike="noStrike" dirty="0">
                          <a:solidFill>
                            <a:srgbClr val="000000"/>
                          </a:solidFill>
                          <a:latin typeface="Times New Roman"/>
                        </a:rPr>
                        <a:t> </a:t>
                      </a:r>
                    </a:p>
                  </a:txBody>
                  <a:tcPr marL="9525" marR="9525" marT="9525" marB="0" anchor="b">
                    <a:solidFill>
                      <a:srgbClr val="FFFF00"/>
                    </a:solidFill>
                  </a:tcPr>
                </a:tc>
              </a:tr>
              <a:tr h="396106">
                <a:tc>
                  <a:txBody>
                    <a:bodyPr/>
                    <a:lstStyle/>
                    <a:p>
                      <a:pPr algn="l" fontAlgn="t"/>
                      <a:r>
                        <a:rPr lang="ru-RU" sz="1200" b="1" i="0" u="none" strike="noStrike" dirty="0" smtClean="0">
                          <a:solidFill>
                            <a:schemeClr val="tx1"/>
                          </a:solidFill>
                          <a:latin typeface="Times New Roman" pitchFamily="18" charset="0"/>
                          <a:cs typeface="Times New Roman" pitchFamily="18" charset="0"/>
                        </a:rPr>
                        <a:t>3</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ru-RU" sz="1400" b="0" i="0" u="none" strike="noStrike" dirty="0" err="1" smtClean="0">
                          <a:solidFill>
                            <a:srgbClr val="FF0000"/>
                          </a:solidFill>
                          <a:latin typeface="Times New Roman"/>
                        </a:rPr>
                        <a:t>терапиялық  Карнак</a:t>
                      </a:r>
                      <a:endParaRPr lang="ru-RU" sz="1400" b="0" i="0" u="none" strike="noStrike" dirty="0">
                        <a:solidFill>
                          <a:srgbClr val="FF0000"/>
                        </a:solidFill>
                        <a:latin typeface="Times New Roman"/>
                      </a:endParaRPr>
                    </a:p>
                  </a:txBody>
                  <a:tcPr marL="9525" marR="9525" marT="9525" marB="0" anchor="b"/>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endParaRPr lang="ru-RU" sz="14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14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14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14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1400" b="0" i="0" u="none" strike="noStrike">
                          <a:solidFill>
                            <a:srgbClr val="000000"/>
                          </a:solidFill>
                          <a:latin typeface="Times New Roman"/>
                        </a:rPr>
                        <a:t> </a:t>
                      </a:r>
                    </a:p>
                  </a:txBody>
                  <a:tcPr marL="9525" marR="9525" marT="9525" marB="0" anchor="b">
                    <a:solidFill>
                      <a:srgbClr val="FFFF00"/>
                    </a:solidFill>
                  </a:tcPr>
                </a:tc>
              </a:tr>
              <a:tr h="775285">
                <a:tc>
                  <a:txBody>
                    <a:bodyPr/>
                    <a:lstStyle/>
                    <a:p>
                      <a:pPr algn="l" fontAlgn="t"/>
                      <a:r>
                        <a:rPr lang="ru-RU" sz="1200" b="1" i="0" u="none" strike="noStrike" dirty="0" smtClean="0">
                          <a:solidFill>
                            <a:schemeClr val="tx1"/>
                          </a:solidFill>
                          <a:latin typeface="Times New Roman" pitchFamily="18" charset="0"/>
                          <a:cs typeface="Times New Roman" pitchFamily="18" charset="0"/>
                        </a:rPr>
                        <a:t>4</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mn-lt"/>
                        </a:rPr>
                        <a:t>Жұқпалы</a:t>
                      </a:r>
                      <a:r>
                        <a:rPr lang="kk-KZ" sz="1400" b="0" i="0" u="none" strike="noStrike" baseline="0" dirty="0" smtClean="0">
                          <a:solidFill>
                            <a:srgbClr val="FF0000"/>
                          </a:solidFill>
                          <a:latin typeface="+mn-lt"/>
                        </a:rPr>
                        <a:t> аурулар ересектер</a:t>
                      </a:r>
                      <a:endParaRPr lang="ru-RU" sz="1400" b="0" i="0" u="none" strike="noStrike" dirty="0">
                        <a:solidFill>
                          <a:srgbClr val="FF0000"/>
                        </a:solidFill>
                        <a:latin typeface="+mn-lt"/>
                      </a:endParaRPr>
                    </a:p>
                  </a:txBody>
                  <a:tcPr marL="9525" marR="9525" marT="9525" marB="0" anchor="b"/>
                </a:tc>
                <a:tc>
                  <a:txBody>
                    <a:bodyPr/>
                    <a:lstStyle/>
                    <a:p>
                      <a:pPr algn="ctr" fontAlgn="b"/>
                      <a:r>
                        <a:rPr lang="ru-RU" sz="900" b="0" i="0" u="none" strike="noStrike">
                          <a:solidFill>
                            <a:srgbClr val="000000"/>
                          </a:solidFill>
                          <a:latin typeface="Times New Roman"/>
                        </a:rPr>
                        <a:t>168,8</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319.0</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21,9</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47.2</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7,4</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0.14</a:t>
                      </a:r>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 </a:t>
                      </a:r>
                    </a:p>
                  </a:txBody>
                  <a:tcPr marL="9525" marR="9525" marT="9525" marB="0" anchor="b">
                    <a:solidFill>
                      <a:srgbClr val="FFFF00"/>
                    </a:solidFill>
                  </a:tcPr>
                </a:tc>
              </a:tr>
              <a:tr h="775285">
                <a:tc>
                  <a:txBody>
                    <a:bodyPr/>
                    <a:lstStyle/>
                    <a:p>
                      <a:pPr algn="l" fontAlgn="t"/>
                      <a:r>
                        <a:rPr lang="ru-RU" sz="1200" b="1" i="0" u="none" strike="noStrike" dirty="0" smtClean="0">
                          <a:solidFill>
                            <a:schemeClr val="tx1"/>
                          </a:solidFill>
                          <a:latin typeface="Times New Roman" pitchFamily="18" charset="0"/>
                          <a:cs typeface="Times New Roman" pitchFamily="18" charset="0"/>
                        </a:rPr>
                        <a:t>5</a:t>
                      </a:r>
                      <a:endParaRPr lang="ru-RU" sz="1200" b="1"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400" b="0" i="0" u="none" strike="noStrike" dirty="0" smtClean="0">
                          <a:solidFill>
                            <a:srgbClr val="FF0000"/>
                          </a:solidFill>
                          <a:latin typeface="+mn-lt"/>
                        </a:rPr>
                        <a:t>Жұқпалы</a:t>
                      </a:r>
                      <a:r>
                        <a:rPr lang="kk-KZ" sz="1400" b="0" i="0" u="none" strike="noStrike" baseline="0" dirty="0" smtClean="0">
                          <a:solidFill>
                            <a:srgbClr val="FF0000"/>
                          </a:solidFill>
                          <a:latin typeface="+mn-lt"/>
                        </a:rPr>
                        <a:t> аурулар балалар</a:t>
                      </a:r>
                      <a:endParaRPr lang="ru-RU" sz="1400" b="0" i="0" u="none" strike="noStrike" dirty="0">
                        <a:solidFill>
                          <a:srgbClr val="FF0000"/>
                        </a:solidFill>
                        <a:latin typeface="+mn-lt"/>
                      </a:endParaRPr>
                    </a:p>
                  </a:txBody>
                  <a:tcPr marL="9525" marR="9525" marT="9525" marB="0" anchor="b"/>
                </a:tc>
                <a:tc>
                  <a:txBody>
                    <a:bodyPr/>
                    <a:lstStyle/>
                    <a:p>
                      <a:pPr algn="ctr" fontAlgn="b"/>
                      <a:r>
                        <a:rPr lang="ru-RU" sz="900" b="0" i="0" u="none" strike="noStrike">
                          <a:solidFill>
                            <a:srgbClr val="000000"/>
                          </a:solidFill>
                          <a:latin typeface="Times New Roman"/>
                        </a:rPr>
                        <a:t>145,1</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214.6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a:solidFill>
                            <a:srgbClr val="000000"/>
                          </a:solidFill>
                          <a:latin typeface="Times New Roman"/>
                        </a:rPr>
                        <a:t>23,0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32.8</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6,0</a:t>
                      </a:r>
                    </a:p>
                  </a:txBody>
                  <a:tcPr marL="9525" marR="9525" marT="9525" marB="0" anchor="b">
                    <a:solidFill>
                      <a:srgbClr val="FFFF00"/>
                    </a:solidFill>
                  </a:tcPr>
                </a:tc>
                <a:tc>
                  <a:txBody>
                    <a:bodyPr/>
                    <a:lstStyle/>
                    <a:p>
                      <a:pPr algn="ctr" fontAlgn="b"/>
                      <a:r>
                        <a:rPr lang="en-US" sz="900" b="0" i="0" u="none" strike="noStrike" dirty="0" smtClean="0">
                          <a:solidFill>
                            <a:srgbClr val="000000"/>
                          </a:solidFill>
                          <a:latin typeface="Times New Roman"/>
                        </a:rPr>
                        <a:t>6.6</a:t>
                      </a:r>
                      <a:endParaRPr lang="ru-RU" sz="900" b="0"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0,3</a:t>
                      </a:r>
                    </a:p>
                  </a:txBody>
                  <a:tcPr marL="9525" marR="9525" marT="9525" marB="0" anchor="b">
                    <a:solidFill>
                      <a:srgbClr val="FFFF00"/>
                    </a:solidFill>
                  </a:tcPr>
                </a:tc>
                <a:tc>
                  <a:txBody>
                    <a:bodyPr/>
                    <a:lstStyle/>
                    <a:p>
                      <a:pPr algn="ctr" fontAlgn="b"/>
                      <a:r>
                        <a:rPr lang="ru-RU" sz="900" b="0" i="0" u="none" strike="noStrike" dirty="0">
                          <a:solidFill>
                            <a:srgbClr val="000000"/>
                          </a:solidFill>
                          <a:latin typeface="Times New Roman"/>
                        </a:rPr>
                        <a:t> </a:t>
                      </a:r>
                    </a:p>
                  </a:txBody>
                  <a:tcPr marL="9525" marR="9525" marT="9525" marB="0" anchor="b">
                    <a:solidFill>
                      <a:srgbClr val="FFFF00"/>
                    </a:solidFill>
                  </a:tcPr>
                </a:tc>
              </a:tr>
              <a:tr h="450275">
                <a:tc>
                  <a:txBody>
                    <a:bodyPr/>
                    <a:lstStyle/>
                    <a:p>
                      <a:pPr algn="l" fontAlgn="t"/>
                      <a:r>
                        <a:rPr lang="ru-RU" sz="1200" b="0" i="0" u="none" strike="noStrike" dirty="0" smtClean="0">
                          <a:solidFill>
                            <a:schemeClr val="tx1"/>
                          </a:solidFill>
                          <a:latin typeface="Times New Roman" pitchFamily="18" charset="0"/>
                          <a:cs typeface="Times New Roman" pitchFamily="18" charset="0"/>
                        </a:rPr>
                        <a:t>6</a:t>
                      </a:r>
                      <a:endParaRPr lang="ru-RU" sz="1200" b="0" i="0" u="none" strike="noStrike" dirty="0">
                        <a:solidFill>
                          <a:schemeClr val="tx1"/>
                        </a:solidFill>
                        <a:latin typeface="Times New Roman" pitchFamily="18" charset="0"/>
                        <a:cs typeface="Times New Roman" pitchFamily="18" charset="0"/>
                      </a:endParaRPr>
                    </a:p>
                  </a:txBody>
                  <a:tcPr marL="9525" marR="9525" marT="9525" marB="0" anchor="ctr"/>
                </a:tc>
                <a:tc>
                  <a:txBody>
                    <a:bodyPr/>
                    <a:lstStyle/>
                    <a:p>
                      <a:pPr algn="l" fontAlgn="b"/>
                      <a:r>
                        <a:rPr lang="kk-KZ" sz="1600" b="1" i="0" u="none" strike="noStrike" dirty="0" smtClean="0">
                          <a:solidFill>
                            <a:srgbClr val="FF0000"/>
                          </a:solidFill>
                          <a:latin typeface="Times New Roman"/>
                        </a:rPr>
                        <a:t>Барлығы</a:t>
                      </a:r>
                      <a:endParaRPr lang="ru-RU" sz="1600" b="1" i="0" u="none" strike="noStrike" dirty="0">
                        <a:solidFill>
                          <a:srgbClr val="FF0000"/>
                        </a:solidFill>
                        <a:latin typeface="Times New Roman"/>
                      </a:endParaRPr>
                    </a:p>
                  </a:txBody>
                  <a:tcPr marL="9525" marR="9525" marT="9525" marB="0" anchor="ctr"/>
                </a:tc>
                <a:tc>
                  <a:txBody>
                    <a:bodyPr/>
                    <a:lstStyle/>
                    <a:p>
                      <a:pPr algn="ctr" fontAlgn="b"/>
                      <a:r>
                        <a:rPr lang="ru-RU" sz="900" b="1" i="0" u="none" strike="noStrike" dirty="0" smtClean="0">
                          <a:solidFill>
                            <a:srgbClr val="000000"/>
                          </a:solidFill>
                          <a:latin typeface="Times New Roman"/>
                        </a:rPr>
                        <a:t>289,6</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2</a:t>
                      </a:r>
                      <a:r>
                        <a:rPr lang="en-US" sz="900" b="1" i="0" u="none" strike="noStrike" dirty="0" smtClean="0">
                          <a:solidFill>
                            <a:srgbClr val="000000"/>
                          </a:solidFill>
                          <a:latin typeface="Times New Roman"/>
                        </a:rPr>
                        <a:t>89.0</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39,9</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4</a:t>
                      </a:r>
                      <a:r>
                        <a:rPr lang="en-US" sz="900" b="1" i="0" u="none" strike="noStrike" dirty="0" smtClean="0">
                          <a:solidFill>
                            <a:srgbClr val="000000"/>
                          </a:solidFill>
                          <a:latin typeface="Times New Roman"/>
                        </a:rPr>
                        <a:t>3.0</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7,1</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1" i="0" u="none" strike="noStrike" dirty="0" smtClean="0">
                          <a:solidFill>
                            <a:srgbClr val="000000"/>
                          </a:solidFill>
                          <a:latin typeface="Times New Roman"/>
                        </a:rPr>
                        <a:t>6.7</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1" i="0" u="none" strike="noStrike" dirty="0" smtClean="0">
                          <a:solidFill>
                            <a:srgbClr val="000000"/>
                          </a:solidFill>
                          <a:latin typeface="Times New Roman"/>
                        </a:rPr>
                        <a:t>12.6</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1" i="0" u="none" strike="noStrike" dirty="0" smtClean="0">
                          <a:solidFill>
                            <a:srgbClr val="000000"/>
                          </a:solidFill>
                          <a:latin typeface="Times New Roman"/>
                        </a:rPr>
                        <a:t>12.1</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ru-RU" sz="900" b="1" i="0" u="none" strike="noStrike" dirty="0" smtClean="0">
                          <a:solidFill>
                            <a:srgbClr val="000000"/>
                          </a:solidFill>
                          <a:latin typeface="Times New Roman"/>
                        </a:rPr>
                        <a:t>1,9</a:t>
                      </a:r>
                      <a:endParaRPr lang="ru-RU" sz="900" b="1" i="0" u="none" strike="noStrike" dirty="0">
                        <a:solidFill>
                          <a:srgbClr val="000000"/>
                        </a:solidFill>
                        <a:latin typeface="Times New Roman"/>
                      </a:endParaRPr>
                    </a:p>
                  </a:txBody>
                  <a:tcPr marL="9525" marR="9525" marT="9525" marB="0" anchor="b">
                    <a:solidFill>
                      <a:srgbClr val="FFFF00"/>
                    </a:solidFill>
                  </a:tcPr>
                </a:tc>
                <a:tc>
                  <a:txBody>
                    <a:bodyPr/>
                    <a:lstStyle/>
                    <a:p>
                      <a:pPr algn="ctr" fontAlgn="b"/>
                      <a:r>
                        <a:rPr lang="en-US" sz="900" b="1" i="0" u="none" strike="noStrike" dirty="0" smtClean="0">
                          <a:solidFill>
                            <a:srgbClr val="000000"/>
                          </a:solidFill>
                          <a:latin typeface="Times New Roman"/>
                        </a:rPr>
                        <a:t>1.6</a:t>
                      </a:r>
                      <a:endParaRPr lang="ru-RU" sz="900" b="1" i="0" u="none" strike="noStrike" dirty="0">
                        <a:solidFill>
                          <a:srgbClr val="000000"/>
                        </a:solidFill>
                        <a:latin typeface="Times New Roman"/>
                      </a:endParaRPr>
                    </a:p>
                  </a:txBody>
                  <a:tcPr marL="9525" marR="9525" marT="9525" marB="0" anchor="b">
                    <a:solidFill>
                      <a:srgbClr val="FFFF00"/>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6081" y="-99392"/>
            <a:ext cx="8229600" cy="378296"/>
          </a:xfrm>
        </p:spPr>
        <p:txBody>
          <a:bodyPr>
            <a:noAutofit/>
          </a:bodyPr>
          <a:lstStyle/>
          <a:p>
            <a:r>
              <a:rPr lang="kk-KZ" sz="2000" dirty="0" smtClean="0">
                <a:solidFill>
                  <a:srgbClr val="C00000"/>
                </a:solidFill>
              </a:rPr>
              <a:t>      Тәулік бойы жұмыс істейтін стационардың төсек қорын талдау</a:t>
            </a:r>
            <a:endParaRPr lang="en-US" sz="2000" b="1" dirty="0">
              <a:solidFill>
                <a:srgbClr val="C00000"/>
              </a:solidFill>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1045743171"/>
              </p:ext>
            </p:extLst>
          </p:nvPr>
        </p:nvGraphicFramePr>
        <p:xfrm>
          <a:off x="358924" y="262542"/>
          <a:ext cx="8064895" cy="6580218"/>
        </p:xfrm>
        <a:graphic>
          <a:graphicData uri="http://schemas.openxmlformats.org/drawingml/2006/table">
            <a:tbl>
              <a:tblPr/>
              <a:tblGrid>
                <a:gridCol w="801543">
                  <a:extLst>
                    <a:ext uri="{9D8B030D-6E8A-4147-A177-3AD203B41FA5}">
                      <a16:colId xmlns="" xmlns:a16="http://schemas.microsoft.com/office/drawing/2014/main" val="1828724158"/>
                    </a:ext>
                  </a:extLst>
                </a:gridCol>
                <a:gridCol w="3510791">
                  <a:extLst>
                    <a:ext uri="{9D8B030D-6E8A-4147-A177-3AD203B41FA5}">
                      <a16:colId xmlns="" xmlns:a16="http://schemas.microsoft.com/office/drawing/2014/main" val="556956240"/>
                    </a:ext>
                  </a:extLst>
                </a:gridCol>
                <a:gridCol w="1264674">
                  <a:extLst>
                    <a:ext uri="{9D8B030D-6E8A-4147-A177-3AD203B41FA5}">
                      <a16:colId xmlns="" xmlns:a16="http://schemas.microsoft.com/office/drawing/2014/main" val="1608802155"/>
                    </a:ext>
                  </a:extLst>
                </a:gridCol>
                <a:gridCol w="1565026">
                  <a:extLst>
                    <a:ext uri="{9D8B030D-6E8A-4147-A177-3AD203B41FA5}">
                      <a16:colId xmlns="" xmlns:a16="http://schemas.microsoft.com/office/drawing/2014/main" val="817748202"/>
                    </a:ext>
                  </a:extLst>
                </a:gridCol>
                <a:gridCol w="922861">
                  <a:extLst>
                    <a:ext uri="{9D8B030D-6E8A-4147-A177-3AD203B41FA5}">
                      <a16:colId xmlns="" xmlns:a16="http://schemas.microsoft.com/office/drawing/2014/main" val="1653897168"/>
                    </a:ext>
                  </a:extLst>
                </a:gridCol>
              </a:tblGrid>
              <a:tr h="155374">
                <a:tc rowSpan="2">
                  <a:txBody>
                    <a:bodyPr/>
                    <a:lstStyle/>
                    <a:p>
                      <a:pPr algn="ctr" fontAlgn="ctr"/>
                      <a:r>
                        <a:rPr lang="en-US" sz="1000" b="1" i="0" u="none" strike="noStrike" dirty="0">
                          <a:solidFill>
                            <a:srgbClr val="000000"/>
                          </a:solidFill>
                          <a:effectLst/>
                          <a:latin typeface="Times New Roman" panose="02020603050405020304" pitchFamily="18" charset="0"/>
                        </a:rPr>
                        <a:t>№</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kk-KZ" sz="1000" b="1" i="0" u="none" strike="noStrike" dirty="0" smtClean="0">
                          <a:solidFill>
                            <a:srgbClr val="000000"/>
                          </a:solidFill>
                          <a:effectLst/>
                          <a:latin typeface="Times New Roman" panose="02020603050405020304" pitchFamily="18" charset="0"/>
                        </a:rPr>
                        <a:t>Атауы</a:t>
                      </a:r>
                      <a:endParaRPr lang="ru-RU" sz="1000" b="1" i="0" u="none" strike="noStrike" dirty="0">
                        <a:solidFill>
                          <a:srgbClr val="00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dirty="0" err="1" smtClean="0">
                          <a:solidFill>
                            <a:srgbClr val="000000"/>
                          </a:solidFill>
                          <a:effectLst/>
                          <a:latin typeface="Times New Roman" panose="02020603050405020304" pitchFamily="18" charset="0"/>
                        </a:rPr>
                        <a:t>Төсек</a:t>
                      </a:r>
                      <a:r>
                        <a:rPr lang="ru-RU" sz="1000" b="1" i="0" u="none" strike="noStrike" baseline="0" dirty="0" err="1" smtClean="0">
                          <a:solidFill>
                            <a:srgbClr val="000000"/>
                          </a:solidFill>
                          <a:effectLst/>
                          <a:latin typeface="Times New Roman" panose="02020603050405020304" pitchFamily="18" charset="0"/>
                        </a:rPr>
                        <a:t> </a:t>
                      </a:r>
                      <a:r>
                        <a:rPr lang="ru-RU" sz="1000" b="1" i="0" u="none" strike="noStrike" baseline="0" dirty="0" smtClean="0">
                          <a:solidFill>
                            <a:srgbClr val="000000"/>
                          </a:solidFill>
                          <a:effectLst/>
                          <a:latin typeface="Times New Roman" panose="02020603050405020304" pitchFamily="18" charset="0"/>
                        </a:rPr>
                        <a:t>саны</a:t>
                      </a:r>
                      <a:r>
                        <a:rPr lang="ru-RU" sz="1000" b="1" i="0" u="none" strike="noStrike" dirty="0" smtClean="0">
                          <a:solidFill>
                            <a:srgbClr val="000000"/>
                          </a:solidFill>
                          <a:effectLst/>
                          <a:latin typeface="Times New Roman" panose="02020603050405020304" pitchFamily="18" charset="0"/>
                        </a:rPr>
                        <a:t> </a:t>
                      </a:r>
                      <a:endParaRPr lang="ru-RU" sz="1000" b="1" i="0" u="none" strike="noStrike" dirty="0">
                        <a:solidFill>
                          <a:srgbClr val="00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00" b="0" i="0" u="none" strike="noStrike">
                          <a:solidFill>
                            <a:srgbClr val="00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752958760"/>
                  </a:ext>
                </a:extLst>
              </a:tr>
              <a:tr h="2947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kk-KZ" sz="1000" b="1" dirty="0" smtClean="0"/>
                        <a:t>Есептелген төсектердің нақты жұмысы</a:t>
                      </a:r>
                      <a:endParaRPr lang="ru-RU" sz="1000" b="1" i="0" u="none" strike="noStrike" dirty="0">
                        <a:solidFill>
                          <a:srgbClr val="00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k-KZ" sz="1000" b="1" i="0" u="none" strike="noStrike" baseline="0" dirty="0" smtClean="0">
                          <a:solidFill>
                            <a:srgbClr val="000000"/>
                          </a:solidFill>
                          <a:effectLst/>
                          <a:latin typeface="Times New Roman" panose="02020603050405020304" pitchFamily="18" charset="0"/>
                        </a:rPr>
                        <a:t>  Бос төсектер</a:t>
                      </a:r>
                      <a:endParaRPr lang="ru-RU" sz="1000" b="1" i="0" u="none" strike="noStrike" dirty="0">
                        <a:solidFill>
                          <a:srgbClr val="00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0920317"/>
                  </a:ext>
                </a:extLst>
              </a:tr>
              <a:tr h="56712">
                <a:tc>
                  <a:txBody>
                    <a:bodyPr/>
                    <a:lstStyle/>
                    <a:p>
                      <a:pPr algn="ctr" fontAlgn="ctr"/>
                      <a:r>
                        <a:rPr lang="en-US" sz="1000" b="0" i="0" u="none" strike="noStrike">
                          <a:solidFill>
                            <a:srgbClr val="00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Терапиялық</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17</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19</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13566738"/>
                  </a:ext>
                </a:extLst>
              </a:tr>
              <a:tr h="155374">
                <a:tc>
                  <a:txBody>
                    <a:bodyPr/>
                    <a:lstStyle/>
                    <a:p>
                      <a:pPr algn="ctr" fontAlgn="ctr"/>
                      <a:r>
                        <a:rPr lang="en-US" sz="1000" b="0" i="0" u="none" strike="noStrike">
                          <a:solidFill>
                            <a:srgbClr val="00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Эндокринологиялық</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5489214"/>
                  </a:ext>
                </a:extLst>
              </a:tr>
              <a:tr h="155374">
                <a:tc>
                  <a:txBody>
                    <a:bodyPr/>
                    <a:lstStyle/>
                    <a:p>
                      <a:pPr algn="ctr" fontAlgn="ctr"/>
                      <a:r>
                        <a:rPr lang="en-US" sz="1000" b="0" i="0" u="none" strike="noStrike">
                          <a:solidFill>
                            <a:srgbClr val="000000"/>
                          </a:solidFill>
                          <a:effectLst/>
                          <a:latin typeface="Times New Roman" panose="02020603050405020304" pitchFamily="18" charset="0"/>
                        </a:rPr>
                        <a:t>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Кардиологиялық</a:t>
                      </a:r>
                      <a:endParaRPr lang="ru-RU" sz="1000" b="0" i="0" u="none" strike="noStrike" dirty="0" smtClean="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109994"/>
                  </a:ext>
                </a:extLst>
              </a:tr>
              <a:tr h="155374">
                <a:tc>
                  <a:txBody>
                    <a:bodyPr/>
                    <a:lstStyle/>
                    <a:p>
                      <a:pPr algn="ctr" fontAlgn="ctr"/>
                      <a:r>
                        <a:rPr lang="en-US" sz="1000" b="0" i="0" u="none" strike="noStrike">
                          <a:solidFill>
                            <a:srgbClr val="000000"/>
                          </a:solidFill>
                          <a:effectLst/>
                          <a:latin typeface="Times New Roman" panose="02020603050405020304" pitchFamily="18" charset="0"/>
                        </a:rPr>
                        <a:t>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Неврологиялық</a:t>
                      </a:r>
                      <a:r>
                        <a:rPr lang="ru-RU" sz="1000" b="0" i="0" u="none" strike="noStrike" baseline="0" dirty="0" err="1" smtClean="0">
                          <a:solidFill>
                            <a:srgbClr val="FF0000"/>
                          </a:solidFill>
                          <a:effectLst/>
                          <a:latin typeface="Times New Roman" panose="02020603050405020304" pitchFamily="18" charset="0"/>
                        </a:rPr>
                        <a:t> ересектер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17</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1508357"/>
                  </a:ext>
                </a:extLst>
              </a:tr>
              <a:tr h="155374">
                <a:tc>
                  <a:txBody>
                    <a:bodyPr/>
                    <a:lstStyle/>
                    <a:p>
                      <a:pPr algn="ctr" fontAlgn="ctr"/>
                      <a:r>
                        <a:rPr lang="en-US" sz="1000" b="0" i="0" u="none" strike="noStrike">
                          <a:solidFill>
                            <a:srgbClr val="000000"/>
                          </a:solidFill>
                          <a:effectLst/>
                          <a:latin typeface="Times New Roman" panose="02020603050405020304" pitchFamily="18" charset="0"/>
                        </a:rPr>
                        <a:t>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Хирургиялық</a:t>
                      </a:r>
                      <a:r>
                        <a:rPr lang="ru-RU" sz="1000" b="0" i="0" u="none" strike="noStrike" baseline="0" dirty="0" err="1" smtClean="0">
                          <a:solidFill>
                            <a:srgbClr val="FF0000"/>
                          </a:solidFill>
                          <a:effectLst/>
                          <a:latin typeface="Times New Roman" panose="02020603050405020304" pitchFamily="18" charset="0"/>
                        </a:rPr>
                        <a:t> ересектер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20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16</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9790212"/>
                  </a:ext>
                </a:extLst>
              </a:tr>
              <a:tr h="155374">
                <a:tc>
                  <a:txBody>
                    <a:bodyPr/>
                    <a:lstStyle/>
                    <a:p>
                      <a:pPr algn="ctr" fontAlgn="ctr"/>
                      <a:r>
                        <a:rPr lang="en-US" sz="1000" b="0" i="0" u="none" strike="noStrike">
                          <a:solidFill>
                            <a:srgbClr val="000000"/>
                          </a:solidFill>
                          <a:effectLst/>
                          <a:latin typeface="Times New Roman" panose="02020603050405020304" pitchFamily="18" charset="0"/>
                        </a:rPr>
                        <a:t>6</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Хирургиялық</a:t>
                      </a:r>
                      <a:r>
                        <a:rPr lang="ru-RU" sz="1000" b="0" i="0" u="none" strike="noStrike" baseline="0" dirty="0" err="1" smtClean="0">
                          <a:solidFill>
                            <a:srgbClr val="FF0000"/>
                          </a:solidFill>
                          <a:effectLst/>
                          <a:latin typeface="Times New Roman" panose="02020603050405020304" pitchFamily="18" charset="0"/>
                        </a:rPr>
                        <a:t> балалар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7209451"/>
                  </a:ext>
                </a:extLst>
              </a:tr>
              <a:tr h="155374">
                <a:tc>
                  <a:txBody>
                    <a:bodyPr/>
                    <a:lstStyle/>
                    <a:p>
                      <a:pPr algn="ctr" fontAlgn="ctr"/>
                      <a:r>
                        <a:rPr lang="en-US" sz="1000" b="0" i="0" u="none" strike="noStrike">
                          <a:solidFill>
                            <a:srgbClr val="000000"/>
                          </a:solidFill>
                          <a:effectLst/>
                          <a:latin typeface="Times New Roman" panose="02020603050405020304" pitchFamily="18" charset="0"/>
                        </a:rPr>
                        <a:t>7</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Урологиялық</a:t>
                      </a:r>
                      <a:r>
                        <a:rPr lang="ru-RU" sz="1000" b="0" i="0" u="none" strike="noStrike" baseline="0" dirty="0" err="1" smtClean="0">
                          <a:solidFill>
                            <a:srgbClr val="FF0000"/>
                          </a:solidFill>
                          <a:effectLst/>
                          <a:latin typeface="Times New Roman" panose="02020603050405020304" pitchFamily="18" charset="0"/>
                        </a:rPr>
                        <a:t> ересектер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6</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7</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69011870"/>
                  </a:ext>
                </a:extLst>
              </a:tr>
              <a:tr h="155374">
                <a:tc>
                  <a:txBody>
                    <a:bodyPr/>
                    <a:lstStyle/>
                    <a:p>
                      <a:pPr algn="ctr" fontAlgn="ctr"/>
                      <a:r>
                        <a:rPr lang="en-US" sz="1000" b="0" i="0" u="none" strike="noStrike">
                          <a:solidFill>
                            <a:srgbClr val="000000"/>
                          </a:solidFill>
                          <a:effectLst/>
                          <a:latin typeface="Times New Roman" panose="02020603050405020304" pitchFamily="18" charset="0"/>
                        </a:rPr>
                        <a:t>8</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Урологиялық</a:t>
                      </a:r>
                      <a:r>
                        <a:rPr lang="ru-RU" sz="1000" b="0" i="0" u="none" strike="noStrike" baseline="0" dirty="0" err="1" smtClean="0">
                          <a:solidFill>
                            <a:srgbClr val="FF0000"/>
                          </a:solidFill>
                          <a:effectLst/>
                          <a:latin typeface="Times New Roman" panose="02020603050405020304" pitchFamily="18" charset="0"/>
                        </a:rPr>
                        <a:t> балалар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540246"/>
                  </a:ext>
                </a:extLst>
              </a:tr>
              <a:tr h="155374">
                <a:tc>
                  <a:txBody>
                    <a:bodyPr/>
                    <a:lstStyle/>
                    <a:p>
                      <a:pPr algn="ctr" fontAlgn="ctr"/>
                      <a:r>
                        <a:rPr lang="en-US" sz="1000" b="0" i="0" u="none" strike="noStrike">
                          <a:solidFill>
                            <a:srgbClr val="000000"/>
                          </a:solidFill>
                          <a:effectLst/>
                          <a:latin typeface="Times New Roman" panose="02020603050405020304" pitchFamily="18" charset="0"/>
                        </a:rPr>
                        <a:t>9</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Травматологиялық</a:t>
                      </a:r>
                      <a:r>
                        <a:rPr lang="ru-RU" sz="1000" b="0" i="0" u="none" strike="noStrike" baseline="0" dirty="0" err="1" smtClean="0">
                          <a:solidFill>
                            <a:srgbClr val="FF0000"/>
                          </a:solidFill>
                          <a:effectLst/>
                          <a:latin typeface="Times New Roman" panose="02020603050405020304" pitchFamily="18" charset="0"/>
                        </a:rPr>
                        <a:t> ересектер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21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9</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7316834"/>
                  </a:ext>
                </a:extLst>
              </a:tr>
              <a:tr h="155374">
                <a:tc>
                  <a:txBody>
                    <a:bodyPr/>
                    <a:lstStyle/>
                    <a:p>
                      <a:pPr algn="ctr" fontAlgn="ctr"/>
                      <a:r>
                        <a:rPr lang="en-US" sz="1000" b="0" i="0" u="none" strike="noStrike">
                          <a:solidFill>
                            <a:srgbClr val="000000"/>
                          </a:solidFill>
                          <a:effectLst/>
                          <a:latin typeface="Times New Roman" panose="02020603050405020304" pitchFamily="18" charset="0"/>
                        </a:rPr>
                        <a:t>10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Травматологиялық</a:t>
                      </a:r>
                      <a:r>
                        <a:rPr lang="ru-RU" sz="1000" b="0" i="0" u="none" strike="noStrike" baseline="0" dirty="0" err="1" smtClean="0">
                          <a:solidFill>
                            <a:srgbClr val="FF0000"/>
                          </a:solidFill>
                          <a:effectLst/>
                          <a:latin typeface="Times New Roman" panose="02020603050405020304" pitchFamily="18" charset="0"/>
                        </a:rPr>
                        <a:t> балалар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0919613"/>
                  </a:ext>
                </a:extLst>
              </a:tr>
              <a:tr h="228851">
                <a:tc>
                  <a:txBody>
                    <a:bodyPr/>
                    <a:lstStyle/>
                    <a:p>
                      <a:pPr algn="ctr" fontAlgn="ctr"/>
                      <a:r>
                        <a:rPr lang="en-US" sz="1000" b="0" i="0" u="none" strike="noStrike">
                          <a:solidFill>
                            <a:srgbClr val="000000"/>
                          </a:solidFill>
                          <a:effectLst/>
                          <a:latin typeface="Times New Roman" panose="02020603050405020304" pitchFamily="18" charset="0"/>
                        </a:rPr>
                        <a:t>11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smtClean="0">
                          <a:solidFill>
                            <a:srgbClr val="FF0000"/>
                          </a:solidFill>
                          <a:effectLst/>
                          <a:latin typeface="Times New Roman" panose="02020603050405020304" pitchFamily="18" charset="0"/>
                        </a:rPr>
                        <a:t>Отоларингология</a:t>
                      </a:r>
                      <a:r>
                        <a:rPr lang="ru-RU" sz="1000" b="0" i="0" u="none" strike="noStrike" baseline="0" dirty="0" smtClean="0">
                          <a:solidFill>
                            <a:srgbClr val="FF0000"/>
                          </a:solidFill>
                          <a:effectLst/>
                          <a:latin typeface="Times New Roman" panose="02020603050405020304" pitchFamily="18" charset="0"/>
                        </a:rPr>
                        <a:t> </a:t>
                      </a:r>
                      <a:r>
                        <a:rPr lang="ru-RU" sz="1000" b="0" i="0" u="none" strike="noStrike" baseline="0" dirty="0" err="1" smtClean="0">
                          <a:solidFill>
                            <a:srgbClr val="FF0000"/>
                          </a:solidFill>
                          <a:effectLst/>
                          <a:latin typeface="Times New Roman" panose="02020603050405020304" pitchFamily="18" charset="0"/>
                        </a:rPr>
                        <a:t>ересектер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92077094"/>
                  </a:ext>
                </a:extLst>
              </a:tr>
              <a:tr h="228851">
                <a:tc>
                  <a:txBody>
                    <a:bodyPr/>
                    <a:lstStyle/>
                    <a:p>
                      <a:pPr algn="ctr" fontAlgn="ctr"/>
                      <a:r>
                        <a:rPr lang="en-US" sz="1000" b="0" i="0" u="none" strike="noStrike">
                          <a:solidFill>
                            <a:srgbClr val="000000"/>
                          </a:solidFill>
                          <a:effectLst/>
                          <a:latin typeface="Times New Roman" panose="02020603050405020304" pitchFamily="18" charset="0"/>
                        </a:rPr>
                        <a:t>12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smtClean="0">
                          <a:solidFill>
                            <a:srgbClr val="FF0000"/>
                          </a:solidFill>
                          <a:effectLst/>
                          <a:latin typeface="Times New Roman" panose="02020603050405020304" pitchFamily="18" charset="0"/>
                        </a:rPr>
                        <a:t>Отоларингология</a:t>
                      </a:r>
                      <a:r>
                        <a:rPr lang="ru-RU" sz="1000" b="0" i="0" u="none" strike="noStrike" baseline="0" dirty="0" smtClean="0">
                          <a:solidFill>
                            <a:srgbClr val="FF0000"/>
                          </a:solidFill>
                          <a:effectLst/>
                          <a:latin typeface="Times New Roman" panose="02020603050405020304" pitchFamily="18" charset="0"/>
                        </a:rPr>
                        <a:t> </a:t>
                      </a:r>
                      <a:r>
                        <a:rPr lang="ru-RU" sz="1000" b="0" i="0" u="none" strike="noStrike" baseline="0" dirty="0" err="1" smtClean="0">
                          <a:solidFill>
                            <a:srgbClr val="FF0000"/>
                          </a:solidFill>
                          <a:effectLst/>
                          <a:latin typeface="Times New Roman" panose="02020603050405020304" pitchFamily="18" charset="0"/>
                        </a:rPr>
                        <a:t>балалар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3824689"/>
                  </a:ext>
                </a:extLst>
              </a:tr>
              <a:tr h="155374">
                <a:tc>
                  <a:txBody>
                    <a:bodyPr/>
                    <a:lstStyle/>
                    <a:p>
                      <a:pPr algn="ctr" fontAlgn="ctr"/>
                      <a:r>
                        <a:rPr lang="en-US" sz="1000" b="0" i="0" u="none" strike="noStrike">
                          <a:solidFill>
                            <a:srgbClr val="000000"/>
                          </a:solidFill>
                          <a:effectLst/>
                          <a:latin typeface="Times New Roman" panose="02020603050405020304" pitchFamily="18" charset="0"/>
                        </a:rPr>
                        <a:t>13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Педиатриялық</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45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54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-9</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93907861"/>
                  </a:ext>
                </a:extLst>
              </a:tr>
              <a:tr h="235787">
                <a:tc>
                  <a:txBody>
                    <a:bodyPr/>
                    <a:lstStyle/>
                    <a:p>
                      <a:pPr algn="ctr" fontAlgn="ctr"/>
                      <a:r>
                        <a:rPr lang="en-US" sz="1000" b="0" i="0" u="none" strike="noStrike">
                          <a:solidFill>
                            <a:srgbClr val="000000"/>
                          </a:solidFill>
                          <a:effectLst/>
                          <a:latin typeface="Times New Roman" panose="02020603050405020304" pitchFamily="18" charset="0"/>
                        </a:rPr>
                        <a:t>14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Акушерлік</a:t>
                      </a:r>
                      <a:r>
                        <a:rPr lang="ru-RU" sz="1000" b="0" i="0" u="none" strike="noStrike" baseline="0" dirty="0" smtClean="0">
                          <a:solidFill>
                            <a:srgbClr val="FF0000"/>
                          </a:solidFill>
                          <a:effectLst/>
                          <a:latin typeface="Times New Roman" panose="02020603050405020304" pitchFamily="18" charset="0"/>
                        </a:rPr>
                        <a:t> </a:t>
                      </a:r>
                      <a:r>
                        <a:rPr lang="ru-RU" sz="1000" b="0" i="0" u="none" strike="noStrike" dirty="0" smtClean="0">
                          <a:solidFill>
                            <a:srgbClr val="FF0000"/>
                          </a:solidFill>
                          <a:effectLst/>
                          <a:latin typeface="Times New Roman" panose="02020603050405020304" pitchFamily="18" charset="0"/>
                        </a:rPr>
                        <a:t> (</a:t>
                      </a:r>
                      <a:r>
                        <a:rPr lang="kk-KZ" sz="1000" dirty="0" smtClean="0">
                          <a:solidFill>
                            <a:srgbClr val="FF0000"/>
                          </a:solidFill>
                        </a:rPr>
                        <a:t>жүктілік патологиясын қоспағанда</a:t>
                      </a:r>
                      <a:r>
                        <a:rPr lang="ru-RU" sz="1000" b="0" i="0" u="none" strike="noStrike" dirty="0" smtClean="0">
                          <a:solidFill>
                            <a:srgbClr val="FF0000"/>
                          </a:solidFill>
                          <a:effectLst/>
                          <a:latin typeface="Times New Roman" panose="02020603050405020304" pitchFamily="18" charset="0"/>
                        </a:rPr>
                        <a:t>)</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30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23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7</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451362"/>
                  </a:ext>
                </a:extLst>
              </a:tr>
              <a:tr h="235787">
                <a:tc>
                  <a:txBody>
                    <a:bodyPr/>
                    <a:lstStyle/>
                    <a:p>
                      <a:pPr algn="ctr" fontAlgn="ctr"/>
                      <a:r>
                        <a:rPr lang="en-US" sz="1000" b="0" i="0" u="none" strike="noStrike">
                          <a:solidFill>
                            <a:srgbClr val="000000"/>
                          </a:solidFill>
                          <a:effectLst/>
                          <a:latin typeface="Times New Roman" panose="02020603050405020304" pitchFamily="18" charset="0"/>
                        </a:rPr>
                        <a:t>15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Акушерлік</a:t>
                      </a:r>
                      <a:r>
                        <a:rPr lang="ru-RU" sz="1000" b="0" i="0" u="none" strike="noStrike" baseline="0" dirty="0" smtClean="0">
                          <a:solidFill>
                            <a:srgbClr val="FF0000"/>
                          </a:solidFill>
                          <a:effectLst/>
                          <a:latin typeface="Times New Roman" panose="02020603050405020304" pitchFamily="18" charset="0"/>
                        </a:rPr>
                        <a:t> </a:t>
                      </a:r>
                      <a:r>
                        <a:rPr lang="ru-RU" sz="1000" b="0" i="0" u="none" strike="noStrike" dirty="0" smtClean="0">
                          <a:solidFill>
                            <a:srgbClr val="FF0000"/>
                          </a:solidFill>
                          <a:effectLst/>
                          <a:latin typeface="Times New Roman" panose="02020603050405020304" pitchFamily="18" charset="0"/>
                        </a:rPr>
                        <a:t> </a:t>
                      </a:r>
                      <a:r>
                        <a:rPr lang="ru-RU" sz="1000" b="0" i="0" u="none" strike="noStrike" dirty="0" err="1" smtClean="0">
                          <a:solidFill>
                            <a:srgbClr val="FF0000"/>
                          </a:solidFill>
                          <a:effectLst/>
                          <a:latin typeface="Times New Roman" panose="02020603050405020304" pitchFamily="18" charset="0"/>
                        </a:rPr>
                        <a:t>(жүктілік патологиясы</a:t>
                      </a:r>
                      <a:r>
                        <a:rPr lang="ru-RU" sz="1000" b="0" i="0" u="none" strike="noStrike" dirty="0" smtClean="0">
                          <a:solidFill>
                            <a:srgbClr val="FF0000"/>
                          </a:solidFill>
                          <a:effectLst/>
                          <a:latin typeface="Times New Roman" panose="02020603050405020304" pitchFamily="18" charset="0"/>
                        </a:rPr>
                        <a:t>)</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6</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98031032"/>
                  </a:ext>
                </a:extLst>
              </a:tr>
              <a:tr h="155374">
                <a:tc>
                  <a:txBody>
                    <a:bodyPr/>
                    <a:lstStyle/>
                    <a:p>
                      <a:pPr algn="ctr" fontAlgn="ctr"/>
                      <a:r>
                        <a:rPr lang="en-US" sz="1000" b="0" i="0" u="none" strike="noStrike">
                          <a:solidFill>
                            <a:srgbClr val="000000"/>
                          </a:solidFill>
                          <a:effectLst/>
                          <a:latin typeface="Times New Roman" panose="02020603050405020304" pitchFamily="18" charset="0"/>
                        </a:rPr>
                        <a:t>16</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Гинекологиялық</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8</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1749544"/>
                  </a:ext>
                </a:extLst>
              </a:tr>
              <a:tr h="155374">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kk-KZ" sz="1000" b="1" dirty="0" smtClean="0">
                          <a:solidFill>
                            <a:srgbClr val="FF0000"/>
                          </a:solidFill>
                        </a:rPr>
                        <a:t>Оңалту және оңалту емдеу бөлімі</a:t>
                      </a:r>
                      <a:endParaRPr lang="ru-RU" sz="1000" b="1" i="1" u="none" strike="noStrike" dirty="0">
                        <a:solidFill>
                          <a:srgbClr val="FF0000"/>
                        </a:solidFill>
                        <a:effectLst/>
                        <a:latin typeface="Times New Roman" panose="02020603050405020304" pitchFamily="18" charset="0"/>
                      </a:endParaRP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3497775"/>
                  </a:ext>
                </a:extLst>
              </a:tr>
              <a:tr h="235787">
                <a:tc>
                  <a:txBody>
                    <a:bodyPr/>
                    <a:lstStyle/>
                    <a:p>
                      <a:pPr algn="ctr" fontAlgn="ctr"/>
                      <a:r>
                        <a:rPr lang="en-US" sz="1000" b="0" i="0" u="none" strike="noStrike">
                          <a:solidFill>
                            <a:srgbClr val="00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Кардиологиялық</a:t>
                      </a:r>
                      <a:r>
                        <a:rPr lang="ru-RU" sz="1000" b="0" i="0" u="none" strike="noStrike" baseline="0" dirty="0" err="1" smtClean="0">
                          <a:solidFill>
                            <a:srgbClr val="FF0000"/>
                          </a:solidFill>
                          <a:effectLst/>
                          <a:latin typeface="Times New Roman" panose="02020603050405020304" pitchFamily="18" charset="0"/>
                        </a:rPr>
                        <a:t> оңалту ересектер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0795707"/>
                  </a:ext>
                </a:extLst>
              </a:tr>
              <a:tr h="235787">
                <a:tc>
                  <a:txBody>
                    <a:bodyPr/>
                    <a:lstStyle/>
                    <a:p>
                      <a:pPr algn="ctr" fontAlgn="ctr"/>
                      <a:r>
                        <a:rPr lang="en-US" sz="1000" b="0" i="0" u="none" strike="noStrike">
                          <a:solidFill>
                            <a:srgbClr val="00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Неврологиялық</a:t>
                      </a:r>
                      <a:r>
                        <a:rPr lang="ru-RU" sz="1000" b="0" i="0" u="none" strike="noStrike" baseline="0" dirty="0" err="1" smtClean="0">
                          <a:solidFill>
                            <a:srgbClr val="FF0000"/>
                          </a:solidFill>
                          <a:effectLst/>
                          <a:latin typeface="Times New Roman" panose="02020603050405020304" pitchFamily="18" charset="0"/>
                        </a:rPr>
                        <a:t> оңалту ересектер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15322193"/>
                  </a:ext>
                </a:extLst>
              </a:tr>
              <a:tr h="235787">
                <a:tc>
                  <a:txBody>
                    <a:bodyPr/>
                    <a:lstStyle/>
                    <a:p>
                      <a:pPr algn="ctr" fontAlgn="ctr"/>
                      <a:r>
                        <a:rPr lang="en-US" sz="1000" b="0" i="0" u="none" strike="noStrike">
                          <a:solidFill>
                            <a:srgbClr val="000000"/>
                          </a:solidFill>
                          <a:effectLst/>
                          <a:latin typeface="Times New Roman" panose="02020603050405020304" pitchFamily="18" charset="0"/>
                        </a:rPr>
                        <a:t>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Травматологиялық</a:t>
                      </a:r>
                      <a:r>
                        <a:rPr lang="ru-RU" sz="1000" b="0" i="0" u="none" strike="noStrike" baseline="0" dirty="0" err="1" smtClean="0">
                          <a:solidFill>
                            <a:srgbClr val="FF0000"/>
                          </a:solidFill>
                          <a:effectLst/>
                          <a:latin typeface="Times New Roman" panose="02020603050405020304" pitchFamily="18" charset="0"/>
                        </a:rPr>
                        <a:t> оңалту ересектер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868601"/>
                  </a:ext>
                </a:extLst>
              </a:tr>
              <a:tr h="235787">
                <a:tc>
                  <a:txBody>
                    <a:bodyPr/>
                    <a:lstStyle/>
                    <a:p>
                      <a:pPr algn="ctr" fontAlgn="ctr"/>
                      <a:r>
                        <a:rPr lang="en-US" sz="1000" b="0" i="0" u="none" strike="noStrike">
                          <a:solidFill>
                            <a:srgbClr val="000000"/>
                          </a:solidFill>
                          <a:effectLst/>
                          <a:latin typeface="Times New Roman" panose="02020603050405020304" pitchFamily="18" charset="0"/>
                        </a:rPr>
                        <a:t>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Травматологиялық</a:t>
                      </a:r>
                      <a:r>
                        <a:rPr lang="ru-RU" sz="1000" b="0" i="0" u="none" strike="noStrike" baseline="0" dirty="0" err="1" smtClean="0">
                          <a:solidFill>
                            <a:srgbClr val="FF0000"/>
                          </a:solidFill>
                          <a:effectLst/>
                          <a:latin typeface="Times New Roman" panose="02020603050405020304" pitchFamily="18" charset="0"/>
                        </a:rPr>
                        <a:t> оңалту балалар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23639245"/>
                  </a:ext>
                </a:extLst>
              </a:tr>
              <a:tr h="235787">
                <a:tc>
                  <a:txBody>
                    <a:bodyPr/>
                    <a:lstStyle/>
                    <a:p>
                      <a:pPr algn="ctr" fontAlgn="ctr"/>
                      <a:r>
                        <a:rPr lang="en-US" sz="1000" b="0" i="0" u="none" strike="noStrike">
                          <a:solidFill>
                            <a:srgbClr val="000000"/>
                          </a:solidFill>
                          <a:effectLst/>
                          <a:latin typeface="Times New Roman" panose="02020603050405020304" pitchFamily="18" charset="0"/>
                        </a:rPr>
                        <a:t>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Кардиологиялық</a:t>
                      </a:r>
                      <a:r>
                        <a:rPr lang="ru-RU" sz="1000" b="0" i="0" u="none" strike="noStrike" baseline="0" dirty="0" err="1" smtClean="0">
                          <a:solidFill>
                            <a:srgbClr val="FF0000"/>
                          </a:solidFill>
                          <a:effectLst/>
                          <a:latin typeface="Times New Roman" panose="02020603050405020304" pitchFamily="18" charset="0"/>
                        </a:rPr>
                        <a:t> оңалту балалар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94106630"/>
                  </a:ext>
                </a:extLst>
              </a:tr>
              <a:tr h="235787">
                <a:tc>
                  <a:txBody>
                    <a:bodyPr/>
                    <a:lstStyle/>
                    <a:p>
                      <a:pPr algn="ctr" fontAlgn="ctr"/>
                      <a:r>
                        <a:rPr lang="en-US" sz="1000" b="0" i="0" u="none" strike="noStrike">
                          <a:solidFill>
                            <a:srgbClr val="00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Неврологиялық</a:t>
                      </a:r>
                      <a:r>
                        <a:rPr lang="ru-RU" sz="1000" b="0" i="0" u="none" strike="noStrike" baseline="0" dirty="0" err="1" smtClean="0">
                          <a:solidFill>
                            <a:srgbClr val="FF0000"/>
                          </a:solidFill>
                          <a:effectLst/>
                          <a:latin typeface="Times New Roman" panose="02020603050405020304" pitchFamily="18" charset="0"/>
                        </a:rPr>
                        <a:t> оңалту балалар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6324167"/>
                  </a:ext>
                </a:extLst>
              </a:tr>
              <a:tr h="155374">
                <a:tc>
                  <a:txBody>
                    <a:bodyPr/>
                    <a:lstStyle/>
                    <a:p>
                      <a:pPr algn="ctr" fontAlgn="b"/>
                      <a:r>
                        <a:rPr lang="en-US" sz="1000" b="1" i="1" u="none" strike="noStrike">
                          <a:solidFill>
                            <a:srgbClr val="000000"/>
                          </a:solidFill>
                          <a:effectLst/>
                          <a:latin typeface="Times New Roman" panose="02020603050405020304" pitchFamily="18" charset="0"/>
                        </a:rPr>
                        <a:t> </a:t>
                      </a: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kk-KZ" sz="1000" b="1" i="1" u="none" strike="noStrike" dirty="0" smtClean="0">
                          <a:solidFill>
                            <a:srgbClr val="FF0000"/>
                          </a:solidFill>
                          <a:effectLst/>
                          <a:latin typeface="Times New Roman" panose="02020603050405020304" pitchFamily="18" charset="0"/>
                        </a:rPr>
                        <a:t>Жұқпалы</a:t>
                      </a:r>
                      <a:r>
                        <a:rPr lang="kk-KZ" sz="1000" b="1" i="1" u="none" strike="noStrike" baseline="0" dirty="0" smtClean="0">
                          <a:solidFill>
                            <a:srgbClr val="FF0000"/>
                          </a:solidFill>
                          <a:effectLst/>
                          <a:latin typeface="Times New Roman" panose="02020603050405020304" pitchFamily="18" charset="0"/>
                        </a:rPr>
                        <a:t> аурулар бөлімшесі</a:t>
                      </a:r>
                      <a:endParaRPr lang="ru-RU" sz="1000" b="1" i="1" u="none" strike="noStrike" dirty="0">
                        <a:solidFill>
                          <a:srgbClr val="FF0000"/>
                        </a:solidFill>
                        <a:effectLst/>
                        <a:latin typeface="Times New Roman" panose="02020603050405020304" pitchFamily="18" charset="0"/>
                      </a:endParaRP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1" u="none" strike="noStrike">
                          <a:solidFill>
                            <a:srgbClr val="FF0000"/>
                          </a:solidFill>
                          <a:effectLst/>
                          <a:latin typeface="Times New Roman" panose="02020603050405020304" pitchFamily="18" charset="0"/>
                        </a:rPr>
                        <a:t>40</a:t>
                      </a: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03835131"/>
                  </a:ext>
                </a:extLst>
              </a:tr>
              <a:tr h="155374">
                <a:tc>
                  <a:txBody>
                    <a:bodyPr/>
                    <a:lstStyle/>
                    <a:p>
                      <a:pPr algn="ctr" fontAlgn="ctr"/>
                      <a:r>
                        <a:rPr lang="en-US" sz="1000" b="0" i="0" u="none" strike="noStrike">
                          <a:solidFill>
                            <a:srgbClr val="000000"/>
                          </a:solidFill>
                          <a:effectLst/>
                          <a:latin typeface="Times New Roman" panose="02020603050405020304" pitchFamily="18" charset="0"/>
                        </a:rPr>
                        <a:t>21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k-KZ" sz="1000" b="0" i="0" u="none" strike="noStrike" dirty="0" smtClean="0">
                          <a:solidFill>
                            <a:srgbClr val="FF0000"/>
                          </a:solidFill>
                          <a:effectLst/>
                          <a:latin typeface="Times New Roman" panose="02020603050405020304" pitchFamily="18" charset="0"/>
                        </a:rPr>
                        <a:t>Ересектер</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Times New Roman" panose="02020603050405020304" pitchFamily="18" charset="0"/>
                        </a:rPr>
                        <a:t>15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14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483985"/>
                  </a:ext>
                </a:extLst>
              </a:tr>
              <a:tr h="155374">
                <a:tc>
                  <a:txBody>
                    <a:bodyPr/>
                    <a:lstStyle/>
                    <a:p>
                      <a:pPr algn="ctr" fontAlgn="ctr"/>
                      <a:r>
                        <a:rPr lang="en-US" sz="1000" b="0" i="0" u="none" strike="noStrike">
                          <a:solidFill>
                            <a:srgbClr val="000000"/>
                          </a:solidFill>
                          <a:effectLst/>
                          <a:latin typeface="Times New Roman" panose="02020603050405020304" pitchFamily="18" charset="0"/>
                        </a:rPr>
                        <a:t>22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k-KZ" sz="1000" b="0" i="0" u="none" strike="noStrike" dirty="0" smtClean="0">
                          <a:solidFill>
                            <a:srgbClr val="FF0000"/>
                          </a:solidFill>
                          <a:effectLst/>
                          <a:latin typeface="Times New Roman" panose="02020603050405020304" pitchFamily="18" charset="0"/>
                        </a:rPr>
                        <a:t>Балаларға</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Times New Roman" panose="02020603050405020304" pitchFamily="18" charset="0"/>
                        </a:rPr>
                        <a:t>25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16</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9</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8614237"/>
                  </a:ext>
                </a:extLst>
              </a:tr>
              <a:tr h="155374">
                <a:tc>
                  <a:txBody>
                    <a:bodyPr/>
                    <a:lstStyle/>
                    <a:p>
                      <a:pPr algn="ctr" fontAlgn="ctr"/>
                      <a:r>
                        <a:rPr lang="en-US" sz="1000" b="0" i="0" u="none" strike="noStrike">
                          <a:solidFill>
                            <a:srgbClr val="00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1" u="none" strike="noStrike" dirty="0" smtClean="0">
                          <a:solidFill>
                            <a:srgbClr val="FF0000"/>
                          </a:solidFill>
                          <a:effectLst/>
                          <a:latin typeface="Times New Roman" panose="02020603050405020304" pitchFamily="18" charset="0"/>
                        </a:rPr>
                        <a:t> </a:t>
                      </a:r>
                      <a:r>
                        <a:rPr lang="ru-RU" sz="1000" b="1" i="1" u="none" strike="noStrike" dirty="0" err="1" smtClean="0">
                          <a:solidFill>
                            <a:srgbClr val="FF0000"/>
                          </a:solidFill>
                          <a:effectLst/>
                          <a:latin typeface="Times New Roman" panose="02020603050405020304" pitchFamily="18" charset="0"/>
                        </a:rPr>
                        <a:t>Майдантал</a:t>
                      </a:r>
                      <a:r>
                        <a:rPr lang="ru-RU" sz="1000" b="1" i="1" u="none" strike="noStrike" dirty="0" smtClean="0">
                          <a:solidFill>
                            <a:srgbClr val="FF0000"/>
                          </a:solidFill>
                          <a:effectLst/>
                          <a:latin typeface="Times New Roman" panose="02020603050405020304" pitchFamily="18" charset="0"/>
                        </a:rPr>
                        <a:t> </a:t>
                      </a:r>
                      <a:r>
                        <a:rPr lang="ru-RU" sz="1000" b="1" i="1" u="none" strike="noStrike" dirty="0" err="1" smtClean="0">
                          <a:solidFill>
                            <a:srgbClr val="FF0000"/>
                          </a:solidFill>
                          <a:effectLst/>
                          <a:latin typeface="Times New Roman" panose="02020603050405020304" pitchFamily="18" charset="0"/>
                        </a:rPr>
                        <a:t>бөлімі</a:t>
                      </a:r>
                      <a:endParaRPr lang="ru-RU" sz="1000" b="1" i="1" u="none" strike="noStrike" dirty="0">
                        <a:solidFill>
                          <a:srgbClr val="FF0000"/>
                        </a:solidFill>
                        <a:effectLst/>
                        <a:latin typeface="Times New Roman" panose="02020603050405020304" pitchFamily="18" charset="0"/>
                      </a:endParaRP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26917381"/>
                  </a:ext>
                </a:extLst>
              </a:tr>
              <a:tr h="155374">
                <a:tc>
                  <a:txBody>
                    <a:bodyPr/>
                    <a:lstStyle/>
                    <a:p>
                      <a:pPr algn="ctr" fontAlgn="ctr"/>
                      <a:r>
                        <a:rPr lang="en-US" sz="1000" b="0" i="0" u="none" strike="noStrike">
                          <a:solidFill>
                            <a:srgbClr val="000000"/>
                          </a:solidFill>
                          <a:effectLst/>
                          <a:latin typeface="Times New Roman" panose="02020603050405020304" pitchFamily="18" charset="0"/>
                        </a:rPr>
                        <a:t>23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Терапиялық</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Times New Roman" panose="02020603050405020304" pitchFamily="18" charset="0"/>
                        </a:rPr>
                        <a:t>12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9</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37039449"/>
                  </a:ext>
                </a:extLst>
              </a:tr>
              <a:tr h="155374">
                <a:tc>
                  <a:txBody>
                    <a:bodyPr/>
                    <a:lstStyle/>
                    <a:p>
                      <a:pPr algn="ctr" fontAlgn="ctr"/>
                      <a:r>
                        <a:rPr lang="en-US" sz="1000" b="0" i="0" u="none" strike="noStrike">
                          <a:solidFill>
                            <a:srgbClr val="000000"/>
                          </a:solidFill>
                          <a:effectLst/>
                          <a:latin typeface="Times New Roman" panose="02020603050405020304" pitchFamily="18" charset="0"/>
                        </a:rPr>
                        <a:t>24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Педиатриялық</a:t>
                      </a:r>
                      <a:r>
                        <a:rPr lang="ru-RU" sz="1000" b="0" i="0" u="none" strike="noStrike" baseline="0" dirty="0" smtClean="0">
                          <a:solidFill>
                            <a:srgbClr val="FF0000"/>
                          </a:solidFill>
                          <a:effectLst/>
                          <a:latin typeface="Times New Roman" panose="02020603050405020304" pitchFamily="18" charset="0"/>
                        </a:rPr>
                        <a:t> </a:t>
                      </a:r>
                      <a:r>
                        <a:rPr lang="ru-RU" sz="1000" b="0" i="0" u="none" strike="noStrike" dirty="0" smtClean="0">
                          <a:solidFill>
                            <a:srgbClr val="FF0000"/>
                          </a:solidFill>
                          <a:effectLst/>
                          <a:latin typeface="Times New Roman" panose="02020603050405020304" pitchFamily="18" charset="0"/>
                        </a:rPr>
                        <a:t> </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3527870"/>
                  </a:ext>
                </a:extLst>
              </a:tr>
              <a:tr h="155374">
                <a:tc>
                  <a:txBody>
                    <a:bodyPr/>
                    <a:lstStyle/>
                    <a:p>
                      <a:pPr algn="ctr" fontAlgn="ctr"/>
                      <a:r>
                        <a:rPr lang="en-US" sz="1000" b="0" i="0" u="none" strike="noStrike">
                          <a:solidFill>
                            <a:srgbClr val="00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1" u="none" strike="noStrike" dirty="0" smtClean="0">
                          <a:solidFill>
                            <a:srgbClr val="FF0000"/>
                          </a:solidFill>
                          <a:effectLst/>
                          <a:latin typeface="Times New Roman" panose="02020603050405020304" pitchFamily="18" charset="0"/>
                        </a:rPr>
                        <a:t>Инсульт </a:t>
                      </a:r>
                      <a:r>
                        <a:rPr lang="ru-RU" sz="1000" b="1" i="1" u="none" strike="noStrike" dirty="0" err="1" smtClean="0">
                          <a:solidFill>
                            <a:srgbClr val="FF0000"/>
                          </a:solidFill>
                          <a:effectLst/>
                          <a:latin typeface="Times New Roman" panose="02020603050405020304" pitchFamily="18" charset="0"/>
                        </a:rPr>
                        <a:t>орталығы</a:t>
                      </a:r>
                      <a:endParaRPr lang="ru-RU" sz="1000" b="1" i="1" u="none" strike="noStrike" dirty="0">
                        <a:solidFill>
                          <a:srgbClr val="FF0000"/>
                        </a:solidFill>
                        <a:effectLst/>
                        <a:latin typeface="Times New Roman" panose="02020603050405020304" pitchFamily="18" charset="0"/>
                      </a:endParaRP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Times New Roman" panose="02020603050405020304" pitchFamily="18" charset="0"/>
                        </a:rPr>
                        <a:t>20</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52838562"/>
                  </a:ext>
                </a:extLst>
              </a:tr>
              <a:tr h="155374">
                <a:tc>
                  <a:txBody>
                    <a:bodyPr/>
                    <a:lstStyle/>
                    <a:p>
                      <a:pPr algn="ctr" fontAlgn="ctr"/>
                      <a:r>
                        <a:rPr lang="en-US" sz="1000" b="0" i="0" u="none" strike="noStrike">
                          <a:solidFill>
                            <a:srgbClr val="00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smtClean="0">
                          <a:solidFill>
                            <a:srgbClr val="FF0000"/>
                          </a:solidFill>
                          <a:effectLst/>
                          <a:latin typeface="Times New Roman" panose="02020603050405020304" pitchFamily="18" charset="0"/>
                        </a:rPr>
                        <a:t>Реанимациялық</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6</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40846284"/>
                  </a:ext>
                </a:extLst>
              </a:tr>
              <a:tr h="155374">
                <a:tc>
                  <a:txBody>
                    <a:bodyPr/>
                    <a:lstStyle/>
                    <a:p>
                      <a:pPr algn="ctr" fontAlgn="ctr"/>
                      <a:r>
                        <a:rPr lang="en-US" sz="1000" b="0" i="0" u="none" strike="noStrike">
                          <a:solidFill>
                            <a:srgbClr val="000000"/>
                          </a:solidFill>
                          <a:effectLst/>
                          <a:latin typeface="Times New Roman" panose="02020603050405020304" pitchFamily="18" charset="0"/>
                        </a:rPr>
                        <a:t>27</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smtClean="0">
                          <a:solidFill>
                            <a:srgbClr val="FF0000"/>
                          </a:solidFill>
                          <a:effectLst/>
                          <a:latin typeface="Times New Roman" panose="02020603050405020304" pitchFamily="18" charset="0"/>
                        </a:rPr>
                        <a:t>Инсульт</a:t>
                      </a:r>
                      <a:endParaRPr lang="ru-RU" sz="1000" b="0" i="0" u="none" strike="noStrike" dirty="0">
                        <a:solidFill>
                          <a:srgbClr val="FF0000"/>
                        </a:solidFill>
                        <a:effectLst/>
                        <a:latin typeface="Times New Roman" panose="02020603050405020304" pitchFamily="18" charset="0"/>
                      </a:endParaRP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Times New Roman" panose="02020603050405020304" pitchFamily="18" charset="0"/>
                        </a:rPr>
                        <a:t>14</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13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1</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26511612"/>
                  </a:ext>
                </a:extLst>
              </a:tr>
              <a:tr h="155374">
                <a:tc>
                  <a:txBody>
                    <a:bodyPr/>
                    <a:lstStyle/>
                    <a:p>
                      <a:pPr algn="ctr" fontAlgn="ctr"/>
                      <a:r>
                        <a:rPr lang="en-US" sz="1000" b="0" i="0" u="none" strike="noStrike">
                          <a:solidFill>
                            <a:srgbClr val="000000"/>
                          </a:solidFill>
                          <a:effectLst/>
                          <a:latin typeface="Times New Roman" panose="02020603050405020304" pitchFamily="18" charset="0"/>
                        </a:rPr>
                        <a:t> </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1" u="none" strike="noStrike" dirty="0" err="1" smtClean="0">
                          <a:solidFill>
                            <a:srgbClr val="FF0000"/>
                          </a:solidFill>
                          <a:effectLst/>
                          <a:latin typeface="Times New Roman" panose="02020603050405020304" pitchFamily="18" charset="0"/>
                        </a:rPr>
                        <a:t>Паллиативті</a:t>
                      </a:r>
                      <a:r>
                        <a:rPr lang="ru-RU" sz="1000" b="1" i="1" u="none" strike="noStrike" baseline="0" dirty="0" smtClean="0">
                          <a:solidFill>
                            <a:srgbClr val="FF0000"/>
                          </a:solidFill>
                          <a:effectLst/>
                          <a:latin typeface="Times New Roman" panose="02020603050405020304" pitchFamily="18" charset="0"/>
                        </a:rPr>
                        <a:t> </a:t>
                      </a:r>
                      <a:r>
                        <a:rPr lang="ru-RU" sz="1000" b="1" i="1" u="none" strike="noStrike" baseline="0" dirty="0" err="1" smtClean="0">
                          <a:solidFill>
                            <a:srgbClr val="FF0000"/>
                          </a:solidFill>
                          <a:effectLst/>
                          <a:latin typeface="Times New Roman" panose="02020603050405020304" pitchFamily="18" charset="0"/>
                        </a:rPr>
                        <a:t>көмек</a:t>
                      </a:r>
                      <a:endParaRPr lang="ru-RU" sz="1000" b="1" i="1" u="none" strike="noStrike" dirty="0">
                        <a:solidFill>
                          <a:srgbClr val="FF0000"/>
                        </a:solidFill>
                        <a:effectLst/>
                        <a:latin typeface="Times New Roman" panose="02020603050405020304" pitchFamily="18" charset="0"/>
                      </a:endParaRP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Times New Roman" panose="02020603050405020304" pitchFamily="18" charset="0"/>
                        </a:rPr>
                        <a:t>5</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2</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Times New Roman" panose="02020603050405020304" pitchFamily="18" charset="0"/>
                        </a:rPr>
                        <a:t>3</a:t>
                      </a:r>
                    </a:p>
                  </a:txBody>
                  <a:tcPr marL="4670" marR="4670" marT="4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0817022"/>
                  </a:ext>
                </a:extLst>
              </a:tr>
              <a:tr h="155374">
                <a:tc>
                  <a:txBody>
                    <a:bodyPr/>
                    <a:lstStyle/>
                    <a:p>
                      <a:pPr algn="l" fontAlgn="b"/>
                      <a:r>
                        <a:rPr lang="en-US" sz="1000" b="1" i="0" u="none" strike="noStrike" dirty="0">
                          <a:solidFill>
                            <a:srgbClr val="000000"/>
                          </a:solidFill>
                          <a:effectLst/>
                          <a:latin typeface="Times New Roman" panose="02020603050405020304" pitchFamily="18" charset="0"/>
                        </a:rPr>
                        <a:t> </a:t>
                      </a: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err="1" smtClean="0">
                          <a:solidFill>
                            <a:srgbClr val="FF0000"/>
                          </a:solidFill>
                          <a:effectLst/>
                          <a:latin typeface="Times New Roman" panose="02020603050405020304" pitchFamily="18" charset="0"/>
                        </a:rPr>
                        <a:t>Барлығы</a:t>
                      </a:r>
                      <a:r>
                        <a:rPr lang="ru-RU" sz="1000" b="1" i="0" u="none" strike="noStrike" dirty="0" smtClean="0">
                          <a:solidFill>
                            <a:srgbClr val="FF0000"/>
                          </a:solidFill>
                          <a:effectLst/>
                          <a:latin typeface="Times New Roman" panose="02020603050405020304" pitchFamily="18" charset="0"/>
                        </a:rPr>
                        <a:t> </a:t>
                      </a:r>
                      <a:endParaRPr lang="ru-RU" sz="1000" b="1" i="0" u="none" strike="noStrike" dirty="0">
                        <a:solidFill>
                          <a:srgbClr val="FF0000"/>
                        </a:solidFill>
                        <a:effectLst/>
                        <a:latin typeface="Times New Roman" panose="02020603050405020304" pitchFamily="18" charset="0"/>
                      </a:endParaRP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effectLst/>
                          <a:latin typeface="Times New Roman" panose="02020603050405020304" pitchFamily="18" charset="0"/>
                        </a:rPr>
                        <a:t>288</a:t>
                      </a: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effectLst/>
                          <a:latin typeface="Times New Roman" panose="02020603050405020304" pitchFamily="18" charset="0"/>
                        </a:rPr>
                        <a:t>244</a:t>
                      </a: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Times New Roman" panose="02020603050405020304" pitchFamily="18" charset="0"/>
                        </a:rPr>
                        <a:t>38</a:t>
                      </a:r>
                    </a:p>
                  </a:txBody>
                  <a:tcPr marL="4670" marR="4670" marT="46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82518555"/>
                  </a:ext>
                </a:extLst>
              </a:tr>
            </a:tbl>
          </a:graphicData>
        </a:graphic>
      </p:graphicFrame>
    </p:spTree>
    <p:extLst>
      <p:ext uri="{BB962C8B-B14F-4D97-AF65-F5344CB8AC3E}">
        <p14:creationId xmlns="" xmlns:p14="http://schemas.microsoft.com/office/powerpoint/2010/main" val="999474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422920"/>
          </a:xfrm>
        </p:spPr>
        <p:txBody>
          <a:bodyPr>
            <a:noAutofit/>
          </a:bodyPr>
          <a:lstStyle/>
          <a:p>
            <a:r>
              <a:rPr lang="kk-KZ" sz="2800" b="1" dirty="0" smtClean="0">
                <a:solidFill>
                  <a:srgbClr val="C00000"/>
                </a:solidFill>
              </a:rPr>
              <a:t>Күндізгі стационардың төсек қорын санау</a:t>
            </a:r>
            <a:endParaRPr lang="en-US" sz="2800" b="1" dirty="0">
              <a:solidFill>
                <a:srgbClr val="C00000"/>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578601740"/>
              </p:ext>
            </p:extLst>
          </p:nvPr>
        </p:nvGraphicFramePr>
        <p:xfrm>
          <a:off x="611560" y="1700808"/>
          <a:ext cx="7704856" cy="4471021"/>
        </p:xfrm>
        <a:graphic>
          <a:graphicData uri="http://schemas.openxmlformats.org/drawingml/2006/table">
            <a:tbl>
              <a:tblPr/>
              <a:tblGrid>
                <a:gridCol w="1280940">
                  <a:extLst>
                    <a:ext uri="{9D8B030D-6E8A-4147-A177-3AD203B41FA5}">
                      <a16:colId xmlns="" xmlns:a16="http://schemas.microsoft.com/office/drawing/2014/main" val="282834791"/>
                    </a:ext>
                  </a:extLst>
                </a:gridCol>
                <a:gridCol w="2869308">
                  <a:extLst>
                    <a:ext uri="{9D8B030D-6E8A-4147-A177-3AD203B41FA5}">
                      <a16:colId xmlns="" xmlns:a16="http://schemas.microsoft.com/office/drawing/2014/main" val="519480920"/>
                    </a:ext>
                  </a:extLst>
                </a:gridCol>
                <a:gridCol w="979920">
                  <a:extLst>
                    <a:ext uri="{9D8B030D-6E8A-4147-A177-3AD203B41FA5}">
                      <a16:colId xmlns="" xmlns:a16="http://schemas.microsoft.com/office/drawing/2014/main" val="1515730806"/>
                    </a:ext>
                  </a:extLst>
                </a:gridCol>
                <a:gridCol w="1287344">
                  <a:extLst>
                    <a:ext uri="{9D8B030D-6E8A-4147-A177-3AD203B41FA5}">
                      <a16:colId xmlns="" xmlns:a16="http://schemas.microsoft.com/office/drawing/2014/main" val="1084239934"/>
                    </a:ext>
                  </a:extLst>
                </a:gridCol>
                <a:gridCol w="1287344">
                  <a:extLst>
                    <a:ext uri="{9D8B030D-6E8A-4147-A177-3AD203B41FA5}">
                      <a16:colId xmlns="" xmlns:a16="http://schemas.microsoft.com/office/drawing/2014/main" val="3725097558"/>
                    </a:ext>
                  </a:extLst>
                </a:gridCol>
              </a:tblGrid>
              <a:tr h="253635">
                <a:tc rowSpan="2">
                  <a:txBody>
                    <a:bodyPr/>
                    <a:lstStyle/>
                    <a:p>
                      <a:pPr algn="ctr" fontAlgn="ctr"/>
                      <a:r>
                        <a:rPr lang="en-US" sz="1400" b="0" i="0" u="none" strike="noStrike" dirty="0">
                          <a:solidFill>
                            <a:srgbClr val="000000"/>
                          </a:solidFill>
                          <a:effectLst/>
                          <a:latin typeface="Times New Roman" panose="02020603050405020304" pitchFamily="18" charset="0"/>
                        </a:rPr>
                        <a:t>№</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kk-KZ" sz="1400" b="1" i="0" u="none" strike="noStrike" dirty="0" smtClean="0">
                          <a:solidFill>
                            <a:srgbClr val="000000"/>
                          </a:solidFill>
                          <a:effectLst/>
                          <a:latin typeface="Times New Roman" panose="02020603050405020304" pitchFamily="18" charset="0"/>
                        </a:rPr>
                        <a:t>Атауы</a:t>
                      </a:r>
                      <a:endParaRPr lang="ru-RU" sz="1400" b="1" i="0" u="none" strike="noStrike" dirty="0">
                        <a:solidFill>
                          <a:srgbClr val="00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1" i="0" u="none" strike="noStrike" dirty="0" err="1" smtClean="0">
                          <a:solidFill>
                            <a:srgbClr val="000000"/>
                          </a:solidFill>
                          <a:effectLst/>
                          <a:latin typeface="Times New Roman" panose="02020603050405020304" pitchFamily="18" charset="0"/>
                        </a:rPr>
                        <a:t>Төсек</a:t>
                      </a:r>
                      <a:r>
                        <a:rPr lang="ru-RU" sz="1400" b="1" i="0" u="none" strike="noStrike" baseline="0" dirty="0" err="1" smtClean="0">
                          <a:solidFill>
                            <a:srgbClr val="000000"/>
                          </a:solidFill>
                          <a:effectLst/>
                          <a:latin typeface="Times New Roman" panose="02020603050405020304" pitchFamily="18" charset="0"/>
                        </a:rPr>
                        <a:t> </a:t>
                      </a:r>
                      <a:r>
                        <a:rPr lang="ru-RU" sz="1400" b="1" i="0" u="none" strike="noStrike" baseline="0" dirty="0" smtClean="0">
                          <a:solidFill>
                            <a:srgbClr val="000000"/>
                          </a:solidFill>
                          <a:effectLst/>
                          <a:latin typeface="Times New Roman" panose="02020603050405020304" pitchFamily="18" charset="0"/>
                        </a:rPr>
                        <a:t>саны</a:t>
                      </a:r>
                      <a:r>
                        <a:rPr lang="ru-RU" sz="1400" b="1" i="0" u="none" strike="noStrike" dirty="0" smtClean="0">
                          <a:solidFill>
                            <a:srgbClr val="000000"/>
                          </a:solidFill>
                          <a:effectLst/>
                          <a:latin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800" b="0" i="0" u="none" strike="noStrike">
                          <a:solidFill>
                            <a:srgbClr val="000000"/>
                          </a:solidFill>
                          <a:effectLst/>
                          <a:latin typeface="Times New Roman" panose="02020603050405020304" pitchFamily="18" charset="0"/>
                        </a:rPr>
                        <a:t> </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 xmlns:a16="http://schemas.microsoft.com/office/drawing/2014/main" val="800875099"/>
                  </a:ext>
                </a:extLst>
              </a:tr>
              <a:tr h="9469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kk-KZ" sz="1400" b="1" dirty="0" smtClean="0"/>
                        <a:t>Есептелген төсектердің нақты жұмысы</a:t>
                      </a:r>
                      <a:endParaRPr lang="ru-RU" sz="1400" b="1" i="0" u="none" strike="noStrike" dirty="0">
                        <a:solidFill>
                          <a:srgbClr val="00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k-KZ" sz="1400" b="1" i="0" u="none" strike="noStrike" baseline="0" dirty="0" smtClean="0">
                          <a:solidFill>
                            <a:srgbClr val="000000"/>
                          </a:solidFill>
                          <a:effectLst/>
                          <a:latin typeface="Times New Roman" panose="02020603050405020304" pitchFamily="18" charset="0"/>
                        </a:rPr>
                        <a:t> Бос төсектер</a:t>
                      </a:r>
                      <a:endParaRPr lang="ru-RU" sz="1400" b="0" i="0" u="none" strike="noStrike" dirty="0">
                        <a:solidFill>
                          <a:srgbClr val="00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712885549"/>
                  </a:ext>
                </a:extLst>
              </a:tr>
              <a:tr h="143727">
                <a:tc>
                  <a:txBody>
                    <a:bodyPr/>
                    <a:lstStyle/>
                    <a:p>
                      <a:pPr algn="ctr" fontAlgn="ctr"/>
                      <a:r>
                        <a:rPr lang="en-US" sz="1100" b="0" i="0" u="none" strike="noStrike">
                          <a:solidFill>
                            <a:srgbClr val="000000"/>
                          </a:solidFill>
                          <a:effectLst/>
                          <a:latin typeface="Times New Roman" panose="02020603050405020304" pitchFamily="18" charset="0"/>
                        </a:rPr>
                        <a:t>1</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Times New Roman" panose="02020603050405020304" pitchFamily="18" charset="0"/>
                        </a:rPr>
                        <a:t>2</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Times New Roman" panose="02020603050405020304" pitchFamily="18" charset="0"/>
                        </a:rPr>
                        <a:t>3</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Times New Roman" panose="02020603050405020304" pitchFamily="18" charset="0"/>
                        </a:rPr>
                        <a:t> </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Times New Roman" panose="02020603050405020304" pitchFamily="18" charset="0"/>
                        </a:rPr>
                        <a:t>18</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253999482"/>
                  </a:ext>
                </a:extLst>
              </a:tr>
              <a:tr h="281253">
                <a:tc>
                  <a:txBody>
                    <a:bodyPr/>
                    <a:lstStyle/>
                    <a:p>
                      <a:pPr algn="ctr" fontAlgn="ctr"/>
                      <a:r>
                        <a:rPr lang="en-US" sz="1400" b="0" i="0" u="none" strike="noStrike">
                          <a:solidFill>
                            <a:srgbClr val="000000"/>
                          </a:solidFill>
                          <a:effectLst/>
                          <a:latin typeface="Times New Roman" panose="02020603050405020304" pitchFamily="18" charset="0"/>
                        </a:rPr>
                        <a:t>1</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Терапиялық</a:t>
                      </a:r>
                      <a:endParaRPr lang="ru-RU" sz="1400" b="0"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0000"/>
                          </a:solidFill>
                          <a:effectLst/>
                          <a:latin typeface="Times New Roman" panose="02020603050405020304" pitchFamily="18" charset="0"/>
                        </a:rPr>
                        <a:t>15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2</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13</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01684075"/>
                  </a:ext>
                </a:extLst>
              </a:tr>
              <a:tr h="281253">
                <a:tc>
                  <a:txBody>
                    <a:bodyPr/>
                    <a:lstStyle/>
                    <a:p>
                      <a:pPr algn="ctr" fontAlgn="ctr"/>
                      <a:r>
                        <a:rPr lang="en-US" sz="1400" b="0" i="0" u="none" strike="noStrike">
                          <a:solidFill>
                            <a:srgbClr val="000000"/>
                          </a:solidFill>
                          <a:effectLst/>
                          <a:latin typeface="Times New Roman" panose="02020603050405020304" pitchFamily="18" charset="0"/>
                        </a:rPr>
                        <a:t>2</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Кардиологиялық</a:t>
                      </a:r>
                      <a:endParaRPr lang="ru-RU" sz="1400" b="0"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0000"/>
                          </a:solidFill>
                          <a:effectLst/>
                          <a:latin typeface="Times New Roman" panose="02020603050405020304" pitchFamily="18" charset="0"/>
                        </a:rPr>
                        <a:t>15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1</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14</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293054"/>
                  </a:ext>
                </a:extLst>
              </a:tr>
              <a:tr h="281253">
                <a:tc>
                  <a:txBody>
                    <a:bodyPr/>
                    <a:lstStyle/>
                    <a:p>
                      <a:pPr algn="ctr" fontAlgn="ctr"/>
                      <a:r>
                        <a:rPr lang="en-US" sz="1400" b="0" i="0" u="none" strike="noStrike">
                          <a:solidFill>
                            <a:srgbClr val="000000"/>
                          </a:solidFill>
                          <a:effectLst/>
                          <a:latin typeface="Times New Roman" panose="02020603050405020304" pitchFamily="18" charset="0"/>
                        </a:rPr>
                        <a:t>3</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Неврологиялық</a:t>
                      </a:r>
                      <a:r>
                        <a:rPr lang="ru-RU" sz="1400" b="0" i="0" u="none" strike="noStrike" dirty="0" smtClean="0">
                          <a:solidFill>
                            <a:srgbClr val="FF0000"/>
                          </a:solidFill>
                          <a:effectLst/>
                          <a:latin typeface="Times New Roman" panose="02020603050405020304" pitchFamily="18" charset="0"/>
                        </a:rPr>
                        <a:t> </a:t>
                      </a:r>
                      <a:endParaRPr lang="ru-RU" sz="1400" b="0"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0000"/>
                          </a:solidFill>
                          <a:effectLst/>
                          <a:latin typeface="Times New Roman" panose="02020603050405020304" pitchFamily="18" charset="0"/>
                        </a:rPr>
                        <a:t>15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4</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11</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42848964"/>
                  </a:ext>
                </a:extLst>
              </a:tr>
              <a:tr h="281253">
                <a:tc>
                  <a:txBody>
                    <a:bodyPr/>
                    <a:lstStyle/>
                    <a:p>
                      <a:pPr algn="ctr" fontAlgn="ctr"/>
                      <a:r>
                        <a:rPr lang="en-US" sz="1400" b="0" i="0" u="none" strike="noStrike">
                          <a:solidFill>
                            <a:srgbClr val="000000"/>
                          </a:solidFill>
                          <a:effectLst/>
                          <a:latin typeface="Times New Roman" panose="02020603050405020304" pitchFamily="18" charset="0"/>
                        </a:rPr>
                        <a:t>4</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Хирургиялық</a:t>
                      </a:r>
                      <a:r>
                        <a:rPr lang="ru-RU" sz="1400" b="0" i="0" u="none" strike="noStrike" baseline="0" dirty="0" err="1" smtClean="0">
                          <a:solidFill>
                            <a:srgbClr val="FF0000"/>
                          </a:solidFill>
                          <a:effectLst/>
                          <a:latin typeface="Times New Roman" panose="02020603050405020304" pitchFamily="18" charset="0"/>
                        </a:rPr>
                        <a:t> ересектер</a:t>
                      </a:r>
                      <a:endParaRPr lang="ru-RU" sz="1400" b="0"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FF0000"/>
                          </a:solidFill>
                          <a:effectLst/>
                          <a:latin typeface="Times New Roman" panose="02020603050405020304" pitchFamily="18" charset="0"/>
                        </a:rPr>
                        <a:t>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2</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3</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19537720"/>
                  </a:ext>
                </a:extLst>
              </a:tr>
              <a:tr h="281253">
                <a:tc>
                  <a:txBody>
                    <a:bodyPr/>
                    <a:lstStyle/>
                    <a:p>
                      <a:pPr algn="ctr" fontAlgn="ctr"/>
                      <a:r>
                        <a:rPr lang="en-US" sz="1400" b="0" i="0" u="none" strike="noStrike">
                          <a:solidFill>
                            <a:srgbClr val="000000"/>
                          </a:solidFill>
                          <a:effectLst/>
                          <a:latin typeface="Times New Roman" panose="02020603050405020304" pitchFamily="18" charset="0"/>
                        </a:rPr>
                        <a:t> </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Хирургиялық</a:t>
                      </a:r>
                      <a:r>
                        <a:rPr lang="ru-RU" sz="1400" b="0" i="0" u="none" strike="noStrike" baseline="0" dirty="0" err="1" smtClean="0">
                          <a:solidFill>
                            <a:srgbClr val="FF0000"/>
                          </a:solidFill>
                          <a:effectLst/>
                          <a:latin typeface="Times New Roman" panose="02020603050405020304" pitchFamily="18" charset="0"/>
                        </a:rPr>
                        <a:t> балалар</a:t>
                      </a:r>
                      <a:endParaRPr lang="ru-RU" sz="1400" b="0"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0000"/>
                          </a:solidFill>
                          <a:effectLst/>
                          <a:latin typeface="Times New Roman" panose="02020603050405020304" pitchFamily="18" charset="0"/>
                        </a:rPr>
                        <a:t>4</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0</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4</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6771580"/>
                  </a:ext>
                </a:extLst>
              </a:tr>
              <a:tr h="281253">
                <a:tc>
                  <a:txBody>
                    <a:bodyPr/>
                    <a:lstStyle/>
                    <a:p>
                      <a:pPr algn="ctr" fontAlgn="ctr"/>
                      <a:r>
                        <a:rPr lang="en-US" sz="1400" b="0" i="0" u="none" strike="noStrike">
                          <a:solidFill>
                            <a:srgbClr val="000000"/>
                          </a:solidFill>
                          <a:effectLst/>
                          <a:latin typeface="Times New Roman" panose="02020603050405020304" pitchFamily="18" charset="0"/>
                        </a:rPr>
                        <a:t>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Урологиялық</a:t>
                      </a:r>
                      <a:r>
                        <a:rPr lang="ru-RU" sz="1400" b="0" i="0" u="none" strike="noStrike" baseline="0" dirty="0" err="1" smtClean="0">
                          <a:solidFill>
                            <a:srgbClr val="FF0000"/>
                          </a:solidFill>
                          <a:effectLst/>
                          <a:latin typeface="Times New Roman" panose="02020603050405020304" pitchFamily="18" charset="0"/>
                        </a:rPr>
                        <a:t> ересектер</a:t>
                      </a:r>
                      <a:endParaRPr lang="ru-RU" sz="1400" b="0"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0000"/>
                          </a:solidFill>
                          <a:effectLst/>
                          <a:latin typeface="Times New Roman" panose="02020603050405020304" pitchFamily="18" charset="0"/>
                        </a:rPr>
                        <a:t>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2</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3</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56681098"/>
                  </a:ext>
                </a:extLst>
              </a:tr>
              <a:tr h="281253">
                <a:tc>
                  <a:txBody>
                    <a:bodyPr/>
                    <a:lstStyle/>
                    <a:p>
                      <a:pPr algn="ctr" fontAlgn="ctr"/>
                      <a:r>
                        <a:rPr lang="en-US" sz="1400" b="0" i="0" u="none" strike="noStrike">
                          <a:solidFill>
                            <a:srgbClr val="000000"/>
                          </a:solidFill>
                          <a:effectLst/>
                          <a:latin typeface="Times New Roman" panose="02020603050405020304" pitchFamily="18" charset="0"/>
                        </a:rPr>
                        <a:t> </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Урологиялық</a:t>
                      </a:r>
                      <a:r>
                        <a:rPr lang="ru-RU" sz="1400" b="0" i="0" u="none" strike="noStrike" baseline="0" dirty="0" err="1" smtClean="0">
                          <a:solidFill>
                            <a:srgbClr val="FF0000"/>
                          </a:solidFill>
                          <a:effectLst/>
                          <a:latin typeface="Times New Roman" panose="02020603050405020304" pitchFamily="18" charset="0"/>
                        </a:rPr>
                        <a:t> балалар</a:t>
                      </a:r>
                      <a:endParaRPr lang="ru-RU" sz="1400" b="0"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FF0000"/>
                          </a:solidFill>
                          <a:effectLst/>
                          <a:latin typeface="Times New Roman" panose="02020603050405020304" pitchFamily="18" charset="0"/>
                        </a:rPr>
                        <a:t>2</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0</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2</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6483703"/>
                  </a:ext>
                </a:extLst>
              </a:tr>
              <a:tr h="281253">
                <a:tc>
                  <a:txBody>
                    <a:bodyPr/>
                    <a:lstStyle/>
                    <a:p>
                      <a:pPr algn="ctr" fontAlgn="ctr"/>
                      <a:r>
                        <a:rPr lang="en-US" sz="1400" b="0" i="0" u="none" strike="noStrike">
                          <a:solidFill>
                            <a:srgbClr val="000000"/>
                          </a:solidFill>
                          <a:effectLst/>
                          <a:latin typeface="Times New Roman" panose="02020603050405020304" pitchFamily="18" charset="0"/>
                        </a:rPr>
                        <a:t> </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Гинекологиялық</a:t>
                      </a:r>
                      <a:endParaRPr lang="ru-RU" sz="1400" b="0"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FF0000"/>
                          </a:solidFill>
                          <a:effectLst/>
                          <a:latin typeface="Times New Roman" panose="02020603050405020304" pitchFamily="18" charset="0"/>
                        </a:rPr>
                        <a:t>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0</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3505674"/>
                  </a:ext>
                </a:extLst>
              </a:tr>
              <a:tr h="281253">
                <a:tc>
                  <a:txBody>
                    <a:bodyPr/>
                    <a:lstStyle/>
                    <a:p>
                      <a:pPr algn="ctr" fontAlgn="ctr"/>
                      <a:r>
                        <a:rPr lang="en-US" sz="1400" b="0" i="0" u="none" strike="noStrike">
                          <a:solidFill>
                            <a:srgbClr val="000000"/>
                          </a:solidFill>
                          <a:effectLst/>
                          <a:latin typeface="Times New Roman" panose="02020603050405020304" pitchFamily="18" charset="0"/>
                        </a:rPr>
                        <a:t>7</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Травматологиялық</a:t>
                      </a:r>
                      <a:r>
                        <a:rPr lang="ru-RU" sz="1400" b="0" i="0" u="none" strike="noStrike" dirty="0" smtClean="0">
                          <a:solidFill>
                            <a:srgbClr val="FF0000"/>
                          </a:solidFill>
                          <a:effectLst/>
                          <a:latin typeface="Times New Roman" panose="02020603050405020304" pitchFamily="18" charset="0"/>
                        </a:rPr>
                        <a:t> </a:t>
                      </a:r>
                      <a:endParaRPr lang="ru-RU" sz="1400" b="0"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FF0000"/>
                          </a:solidFill>
                          <a:effectLst/>
                          <a:latin typeface="Times New Roman" panose="02020603050405020304" pitchFamily="18" charset="0"/>
                        </a:rPr>
                        <a:t>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3</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FF0000"/>
                          </a:solidFill>
                          <a:effectLst/>
                          <a:latin typeface="Times New Roman" panose="02020603050405020304" pitchFamily="18" charset="0"/>
                        </a:rPr>
                        <a:t>2</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1758549"/>
                  </a:ext>
                </a:extLst>
              </a:tr>
              <a:tr h="281253">
                <a:tc>
                  <a:txBody>
                    <a:bodyPr/>
                    <a:lstStyle/>
                    <a:p>
                      <a:pPr algn="ctr" fontAlgn="ctr"/>
                      <a:r>
                        <a:rPr lang="en-US" sz="1400" b="0" i="0" u="none" strike="noStrike">
                          <a:solidFill>
                            <a:srgbClr val="000000"/>
                          </a:solidFill>
                          <a:effectLst/>
                          <a:latin typeface="Times New Roman" panose="02020603050405020304" pitchFamily="18" charset="0"/>
                        </a:rPr>
                        <a:t>8</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400" b="0" i="0" u="none" strike="noStrike" dirty="0" err="1" smtClean="0">
                          <a:solidFill>
                            <a:srgbClr val="FF0000"/>
                          </a:solidFill>
                          <a:effectLst/>
                          <a:latin typeface="Times New Roman" panose="02020603050405020304" pitchFamily="18" charset="0"/>
                        </a:rPr>
                        <a:t>Педиатриялық</a:t>
                      </a:r>
                      <a:endParaRPr lang="ru-RU" sz="1400" b="0" i="0" u="none" strike="noStrike" dirty="0" smtClean="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FF0000"/>
                          </a:solidFill>
                          <a:effectLst/>
                          <a:latin typeface="Times New Roman" panose="02020603050405020304" pitchFamily="18" charset="0"/>
                        </a:rPr>
                        <a:t>5</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rPr>
                        <a:t>2</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FF0000"/>
                          </a:solidFill>
                          <a:effectLst/>
                          <a:latin typeface="Times New Roman" panose="02020603050405020304" pitchFamily="18" charset="0"/>
                        </a:rPr>
                        <a:t>3</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11800340"/>
                  </a:ext>
                </a:extLst>
              </a:tr>
              <a:tr h="160636">
                <a:tc>
                  <a:txBody>
                    <a:bodyPr/>
                    <a:lstStyle/>
                    <a:p>
                      <a:pPr algn="l" fontAlgn="ctr"/>
                      <a:r>
                        <a:rPr lang="en-US" sz="1600" b="1" i="0" u="none" strike="noStrike">
                          <a:solidFill>
                            <a:srgbClr val="000000"/>
                          </a:solidFill>
                          <a:effectLst/>
                          <a:latin typeface="Times New Roman" panose="02020603050405020304" pitchFamily="18" charset="0"/>
                        </a:rPr>
                        <a:t> </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k-KZ" sz="1600" b="1" i="0" u="none" strike="noStrike" dirty="0" smtClean="0">
                          <a:solidFill>
                            <a:srgbClr val="FF0000"/>
                          </a:solidFill>
                          <a:effectLst/>
                          <a:latin typeface="Times New Roman" panose="02020603050405020304" pitchFamily="18" charset="0"/>
                        </a:rPr>
                        <a:t>Барлығы</a:t>
                      </a:r>
                      <a:endParaRPr lang="ru-RU" sz="1600" b="1" i="0" u="none" strike="noStrike" dirty="0">
                        <a:solidFill>
                          <a:srgbClr val="FF0000"/>
                        </a:solidFill>
                        <a:effectLst/>
                        <a:latin typeface="Times New Roman" panose="02020603050405020304" pitchFamily="18" charset="0"/>
                      </a:endParaRP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none" strike="noStrike">
                          <a:solidFill>
                            <a:srgbClr val="FF0000"/>
                          </a:solidFill>
                          <a:effectLst/>
                          <a:latin typeface="Times New Roman" panose="02020603050405020304" pitchFamily="18" charset="0"/>
                        </a:rPr>
                        <a:t>76</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Times New Roman" panose="02020603050405020304" pitchFamily="18" charset="0"/>
                        </a:rPr>
                        <a:t>16</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Times New Roman" panose="02020603050405020304" pitchFamily="18" charset="0"/>
                        </a:rPr>
                        <a:t>60</a:t>
                      </a:r>
                    </a:p>
                  </a:txBody>
                  <a:tcPr marL="8596" marR="8596" marT="8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49403220"/>
                  </a:ext>
                </a:extLst>
              </a:tr>
            </a:tbl>
          </a:graphicData>
        </a:graphic>
      </p:graphicFrame>
    </p:spTree>
    <p:extLst>
      <p:ext uri="{BB962C8B-B14F-4D97-AF65-F5344CB8AC3E}">
        <p14:creationId xmlns="" xmlns:p14="http://schemas.microsoft.com/office/powerpoint/2010/main" val="700137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115328" cy="785818"/>
          </a:xfrm>
        </p:spPr>
        <p:txBody>
          <a:bodyPr>
            <a:noAutofit/>
          </a:bodyPr>
          <a:lstStyle/>
          <a:p>
            <a:r>
              <a:rPr lang="kk-KZ" sz="1800" b="1" dirty="0" smtClean="0"/>
              <a:t>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r>
            <a:br>
              <a:rPr lang="kk-KZ" sz="1800" b="1" dirty="0" smtClean="0"/>
            </a:br>
            <a:r>
              <a:rPr lang="kk-KZ" sz="1800" b="1" dirty="0" smtClean="0"/>
              <a:t>    </a:t>
            </a:r>
            <a:r>
              <a:rPr lang="kk-KZ" sz="1800" b="1" dirty="0" smtClean="0">
                <a:solidFill>
                  <a:srgbClr val="FF0000"/>
                </a:solidFill>
              </a:rPr>
              <a:t>Кентау қалалық ауруханасының 2021 жылғы 12 айында      </a:t>
            </a:r>
            <a:r>
              <a:rPr lang="ru-RU" sz="1800" dirty="0" smtClean="0">
                <a:solidFill>
                  <a:srgbClr val="FF0000"/>
                </a:solidFill>
              </a:rPr>
              <a:t/>
            </a:r>
            <a:br>
              <a:rPr lang="ru-RU" sz="1800" dirty="0" smtClean="0">
                <a:solidFill>
                  <a:srgbClr val="FF0000"/>
                </a:solidFill>
              </a:rPr>
            </a:br>
            <a:r>
              <a:rPr lang="kk-KZ" sz="1800" b="1" dirty="0" smtClean="0">
                <a:solidFill>
                  <a:srgbClr val="FF0000"/>
                </a:solidFill>
              </a:rPr>
              <a:t>      Инсульт орталвғының жұмыс есебі. </a:t>
            </a:r>
            <a:endParaRPr lang="ru-RU" sz="1800" dirty="0">
              <a:solidFill>
                <a:srgbClr val="FF0000"/>
              </a:solidFill>
              <a:latin typeface="+mn-lt"/>
            </a:endParaRPr>
          </a:p>
        </p:txBody>
      </p:sp>
      <p:sp>
        <p:nvSpPr>
          <p:cNvPr id="3" name="Содержимое 2"/>
          <p:cNvSpPr>
            <a:spLocks noGrp="1"/>
          </p:cNvSpPr>
          <p:nvPr>
            <p:ph idx="1"/>
          </p:nvPr>
        </p:nvSpPr>
        <p:spPr>
          <a:xfrm>
            <a:off x="457200" y="928670"/>
            <a:ext cx="8229600" cy="5572164"/>
          </a:xfrm>
        </p:spPr>
        <p:txBody>
          <a:bodyPr>
            <a:noAutofit/>
          </a:bodyPr>
          <a:lstStyle/>
          <a:p>
            <a:pPr>
              <a:buNone/>
            </a:pPr>
            <a:r>
              <a:rPr lang="kk-KZ" sz="1000" b="1" dirty="0" smtClean="0"/>
              <a:t> </a:t>
            </a:r>
          </a:p>
          <a:p>
            <a:r>
              <a:rPr lang="kk-KZ" sz="1000" dirty="0" smtClean="0"/>
              <a:t> </a:t>
            </a:r>
            <a:endParaRPr lang="ru-RU" sz="1000" dirty="0" smtClean="0"/>
          </a:p>
          <a:p>
            <a:r>
              <a:rPr lang="kk-KZ" sz="1200" dirty="0" smtClean="0"/>
              <a:t>Кентау қалалық ауруханасының 20 орынға арналған инсульт орталығы, оның ішінде 6 төсектік нейро-реанимация.</a:t>
            </a:r>
          </a:p>
          <a:p>
            <a:r>
              <a:rPr lang="kk-KZ" sz="1200" dirty="0" smtClean="0"/>
              <a:t>Жедел ми қан тамырлары бұзылысымен ауыратын науқастарға медициналық көмек көрсету Қазақстан Республикасы Денсаулық сақтау министрлігінің 2015 жылғы 19 қазандағы No 809 «Қазақстан Республикасында неврологиялық көмекті ұйымдастыру стандарты» бұйрығына сәйкес жүзеге асырылады. «.</a:t>
            </a:r>
            <a:r>
              <a:rPr lang="ru-RU" sz="1200" dirty="0" smtClean="0"/>
              <a:t> </a:t>
            </a:r>
          </a:p>
          <a:p>
            <a:r>
              <a:rPr lang="kk-KZ" sz="1200" dirty="0" smtClean="0"/>
              <a:t>     </a:t>
            </a:r>
            <a:r>
              <a:rPr lang="kk-KZ" sz="1200" b="1" dirty="0" smtClean="0"/>
              <a:t>1</a:t>
            </a:r>
            <a:r>
              <a:rPr lang="kk-KZ" sz="1200" dirty="0" smtClean="0"/>
              <a:t> 2021 жылдың 12 айында ИО 411 науқас инсультпен емделді, оның 152-і ишемиялық, 62-і геморрагиялық инсультпен ауырды. 6 – субарахнадойтты қан құюлу, 190 - ТИА</a:t>
            </a:r>
            <a:endParaRPr lang="ru-RU" sz="1200" dirty="0" smtClean="0"/>
          </a:p>
          <a:p>
            <a:r>
              <a:rPr lang="kk-KZ" sz="1200" dirty="0" smtClean="0"/>
              <a:t>     </a:t>
            </a:r>
            <a:r>
              <a:rPr lang="kk-KZ" sz="1200" b="1" dirty="0" smtClean="0"/>
              <a:t>2.</a:t>
            </a:r>
            <a:r>
              <a:rPr lang="kk-KZ" sz="1200" dirty="0" smtClean="0"/>
              <a:t> 12 айда стационарлық өлім: 2021 жылы 33 науқас инсульттан қайтыс болды,</a:t>
            </a:r>
            <a:endParaRPr lang="ru-RU" sz="1200" dirty="0" smtClean="0"/>
          </a:p>
          <a:p>
            <a:r>
              <a:rPr lang="kk-KZ" sz="1200" dirty="0" smtClean="0"/>
              <a:t>            Геморрагиялық  инсульт- 20.</a:t>
            </a:r>
            <a:endParaRPr lang="ru-RU" sz="1200" dirty="0" smtClean="0"/>
          </a:p>
          <a:p>
            <a:r>
              <a:rPr lang="kk-KZ" sz="1200" dirty="0" smtClean="0"/>
              <a:t>            ишемиялық  инсульт-10</a:t>
            </a:r>
          </a:p>
          <a:p>
            <a:r>
              <a:rPr lang="kk-KZ" sz="1200" dirty="0" smtClean="0"/>
              <a:t>            субарахнадойтты қан құюлу – 2</a:t>
            </a:r>
          </a:p>
          <a:p>
            <a:r>
              <a:rPr lang="kk-KZ" sz="1200" dirty="0" smtClean="0"/>
              <a:t>            аралас инсульт -1.</a:t>
            </a:r>
            <a:endParaRPr lang="ru-RU" sz="1200" dirty="0" smtClean="0"/>
          </a:p>
          <a:p>
            <a:r>
              <a:rPr lang="kk-KZ" sz="1200" dirty="0" smtClean="0"/>
              <a:t>            Ауруханадағы өлім деңгейі 14,9</a:t>
            </a:r>
            <a:r>
              <a:rPr lang="kk-KZ" sz="1200" b="1" dirty="0" smtClean="0"/>
              <a:t>%. </a:t>
            </a:r>
            <a:endParaRPr lang="ru-RU" sz="1200" dirty="0" smtClean="0"/>
          </a:p>
          <a:p>
            <a:r>
              <a:rPr lang="kk-KZ" sz="1200" b="1" dirty="0" smtClean="0"/>
              <a:t>     3.</a:t>
            </a:r>
            <a:r>
              <a:rPr lang="kk-KZ" sz="1200" dirty="0" smtClean="0"/>
              <a:t> Тромболиз ишемиялық инсультпен ауыратын 152 науқастың 21-інде жасалды. Ишемиялық инсультпен ауыратын   </a:t>
            </a:r>
          </a:p>
          <a:p>
            <a:r>
              <a:rPr lang="kk-KZ" sz="1200" dirty="0" smtClean="0"/>
              <a:t>           науқастарда жүргізілген тромболиздің үлесі 13,8% құрады.</a:t>
            </a:r>
            <a:r>
              <a:rPr lang="kk-KZ" sz="1200" b="1" dirty="0" smtClean="0"/>
              <a:t> </a:t>
            </a:r>
            <a:endParaRPr lang="ru-RU" sz="1200" dirty="0" smtClean="0"/>
          </a:p>
          <a:p>
            <a:r>
              <a:rPr lang="kk-KZ" sz="1200" b="1" dirty="0" smtClean="0"/>
              <a:t>    4.</a:t>
            </a:r>
            <a:r>
              <a:rPr lang="kk-KZ" sz="1200" dirty="0" smtClean="0"/>
              <a:t>   Ишемиялық инсультпен – </a:t>
            </a:r>
            <a:r>
              <a:rPr lang="kk-KZ" sz="1200" b="1" dirty="0" smtClean="0"/>
              <a:t>86,2%</a:t>
            </a:r>
            <a:r>
              <a:rPr lang="kk-KZ" sz="1200" dirty="0" smtClean="0"/>
              <a:t>  ТЛТ жасалмаған себептер: </a:t>
            </a:r>
            <a:endParaRPr lang="ru-RU" sz="1200" dirty="0" smtClean="0"/>
          </a:p>
          <a:p>
            <a:r>
              <a:rPr lang="kk-KZ" sz="1200" dirty="0" smtClean="0"/>
              <a:t>    - 4 сағаттан кеш келу - 107 науқас - 70,4%,</a:t>
            </a:r>
            <a:endParaRPr lang="ru-RU" sz="1200" b="1" dirty="0" smtClean="0"/>
          </a:p>
          <a:p>
            <a:r>
              <a:rPr lang="kk-KZ" sz="1200" dirty="0" smtClean="0"/>
              <a:t>    - 24 науқаста – 15,8% пациенттерде ТЛТ қарсы көрсеткіштері болған, соның ішінде 80 жастан жоғары-4 -   </a:t>
            </a:r>
          </a:p>
          <a:p>
            <a:r>
              <a:rPr lang="kk-KZ" sz="1200" b="1" dirty="0" smtClean="0"/>
              <a:t>     2,7%</a:t>
            </a:r>
            <a:r>
              <a:rPr lang="kk-KZ" sz="1200" dirty="0" smtClean="0"/>
              <a:t>, инсульттің ауыр түрі-9 – 6</a:t>
            </a:r>
            <a:r>
              <a:rPr lang="kk-KZ" sz="1200" b="1" dirty="0" smtClean="0"/>
              <a:t>,0%</a:t>
            </a:r>
            <a:r>
              <a:rPr lang="kk-KZ" sz="1200" dirty="0" smtClean="0"/>
              <a:t>(</a:t>
            </a:r>
            <a:r>
              <a:rPr lang="en-US" sz="1200" dirty="0" smtClean="0"/>
              <a:t>NIHSS</a:t>
            </a:r>
            <a:r>
              <a:rPr lang="kk-KZ" sz="1200" dirty="0" smtClean="0"/>
              <a:t> шкаласы бойынша</a:t>
            </a:r>
            <a:r>
              <a:rPr lang="ru-RU" sz="1200" dirty="0" smtClean="0"/>
              <a:t>&gt;26 балл) </a:t>
            </a:r>
            <a:r>
              <a:rPr lang="ru-RU" sz="1200" dirty="0" err="1" smtClean="0"/>
              <a:t>және басқа қарсы көрсеткіштер</a:t>
            </a:r>
            <a:r>
              <a:rPr lang="ru-RU" sz="1200" dirty="0" smtClean="0"/>
              <a:t>( </a:t>
            </a:r>
            <a:r>
              <a:rPr lang="ru-RU" sz="1200" dirty="0" err="1" smtClean="0"/>
              <a:t>а\к</a:t>
            </a:r>
            <a:r>
              <a:rPr lang="ru-RU" sz="1200" dirty="0" smtClean="0"/>
              <a:t>  </a:t>
            </a:r>
          </a:p>
          <a:p>
            <a:r>
              <a:rPr lang="ru-RU" sz="1200" dirty="0" smtClean="0"/>
              <a:t>      қабылдайтын-2 -</a:t>
            </a:r>
            <a:r>
              <a:rPr lang="ru-RU" sz="1200" b="1" dirty="0" smtClean="0"/>
              <a:t>1,4%</a:t>
            </a:r>
            <a:r>
              <a:rPr lang="ru-RU" sz="1200" dirty="0" smtClean="0"/>
              <a:t>, ісік-4 -</a:t>
            </a:r>
            <a:r>
              <a:rPr lang="ru-RU" sz="1200" b="1" dirty="0" smtClean="0"/>
              <a:t>2,5%,  </a:t>
            </a:r>
            <a:r>
              <a:rPr lang="ru-RU" sz="1200" dirty="0" err="1" smtClean="0"/>
              <a:t>үш </a:t>
            </a:r>
            <a:r>
              <a:rPr lang="ru-RU" sz="1200" dirty="0" smtClean="0"/>
              <a:t>ай </a:t>
            </a:r>
            <a:r>
              <a:rPr lang="ru-RU" sz="1200" dirty="0" err="1" smtClean="0"/>
              <a:t>ішінде</a:t>
            </a:r>
            <a:r>
              <a:rPr lang="ru-RU" sz="1200" dirty="0" smtClean="0"/>
              <a:t> </a:t>
            </a:r>
            <a:r>
              <a:rPr lang="ru-RU" sz="1200" dirty="0" err="1" smtClean="0"/>
              <a:t>инсульттің қайталануы </a:t>
            </a:r>
            <a:r>
              <a:rPr lang="ru-RU" sz="1200" dirty="0" smtClean="0"/>
              <a:t>4-2,7%, </a:t>
            </a:r>
            <a:r>
              <a:rPr lang="ru-RU" sz="1200" dirty="0" err="1" smtClean="0"/>
              <a:t>басқалары </a:t>
            </a:r>
            <a:r>
              <a:rPr lang="ru-RU" sz="1200" dirty="0" smtClean="0"/>
              <a:t>5-3,3%. </a:t>
            </a:r>
          </a:p>
          <a:p>
            <a:r>
              <a:rPr lang="kk-KZ" sz="1200" dirty="0" smtClean="0"/>
              <a:t>    </a:t>
            </a:r>
            <a:r>
              <a:rPr lang="kk-KZ" sz="1200" b="1" dirty="0" smtClean="0"/>
              <a:t>5.</a:t>
            </a:r>
            <a:r>
              <a:rPr lang="kk-KZ" sz="1200" dirty="0" smtClean="0"/>
              <a:t> Нейрохирургиялық белсенділіктің проценті- 7,7 %.  </a:t>
            </a:r>
            <a:endParaRPr lang="ru-RU" sz="1200" dirty="0" smtClean="0"/>
          </a:p>
          <a:p>
            <a:r>
              <a:rPr lang="kk-KZ" sz="1200" dirty="0" smtClean="0"/>
              <a:t>БМСК ұйымдарына науқастардың кеш емделуіне байланысты ақаулық хаттар бірнеше рет жіберілді.</a:t>
            </a:r>
            <a:endParaRPr lang="ru-RU" sz="1200" dirty="0" smtClean="0"/>
          </a:p>
          <a:p>
            <a:r>
              <a:rPr lang="kk-KZ" sz="1200" dirty="0" smtClean="0"/>
              <a:t>барлық ТИА немесе инсульт алған науқастар, шыққаннан кейін 100% емханаларға хабарланып отырады</a:t>
            </a:r>
            <a:endParaRPr lang="kk-KZ" sz="1200" b="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857224" y="857232"/>
          <a:ext cx="7018998" cy="2026920"/>
        </p:xfrm>
        <a:graphic>
          <a:graphicData uri="http://schemas.openxmlformats.org/drawingml/2006/table">
            <a:tbl>
              <a:tblPr/>
              <a:tblGrid>
                <a:gridCol w="281235"/>
                <a:gridCol w="1048360"/>
                <a:gridCol w="1229909"/>
                <a:gridCol w="1004129"/>
                <a:gridCol w="837104"/>
                <a:gridCol w="891899"/>
                <a:gridCol w="716952"/>
                <a:gridCol w="1009410"/>
              </a:tblGrid>
              <a:tr h="1373807">
                <a:tc>
                  <a:txBody>
                    <a:bodyPr/>
                    <a:lstStyle/>
                    <a:p>
                      <a:pPr algn="just">
                        <a:spcAft>
                          <a:spcPts val="0"/>
                        </a:spcAft>
                        <a:tabLst>
                          <a:tab pos="1628775" algn="l"/>
                        </a:tabLst>
                      </a:pPr>
                      <a:r>
                        <a:rPr lang="ru-RU" sz="1100" dirty="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Айм</a:t>
                      </a:r>
                      <a:r>
                        <a:rPr lang="kk-KZ" sz="1100" dirty="0" smtClean="0">
                          <a:latin typeface="Times New Roman"/>
                          <a:ea typeface="Times New Roman"/>
                          <a:cs typeface="Times New Roman"/>
                        </a:rPr>
                        <a:t>ақ</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Стационардағы инсульттен</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болған өлім</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Тромболиздің</a:t>
                      </a:r>
                      <a:r>
                        <a:rPr lang="ru-RU" sz="1100" baseline="0" dirty="0" err="1" smtClean="0">
                          <a:latin typeface="Times New Roman"/>
                          <a:ea typeface="Times New Roman"/>
                          <a:cs typeface="Times New Roman"/>
                        </a:rPr>
                        <a:t> үлесі</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Жедел</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инсультте</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нейрохирургиялық белсенділік</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Ауруханадан</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шыққаннан кейін</a:t>
                      </a:r>
                      <a:r>
                        <a:rPr lang="ru-RU" sz="1100" dirty="0" smtClean="0">
                          <a:latin typeface="Times New Roman"/>
                          <a:ea typeface="Times New Roman"/>
                          <a:cs typeface="Times New Roman"/>
                        </a:rPr>
                        <a:t>, 1 </a:t>
                      </a:r>
                      <a:r>
                        <a:rPr lang="ru-RU" sz="1100" dirty="0" err="1" smtClean="0">
                          <a:latin typeface="Times New Roman"/>
                          <a:ea typeface="Times New Roman"/>
                          <a:cs typeface="Times New Roman"/>
                        </a:rPr>
                        <a:t>айдың көлемінде үй жағдайында қайтыс </a:t>
                      </a:r>
                      <a:r>
                        <a:rPr lang="ru-RU" sz="1100" dirty="0" smtClean="0">
                          <a:latin typeface="Times New Roman"/>
                          <a:ea typeface="Times New Roman"/>
                          <a:cs typeface="Times New Roman"/>
                        </a:rPr>
                        <a:t>болу</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err="1" smtClean="0">
                          <a:latin typeface="Times New Roman"/>
                          <a:ea typeface="Times New Roman"/>
                          <a:cs typeface="Times New Roman"/>
                        </a:rPr>
                        <a:t>Жедел</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жәрдем шақырғаннан кейін</a:t>
                      </a:r>
                      <a:r>
                        <a:rPr lang="ru-RU" sz="1100" dirty="0" smtClean="0">
                          <a:latin typeface="Times New Roman"/>
                          <a:ea typeface="Times New Roman"/>
                          <a:cs typeface="Times New Roman"/>
                        </a:rPr>
                        <a:t> 40 мин </a:t>
                      </a:r>
                      <a:r>
                        <a:rPr lang="ru-RU" sz="1100" dirty="0" err="1" smtClean="0">
                          <a:latin typeface="Times New Roman"/>
                          <a:ea typeface="Times New Roman"/>
                          <a:cs typeface="Times New Roman"/>
                        </a:rPr>
                        <a:t>ішінде</a:t>
                      </a:r>
                      <a:r>
                        <a:rPr lang="ru-RU" sz="1100" dirty="0" smtClean="0">
                          <a:latin typeface="Times New Roman"/>
                          <a:ea typeface="Times New Roman"/>
                          <a:cs typeface="Times New Roman"/>
                        </a:rPr>
                        <a:t> </a:t>
                      </a:r>
                      <a:r>
                        <a:rPr lang="ru-RU" sz="1100" dirty="0" err="1" smtClean="0">
                          <a:latin typeface="Times New Roman"/>
                          <a:ea typeface="Times New Roman"/>
                          <a:cs typeface="Times New Roman"/>
                        </a:rPr>
                        <a:t>жеткізілу%</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kk-KZ" sz="1100" dirty="0" smtClean="0"/>
                        <a:t>Инсульттің II және III деңгейіне көмек көрсететін медициналық ұйымдардың пайызы%</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81">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План </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12,7</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2,6</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5,3</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7,2</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b="1">
                          <a:latin typeface="Times New Roman"/>
                          <a:ea typeface="Times New Roman"/>
                          <a:cs typeface="Times New Roman"/>
                        </a:rPr>
                        <a:t>92</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a:latin typeface="Times New Roman"/>
                          <a:ea typeface="Times New Roman"/>
                          <a:cs typeface="Times New Roman"/>
                        </a:rPr>
                        <a:t>-</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81">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kk-KZ" sz="1100" dirty="0" smtClean="0">
                          <a:latin typeface="Times New Roman"/>
                          <a:ea typeface="Times New Roman"/>
                          <a:cs typeface="Times New Roman"/>
                        </a:rPr>
                        <a:t>ТО</a:t>
                      </a:r>
                      <a:endParaRPr lang="ru-RU"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14,0%</a:t>
                      </a:r>
                      <a:endParaRPr lang="ru-RU"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7%</a:t>
                      </a:r>
                      <a:endParaRPr lang="ru-RU"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6,9%</a:t>
                      </a:r>
                      <a:endParaRPr lang="ru-RU"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7%</a:t>
                      </a:r>
                      <a:endParaRPr lang="ru-RU"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96,6%</a:t>
                      </a:r>
                      <a:endParaRPr lang="ru-RU"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81">
                <a:tc>
                  <a:txBody>
                    <a:bodyPr/>
                    <a:lstStyle/>
                    <a:p>
                      <a:pPr algn="just">
                        <a:spcAft>
                          <a:spcPts val="0"/>
                        </a:spcAft>
                        <a:tabLst>
                          <a:tab pos="1628775" algn="l"/>
                        </a:tabLst>
                      </a:pPr>
                      <a:endParaRPr lang="ru-RU" sz="11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ИО </a:t>
                      </a:r>
                      <a:r>
                        <a:rPr lang="ru-RU" sz="1100" dirty="0" err="1" smtClean="0">
                          <a:latin typeface="Times New Roman"/>
                          <a:ea typeface="Times New Roman"/>
                          <a:cs typeface="Times New Roman"/>
                        </a:rPr>
                        <a:t>Кентау</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14,9%</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13,8%</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7</a:t>
                      </a:r>
                      <a:r>
                        <a:rPr lang="en-US" sz="1100" dirty="0" smtClean="0">
                          <a:latin typeface="Times New Roman"/>
                          <a:ea typeface="Times New Roman"/>
                          <a:cs typeface="Times New Roman"/>
                        </a:rPr>
                        <a:t>.</a:t>
                      </a:r>
                      <a:r>
                        <a:rPr lang="ru-RU" sz="1100" dirty="0" smtClean="0">
                          <a:latin typeface="Times New Roman"/>
                          <a:ea typeface="Times New Roman"/>
                          <a:cs typeface="Times New Roman"/>
                        </a:rPr>
                        <a:t>7%</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100" dirty="0" smtClean="0">
                          <a:latin typeface="Times New Roman"/>
                          <a:ea typeface="Times New Roman"/>
                          <a:cs typeface="Times New Roman"/>
                        </a:rPr>
                        <a:t>2,3%</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r>
                        <a:rPr lang="ru-RU" sz="1200" dirty="0" smtClean="0">
                          <a:latin typeface="Times New Roman"/>
                          <a:ea typeface="Times New Roman"/>
                          <a:cs typeface="Times New Roman"/>
                        </a:rPr>
                        <a:t>96</a:t>
                      </a:r>
                      <a:r>
                        <a:rPr lang="en-US" sz="1200" dirty="0" smtClean="0">
                          <a:latin typeface="Times New Roman"/>
                          <a:ea typeface="Times New Roman"/>
                          <a:cs typeface="Times New Roman"/>
                        </a:rPr>
                        <a:t>.</a:t>
                      </a:r>
                      <a:r>
                        <a:rPr lang="ru-RU" sz="1200" dirty="0" smtClean="0">
                          <a:latin typeface="Times New Roman"/>
                          <a:ea typeface="Times New Roman"/>
                          <a:cs typeface="Times New Roman"/>
                        </a:rPr>
                        <a:t>7</a:t>
                      </a:r>
                      <a:r>
                        <a:rPr lang="en-US" sz="12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28775" algn="l"/>
                        </a:tabLst>
                      </a:pPr>
                      <a:endParaRPr lang="ru-RU" sz="11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393" name="Rectangle 1"/>
          <p:cNvSpPr>
            <a:spLocks noChangeArrowheads="1"/>
          </p:cNvSpPr>
          <p:nvPr/>
        </p:nvSpPr>
        <p:spPr bwMode="auto">
          <a:xfrm>
            <a:off x="0" y="28572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tabLst>
                <a:tab pos="1628775" algn="l"/>
              </a:tabLst>
            </a:pPr>
            <a:r>
              <a:rPr lang="kk-KZ" sz="1400" b="1" dirty="0" smtClean="0">
                <a:solidFill>
                  <a:srgbClr val="C00000"/>
                </a:solidFill>
              </a:rPr>
              <a:t>2021 жылғы 12-ші айдағы инсульт қызметі индикаторы бойынша ҚР аймақтарының рейтингтік көрсеткіштері</a:t>
            </a:r>
            <a:endParaRPr kumimoji="0" lang="ru-RU" sz="1400" b="1" i="0" u="none" strike="noStrike" cap="none" normalizeH="0" baseline="0" dirty="0" smtClean="0">
              <a:ln>
                <a:noFill/>
              </a:ln>
              <a:solidFill>
                <a:srgbClr val="C00000"/>
              </a:solidFill>
              <a:effectLst/>
              <a:latin typeface="Arial" pitchFamily="34" charset="0"/>
              <a:cs typeface="Arial" pitchFamily="34" charset="0"/>
            </a:endParaRPr>
          </a:p>
        </p:txBody>
      </p:sp>
      <p:sp>
        <p:nvSpPr>
          <p:cNvPr id="59394" name="Rectangle 2"/>
          <p:cNvSpPr>
            <a:spLocks noChangeArrowheads="1"/>
          </p:cNvSpPr>
          <p:nvPr/>
        </p:nvSpPr>
        <p:spPr bwMode="auto">
          <a:xfrm>
            <a:off x="928662" y="0"/>
            <a:ext cx="6447855" cy="538609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lang="kk-KZ"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800100" algn="l"/>
              </a:tabLst>
            </a:pPr>
            <a:endParaRPr kumimoji="0" lang="kk-KZ"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l" eaLnBrk="1" hangingPunct="1">
              <a:tabLst>
                <a:tab pos="800100" algn="l"/>
              </a:tabLst>
            </a:pPr>
            <a:r>
              <a:rPr lang="kk-KZ" sz="1400" b="1" dirty="0" smtClean="0"/>
              <a:t>2021 жылдың 12 айындағы өлім жағдайын талдау</a:t>
            </a:r>
            <a:r>
              <a:rPr kumimoji="0" lang="kk-KZ" sz="1400" b="1" i="0" u="none" strike="noStrike" cap="none" normalizeH="0" baseline="0" dirty="0" smtClean="0">
                <a:ln>
                  <a:noFill/>
                </a:ln>
                <a:solidFill>
                  <a:schemeClr val="tx1"/>
                </a:solidFill>
                <a:effectLst/>
                <a:latin typeface="+mn-lt"/>
                <a:ea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mn-lt"/>
              <a:cs typeface="Arial" pitchFamily="34" charset="0"/>
            </a:endParaRPr>
          </a:p>
          <a:p>
            <a:pPr lvl="0" algn="l">
              <a:tabLst>
                <a:tab pos="800100" algn="l"/>
              </a:tabLst>
            </a:pPr>
            <a:r>
              <a:rPr lang="kk-KZ" sz="1400" dirty="0" smtClean="0">
                <a:latin typeface="+mn-lt"/>
              </a:rPr>
              <a:t>2020 жылдың 12 айында 33 науқас қайтыс болды (2020 жылғы12 айда-35 науқас).</a:t>
            </a:r>
          </a:p>
          <a:p>
            <a:pPr lvl="0" algn="l">
              <a:tabLst>
                <a:tab pos="800100" algn="l"/>
              </a:tabLst>
            </a:pPr>
            <a:r>
              <a:rPr lang="kk-KZ" sz="1400" dirty="0" smtClean="0">
                <a:latin typeface="+mn-lt"/>
                <a:ea typeface="Times New Roman" pitchFamily="18" charset="0"/>
                <a:cs typeface="Arial" pitchFamily="34" charset="0"/>
              </a:rPr>
              <a:t>Оның ішінде</a:t>
            </a:r>
            <a:r>
              <a:rPr kumimoji="0" lang="kk-KZ" sz="1400" i="0" u="none" strike="noStrike" cap="none" normalizeH="0" baseline="0" dirty="0" smtClean="0">
                <a:ln>
                  <a:noFill/>
                </a:ln>
                <a:solidFill>
                  <a:schemeClr val="tx1"/>
                </a:solidFill>
                <a:effectLst/>
                <a:latin typeface="+mn-lt"/>
                <a:ea typeface="Times New Roman" pitchFamily="18" charset="0"/>
                <a:cs typeface="Arial" pitchFamily="34" charset="0"/>
              </a:rPr>
              <a:t>: ишемиялық инсульт-10.</a:t>
            </a:r>
            <a:endParaRPr kumimoji="0" lang="ru-RU" sz="140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kk-KZ" sz="1400" i="0" u="none" strike="noStrike" cap="none" normalizeH="0" baseline="0" dirty="0" smtClean="0">
                <a:ln>
                  <a:noFill/>
                </a:ln>
                <a:solidFill>
                  <a:schemeClr val="tx1"/>
                </a:solidFill>
                <a:effectLst/>
                <a:latin typeface="+mn-lt"/>
                <a:ea typeface="Times New Roman" pitchFamily="18" charset="0"/>
                <a:cs typeface="Arial" pitchFamily="34" charset="0"/>
              </a:rPr>
              <a:t>Геморрагиялық инсульт-20.</a:t>
            </a: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lang="kk-KZ" sz="1400" dirty="0" smtClean="0">
                <a:latin typeface="+mn-lt"/>
                <a:ea typeface="Times New Roman" pitchFamily="18" charset="0"/>
                <a:cs typeface="Arial" pitchFamily="34" charset="0"/>
              </a:rPr>
              <a:t>САК – 2</a:t>
            </a: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lang="kk-KZ" sz="1400" dirty="0" smtClean="0">
                <a:latin typeface="+mn-lt"/>
                <a:ea typeface="Times New Roman" pitchFamily="18" charset="0"/>
                <a:cs typeface="Arial" pitchFamily="34" charset="0"/>
              </a:rPr>
              <a:t>Аралас инсульт - 1</a:t>
            </a: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kk-KZ" sz="1400" i="0" u="none" strike="noStrike" cap="none" normalizeH="0" baseline="0" dirty="0" smtClean="0">
                <a:ln>
                  <a:noFill/>
                </a:ln>
                <a:solidFill>
                  <a:schemeClr val="tx1"/>
                </a:solidFill>
                <a:effectLst/>
                <a:latin typeface="+mn-lt"/>
                <a:ea typeface="Times New Roman" pitchFamily="18" charset="0"/>
                <a:cs typeface="Arial" pitchFamily="34" charset="0"/>
              </a:rPr>
              <a:t>Ишемиялық инсультпен түскен 10 науқастың :</a:t>
            </a:r>
            <a:endParaRPr kumimoji="0" lang="ru-RU" sz="140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kk-KZ" sz="1400" i="0" u="none" strike="noStrike" cap="none" normalizeH="0" dirty="0" smtClean="0">
                <a:ln>
                  <a:noFill/>
                </a:ln>
                <a:solidFill>
                  <a:schemeClr val="tx1"/>
                </a:solidFill>
                <a:effectLst/>
                <a:latin typeface="+mn-lt"/>
                <a:ea typeface="Times New Roman" pitchFamily="18" charset="0"/>
                <a:cs typeface="Arial" pitchFamily="34" charset="0"/>
              </a:rPr>
              <a:t>4 өте ауыр жағдайда түскен</a:t>
            </a:r>
            <a:r>
              <a:rPr kumimoji="0" lang="kk-KZ" sz="1400" i="0" u="none" strike="noStrike" cap="none" normalizeH="0" baseline="0" dirty="0" smtClean="0">
                <a:ln>
                  <a:noFill/>
                </a:ln>
                <a:solidFill>
                  <a:schemeClr val="tx1"/>
                </a:solidFill>
                <a:effectLst/>
                <a:latin typeface="+mn-lt"/>
                <a:ea typeface="Times New Roman" pitchFamily="18" charset="0"/>
                <a:cs typeface="Arial" pitchFamily="34" charset="0"/>
              </a:rPr>
              <a:t>, субтотальді ишемия, -</a:t>
            </a:r>
            <a:endParaRPr kumimoji="0" lang="ru-RU" sz="140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kk-KZ" sz="1400" i="0" u="none" strike="noStrike" cap="none" normalizeH="0" baseline="0" dirty="0" smtClean="0">
                <a:ln>
                  <a:noFill/>
                </a:ln>
                <a:solidFill>
                  <a:schemeClr val="tx1"/>
                </a:solidFill>
                <a:effectLst/>
                <a:latin typeface="+mn-lt"/>
                <a:ea typeface="Times New Roman" pitchFamily="18" charset="0"/>
                <a:cs typeface="Arial" pitchFamily="34" charset="0"/>
              </a:rPr>
              <a:t>2 науқаста инсульт+пневмония</a:t>
            </a:r>
            <a:endParaRPr kumimoji="0" lang="ru-RU" sz="140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kk-KZ" sz="1400" i="0" u="none" strike="noStrike" cap="none" normalizeH="0" baseline="0" dirty="0" smtClean="0">
                <a:ln>
                  <a:noFill/>
                </a:ln>
                <a:solidFill>
                  <a:schemeClr val="tx1"/>
                </a:solidFill>
                <a:effectLst/>
                <a:latin typeface="+mn-lt"/>
                <a:ea typeface="Times New Roman" pitchFamily="18" charset="0"/>
                <a:cs typeface="Arial" pitchFamily="34" charset="0"/>
              </a:rPr>
              <a:t>4 науқаста</a:t>
            </a:r>
            <a:r>
              <a:rPr kumimoji="0" lang="kk-KZ" sz="1400" i="0" u="none" strike="noStrike" cap="none" normalizeH="0" dirty="0" smtClean="0">
                <a:ln>
                  <a:noFill/>
                </a:ln>
                <a:solidFill>
                  <a:schemeClr val="tx1"/>
                </a:solidFill>
                <a:effectLst/>
                <a:latin typeface="+mn-lt"/>
                <a:ea typeface="Times New Roman" pitchFamily="18" charset="0"/>
                <a:cs typeface="Arial" pitchFamily="34" charset="0"/>
              </a:rPr>
              <a:t> ауыр полиорганды жетіспеушілік</a:t>
            </a:r>
            <a:endParaRPr kumimoji="0" lang="kk-KZ" sz="1400" i="0" u="none" strike="noStrike" cap="none" normalizeH="0" baseline="0" dirty="0" smtClean="0">
              <a:ln>
                <a:noFill/>
              </a:ln>
              <a:solidFill>
                <a:schemeClr val="tx1"/>
              </a:solidFill>
              <a:effectLst/>
              <a:latin typeface="+mn-lt"/>
              <a:ea typeface="Times New Roman" pitchFamily="18"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5967434"/>
          </a:xfrm>
        </p:spPr>
        <p:txBody>
          <a:bodyPr>
            <a:normAutofit fontScale="55000" lnSpcReduction="20000"/>
          </a:bodyPr>
          <a:lstStyle/>
          <a:p>
            <a:r>
              <a:rPr lang="kk-KZ" sz="2500" b="1" dirty="0" smtClean="0"/>
              <a:t>               </a:t>
            </a:r>
            <a:r>
              <a:rPr lang="kk-KZ" sz="2500" b="1" dirty="0" smtClean="0">
                <a:solidFill>
                  <a:srgbClr val="FF0000"/>
                </a:solidFill>
              </a:rPr>
              <a:t>Кентау қалалық ауруханасында 2021 жылдың 12 айында миокард инфарктісіне     </a:t>
            </a:r>
          </a:p>
          <a:p>
            <a:r>
              <a:rPr lang="kk-KZ" sz="2500" b="1" dirty="0" smtClean="0">
                <a:solidFill>
                  <a:srgbClr val="FF0000"/>
                </a:solidFill>
              </a:rPr>
              <a:t>                         Медициналық көмек ету бойынша ақпарат</a:t>
            </a:r>
            <a:endParaRPr lang="ru-RU" sz="2500" b="1" dirty="0" smtClean="0">
              <a:solidFill>
                <a:srgbClr val="FF0000"/>
              </a:solidFill>
            </a:endParaRPr>
          </a:p>
          <a:p>
            <a:pPr algn="just"/>
            <a:r>
              <a:rPr lang="kk-KZ" dirty="0" smtClean="0"/>
              <a:t> Орталық қалалық ауруханада кардиологиялық науқастарға медициналық көмек көрсету «Қазақстан Республикасында кардиологиялық және кардиохирургиялық қызметті қамтамасыз етуді ұйымдастыру стандарты» ҚР ДСМ 05.07.2016 жылғы No479 бұйрығына сәйкес жүзеге асырылады.</a:t>
            </a:r>
            <a:endParaRPr lang="ru-RU" dirty="0" smtClean="0"/>
          </a:p>
          <a:p>
            <a:pPr algn="just"/>
            <a:r>
              <a:rPr lang="kk-KZ" dirty="0" smtClean="0"/>
              <a:t> </a:t>
            </a:r>
            <a:endParaRPr lang="ru-RU" dirty="0" smtClean="0"/>
          </a:p>
          <a:p>
            <a:pPr lvl="0"/>
            <a:r>
              <a:rPr lang="kk-KZ" dirty="0" smtClean="0"/>
              <a:t>2021ж 12 айында ЖКС, жедел миокард инфарктімен, тұрақсыз стенокардиямен барлығы 68 науқас ем қабылдады.</a:t>
            </a:r>
            <a:r>
              <a:rPr lang="ru-RU" dirty="0" smtClean="0"/>
              <a:t> </a:t>
            </a:r>
            <a:r>
              <a:rPr lang="kk-KZ" dirty="0" smtClean="0"/>
              <a:t>2020 жылы -44 </a:t>
            </a:r>
            <a:endParaRPr lang="ru-RU" dirty="0" smtClean="0"/>
          </a:p>
          <a:p>
            <a:pPr>
              <a:buNone/>
            </a:pPr>
            <a:r>
              <a:rPr lang="kk-KZ" dirty="0" smtClean="0"/>
              <a:t> </a:t>
            </a:r>
          </a:p>
          <a:p>
            <a:pPr>
              <a:buNone/>
            </a:pPr>
            <a:r>
              <a:rPr lang="kk-KZ" dirty="0" smtClean="0"/>
              <a:t>       Q толқынды миокард инфарктісі 2021 жылы-52, 2020 жылы-33</a:t>
            </a:r>
            <a:endParaRPr lang="ru-RU" dirty="0" smtClean="0"/>
          </a:p>
          <a:p>
            <a:pPr>
              <a:buNone/>
            </a:pPr>
            <a:r>
              <a:rPr lang="kk-KZ" dirty="0" smtClean="0"/>
              <a:t>  </a:t>
            </a:r>
            <a:endParaRPr lang="ru-RU" dirty="0" smtClean="0"/>
          </a:p>
          <a:p>
            <a:pPr lvl="0"/>
            <a:r>
              <a:rPr lang="kk-KZ" dirty="0" smtClean="0"/>
              <a:t>2021 жылы ЖМИ боған өлім -6 /11.6 %/. 2020 жылы – 3 науқас ( 6.8%),, </a:t>
            </a:r>
          </a:p>
          <a:p>
            <a:pPr lvl="0">
              <a:buNone/>
            </a:pPr>
            <a:endParaRPr lang="ru-RU" dirty="0" smtClean="0"/>
          </a:p>
          <a:p>
            <a:pPr lvl="0"/>
            <a:r>
              <a:rPr lang="kk-KZ" dirty="0" smtClean="0"/>
              <a:t>Бірінші тәуліктегі өлім 2021 жылы-1,  2020 жылы -17</a:t>
            </a:r>
          </a:p>
          <a:p>
            <a:pPr lvl="0">
              <a:buNone/>
            </a:pPr>
            <a:endParaRPr lang="ru-RU" dirty="0" smtClean="0"/>
          </a:p>
          <a:p>
            <a:pPr lvl="0"/>
            <a:r>
              <a:rPr lang="ru-RU" dirty="0" smtClean="0"/>
              <a:t>2021 </a:t>
            </a:r>
            <a:r>
              <a:rPr lang="ru-RU" dirty="0" err="1" smtClean="0"/>
              <a:t>жылы</a:t>
            </a:r>
            <a:r>
              <a:rPr lang="ru-RU" dirty="0" smtClean="0"/>
              <a:t> ТЛТ 26 </a:t>
            </a:r>
            <a:r>
              <a:rPr lang="ru-RU" dirty="0" err="1" smtClean="0"/>
              <a:t>науқасқа </a:t>
            </a:r>
            <a:r>
              <a:rPr lang="ru-RU" dirty="0" smtClean="0"/>
              <a:t>/38 %/ </a:t>
            </a:r>
            <a:r>
              <a:rPr lang="ru-RU" dirty="0" err="1" smtClean="0"/>
              <a:t>жасалынды</a:t>
            </a:r>
            <a:r>
              <a:rPr lang="ru-RU" dirty="0" smtClean="0"/>
              <a:t>. 2020 </a:t>
            </a:r>
            <a:r>
              <a:rPr lang="ru-RU" dirty="0" err="1" smtClean="0"/>
              <a:t>жылы</a:t>
            </a:r>
            <a:r>
              <a:rPr lang="ru-RU" dirty="0" smtClean="0"/>
              <a:t> 17  ( 38.7 %)</a:t>
            </a:r>
          </a:p>
          <a:p>
            <a:pPr lvl="0">
              <a:buNone/>
            </a:pPr>
            <a:endParaRPr lang="ru-RU" dirty="0" smtClean="0"/>
          </a:p>
          <a:p>
            <a:pPr lvl="0"/>
            <a:r>
              <a:rPr lang="ru-RU" dirty="0" smtClean="0"/>
              <a:t>2021 </a:t>
            </a:r>
            <a:r>
              <a:rPr lang="ru-RU" dirty="0" err="1" smtClean="0"/>
              <a:t>жылы</a:t>
            </a:r>
            <a:r>
              <a:rPr lang="ru-RU" dirty="0" smtClean="0"/>
              <a:t> 26 </a:t>
            </a:r>
            <a:r>
              <a:rPr lang="ru-RU" dirty="0" err="1" smtClean="0"/>
              <a:t>науқасқа </a:t>
            </a:r>
            <a:r>
              <a:rPr lang="ru-RU" dirty="0" smtClean="0"/>
              <a:t>ТЛТ </a:t>
            </a:r>
            <a:r>
              <a:rPr lang="ru-RU" dirty="0" err="1" smtClean="0"/>
              <a:t>жасалынбаған себептер</a:t>
            </a:r>
            <a:r>
              <a:rPr lang="ru-RU" dirty="0" smtClean="0"/>
              <a:t>: Кеш </a:t>
            </a:r>
            <a:r>
              <a:rPr lang="ru-RU" dirty="0" err="1" smtClean="0"/>
              <a:t>келу</a:t>
            </a:r>
            <a:r>
              <a:rPr lang="ru-RU" dirty="0" smtClean="0"/>
              <a:t> -14, </a:t>
            </a:r>
            <a:r>
              <a:rPr lang="ru-RU" dirty="0" err="1" smtClean="0"/>
              <a:t>Қарсы көрсеткіштер </a:t>
            </a:r>
            <a:r>
              <a:rPr lang="ru-RU" dirty="0" smtClean="0"/>
              <a:t>-12.  2020 </a:t>
            </a:r>
            <a:r>
              <a:rPr lang="ru-RU" dirty="0" err="1" smtClean="0"/>
              <a:t>жылы</a:t>
            </a:r>
            <a:r>
              <a:rPr lang="ru-RU" dirty="0" smtClean="0"/>
              <a:t> 16 </a:t>
            </a:r>
            <a:r>
              <a:rPr lang="ru-RU" dirty="0" err="1" smtClean="0"/>
              <a:t>науқасқа жасалынбаған</a:t>
            </a:r>
            <a:r>
              <a:rPr lang="ru-RU" dirty="0" smtClean="0"/>
              <a:t>. Кеш </a:t>
            </a:r>
            <a:r>
              <a:rPr lang="ru-RU" dirty="0" err="1" smtClean="0"/>
              <a:t>келу</a:t>
            </a:r>
            <a:r>
              <a:rPr lang="ru-RU" dirty="0" smtClean="0"/>
              <a:t> -12 , </a:t>
            </a:r>
            <a:r>
              <a:rPr lang="ru-RU" dirty="0" err="1" smtClean="0"/>
              <a:t>қарсы көрсеткіштер </a:t>
            </a:r>
            <a:r>
              <a:rPr lang="ru-RU" dirty="0" smtClean="0"/>
              <a:t>-4</a:t>
            </a:r>
          </a:p>
          <a:p>
            <a:pPr lvl="0">
              <a:buNone/>
            </a:pPr>
            <a:endParaRPr lang="ru-RU" dirty="0" smtClean="0"/>
          </a:p>
          <a:p>
            <a:pPr lvl="0"/>
            <a:r>
              <a:rPr lang="kk-KZ" dirty="0" smtClean="0"/>
              <a:t>Миокард инфарктісін диагностикалауға арналған тропониндік тест ЖКС-мен ауыратын барлық науқастарда жүргізілді.</a:t>
            </a:r>
          </a:p>
          <a:p>
            <a:pPr lvl="0">
              <a:buNone/>
            </a:pPr>
            <a:endParaRPr lang="ru-RU" dirty="0" smtClean="0"/>
          </a:p>
          <a:p>
            <a:pPr lvl="0"/>
            <a:r>
              <a:rPr lang="kk-KZ" dirty="0" smtClean="0"/>
              <a:t>Облыстық кардиологиялық орталықтың ЧКВ-орталығына 2021 жылы маршрут бойынша 47 науқас </a:t>
            </a:r>
          </a:p>
          <a:p>
            <a:pPr lvl="0"/>
            <a:r>
              <a:rPr lang="kk-KZ" dirty="0" smtClean="0"/>
              <a:t>/ 69,2% / ауыстырылды. </a:t>
            </a:r>
            <a:r>
              <a:rPr lang="ru-RU" dirty="0" smtClean="0"/>
              <a:t> 2020 </a:t>
            </a:r>
            <a:r>
              <a:rPr lang="ru-RU" dirty="0" err="1" smtClean="0"/>
              <a:t>жылы</a:t>
            </a:r>
            <a:r>
              <a:rPr lang="ru-RU" dirty="0" smtClean="0"/>
              <a:t> 22 </a:t>
            </a:r>
            <a:r>
              <a:rPr lang="ru-RU" dirty="0" err="1" smtClean="0"/>
              <a:t>науқас </a:t>
            </a:r>
            <a:r>
              <a:rPr lang="ru-RU" dirty="0" smtClean="0"/>
              <a:t>/50.0 % /</a:t>
            </a:r>
          </a:p>
          <a:p>
            <a:pPr lvl="0">
              <a:buNone/>
            </a:pPr>
            <a:endParaRPr lang="ru-RU" dirty="0" smtClean="0"/>
          </a:p>
          <a:p>
            <a:pPr lvl="0"/>
            <a:r>
              <a:rPr lang="ru-RU" dirty="0" smtClean="0"/>
              <a:t>Маршрут </a:t>
            </a:r>
            <a:r>
              <a:rPr lang="ru-RU" dirty="0" err="1" smtClean="0"/>
              <a:t>бойынша</a:t>
            </a:r>
            <a:r>
              <a:rPr lang="ru-RU" dirty="0" smtClean="0"/>
              <a:t> 2021 </a:t>
            </a:r>
            <a:r>
              <a:rPr lang="ru-RU" dirty="0" err="1" smtClean="0"/>
              <a:t>жылы</a:t>
            </a:r>
            <a:r>
              <a:rPr lang="ru-RU" dirty="0" smtClean="0"/>
              <a:t> 5 </a:t>
            </a:r>
            <a:r>
              <a:rPr lang="ru-RU" dirty="0" err="1" smtClean="0"/>
              <a:t>науқас ауыстырылмады</a:t>
            </a:r>
            <a:r>
              <a:rPr lang="ru-RU" dirty="0" smtClean="0"/>
              <a:t> /</a:t>
            </a:r>
            <a:r>
              <a:rPr lang="ru-RU" dirty="0" err="1" smtClean="0"/>
              <a:t>кеш</a:t>
            </a:r>
            <a:r>
              <a:rPr lang="ru-RU" dirty="0" smtClean="0"/>
              <a:t> </a:t>
            </a:r>
            <a:r>
              <a:rPr lang="ru-RU" dirty="0" err="1" smtClean="0"/>
              <a:t>келу</a:t>
            </a:r>
            <a:r>
              <a:rPr lang="ru-RU" dirty="0" smtClean="0"/>
              <a:t>/ </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6357982"/>
          </a:xfrm>
        </p:spPr>
        <p:txBody>
          <a:bodyPr>
            <a:normAutofit/>
          </a:bodyPr>
          <a:lstStyle/>
          <a:p>
            <a:pPr>
              <a:buNone/>
            </a:pPr>
            <a:r>
              <a:rPr lang="kk-KZ" sz="1800" b="1" dirty="0" smtClean="0"/>
              <a:t>                              </a:t>
            </a:r>
          </a:p>
          <a:p>
            <a:pPr>
              <a:buNone/>
            </a:pPr>
            <a:endParaRPr lang="kk-KZ" sz="1400" b="1" dirty="0" smtClean="0"/>
          </a:p>
          <a:p>
            <a:pPr>
              <a:buNone/>
            </a:pPr>
            <a:r>
              <a:rPr lang="kk-KZ" sz="1600" dirty="0" smtClean="0"/>
              <a:t>      </a:t>
            </a:r>
            <a:endParaRPr lang="ru-RU" dirty="0" smtClean="0"/>
          </a:p>
        </p:txBody>
      </p:sp>
      <p:graphicFrame>
        <p:nvGraphicFramePr>
          <p:cNvPr id="6" name="Таблица 5"/>
          <p:cNvGraphicFramePr>
            <a:graphicFrameLocks noGrp="1"/>
          </p:cNvGraphicFramePr>
          <p:nvPr/>
        </p:nvGraphicFramePr>
        <p:xfrm>
          <a:off x="785786" y="642917"/>
          <a:ext cx="7358115" cy="5510207"/>
        </p:xfrm>
        <a:graphic>
          <a:graphicData uri="http://schemas.openxmlformats.org/drawingml/2006/table">
            <a:tbl>
              <a:tblPr firstRow="1" bandRow="1">
                <a:tableStyleId>{5C22544A-7EE6-4342-B048-85BDC9FD1C3A}</a:tableStyleId>
              </a:tblPr>
              <a:tblGrid>
                <a:gridCol w="661059"/>
                <a:gridCol w="3017998"/>
                <a:gridCol w="1839529"/>
                <a:gridCol w="1839529"/>
              </a:tblGrid>
              <a:tr h="631015">
                <a:tc>
                  <a:txBody>
                    <a:bodyPr/>
                    <a:lstStyle/>
                    <a:p>
                      <a:pPr algn="ctr">
                        <a:lnSpc>
                          <a:spcPct val="115000"/>
                        </a:lnSpc>
                        <a:spcAft>
                          <a:spcPts val="0"/>
                        </a:spcAft>
                      </a:pPr>
                      <a:r>
                        <a:rPr lang="kk-KZ" sz="1600" b="1" dirty="0">
                          <a:latin typeface="+mn-lt"/>
                          <a:ea typeface="Calibri"/>
                          <a:cs typeface="Times New Roman"/>
                        </a:rPr>
                        <a:t>№ п/п</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b="1" dirty="0" smtClean="0">
                          <a:latin typeface="+mn-lt"/>
                          <a:ea typeface="Calibri"/>
                          <a:cs typeface="Times New Roman"/>
                        </a:rPr>
                        <a:t>Индикаторлар</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b="1" dirty="0" smtClean="0">
                          <a:latin typeface="+mn-lt"/>
                          <a:ea typeface="Calibri"/>
                          <a:cs typeface="Times New Roman"/>
                        </a:rPr>
                        <a:t>2021ж.</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b="1" dirty="0" smtClean="0">
                          <a:latin typeface="+mn-lt"/>
                          <a:ea typeface="Calibri"/>
                          <a:cs typeface="Times New Roman"/>
                        </a:rPr>
                        <a:t>2020ж.</a:t>
                      </a:r>
                      <a:endParaRPr lang="ru-RU" sz="1600" dirty="0">
                        <a:latin typeface="+mn-lt"/>
                        <a:ea typeface="Calibri"/>
                        <a:cs typeface="Times New Roman"/>
                      </a:endParaRPr>
                    </a:p>
                  </a:txBody>
                  <a:tcPr marL="68580" marR="68580" marT="0" marB="0"/>
                </a:tc>
              </a:tr>
              <a:tr h="631015">
                <a:tc>
                  <a:txBody>
                    <a:bodyPr/>
                    <a:lstStyle/>
                    <a:p>
                      <a:pPr algn="ctr">
                        <a:lnSpc>
                          <a:spcPct val="115000"/>
                        </a:lnSpc>
                        <a:spcAft>
                          <a:spcPts val="0"/>
                        </a:spcAft>
                      </a:pPr>
                      <a:r>
                        <a:rPr lang="kk-KZ" sz="1600" dirty="0">
                          <a:latin typeface="+mn-lt"/>
                          <a:ea typeface="Calibri"/>
                          <a:cs typeface="Times New Roman"/>
                        </a:rPr>
                        <a:t>1</a:t>
                      </a:r>
                      <a:endParaRPr lang="ru-RU" sz="1600" dirty="0">
                        <a:latin typeface="+mn-lt"/>
                        <a:ea typeface="Calibri"/>
                        <a:cs typeface="Times New Roman"/>
                      </a:endParaRPr>
                    </a:p>
                  </a:txBody>
                  <a:tcPr marL="68580" marR="68580" marT="0" marB="0"/>
                </a:tc>
                <a:tc>
                  <a:txBody>
                    <a:bodyPr/>
                    <a:lstStyle/>
                    <a:p>
                      <a:pPr>
                        <a:lnSpc>
                          <a:spcPct val="115000"/>
                        </a:lnSpc>
                        <a:spcAft>
                          <a:spcPts val="0"/>
                        </a:spcAft>
                      </a:pPr>
                      <a:r>
                        <a:rPr lang="kk-KZ" sz="1600" dirty="0" smtClean="0">
                          <a:latin typeface="+mn-lt"/>
                          <a:ea typeface="Calibri"/>
                          <a:cs typeface="Times New Roman"/>
                        </a:rPr>
                        <a:t>Миокард инфарктімен және тұрақсыз стенокадиямен емделгендер</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ru-RU" sz="1600" dirty="0" smtClean="0">
                          <a:latin typeface="+mn-lt"/>
                          <a:ea typeface="Calibri"/>
                          <a:cs typeface="Times New Roman"/>
                        </a:rPr>
                        <a:t>68</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dirty="0" smtClean="0">
                          <a:latin typeface="+mn-lt"/>
                          <a:ea typeface="Calibri"/>
                          <a:cs typeface="Times New Roman"/>
                        </a:rPr>
                        <a:t>44</a:t>
                      </a:r>
                      <a:endParaRPr lang="ru-RU" sz="1600" dirty="0">
                        <a:latin typeface="+mn-lt"/>
                        <a:ea typeface="Calibri"/>
                        <a:cs typeface="Times New Roman"/>
                      </a:endParaRPr>
                    </a:p>
                  </a:txBody>
                  <a:tcPr marL="68580" marR="68580" marT="0" marB="0"/>
                </a:tc>
              </a:tr>
              <a:tr h="437597">
                <a:tc>
                  <a:txBody>
                    <a:bodyPr/>
                    <a:lstStyle/>
                    <a:p>
                      <a:pPr algn="ctr">
                        <a:lnSpc>
                          <a:spcPct val="115000"/>
                        </a:lnSpc>
                        <a:spcAft>
                          <a:spcPts val="0"/>
                        </a:spcAft>
                      </a:pPr>
                      <a:r>
                        <a:rPr lang="kk-KZ" sz="1600" dirty="0">
                          <a:latin typeface="+mn-lt"/>
                          <a:ea typeface="Calibri"/>
                          <a:cs typeface="Times New Roman"/>
                        </a:rPr>
                        <a:t>2</a:t>
                      </a:r>
                      <a:endParaRPr lang="ru-RU" sz="1600" dirty="0">
                        <a:latin typeface="+mn-lt"/>
                        <a:ea typeface="Calibri"/>
                        <a:cs typeface="Times New Roman"/>
                      </a:endParaRPr>
                    </a:p>
                  </a:txBody>
                  <a:tcPr marL="68580" marR="68580" marT="0" marB="0"/>
                </a:tc>
                <a:tc>
                  <a:txBody>
                    <a:bodyPr/>
                    <a:lstStyle/>
                    <a:p>
                      <a:pPr>
                        <a:lnSpc>
                          <a:spcPct val="115000"/>
                        </a:lnSpc>
                        <a:spcAft>
                          <a:spcPts val="0"/>
                        </a:spcAft>
                      </a:pPr>
                      <a:r>
                        <a:rPr lang="kk-KZ" sz="1600" dirty="0" smtClean="0"/>
                        <a:t>Q толқынды миокард инфарктісі </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ru-RU" sz="1600" dirty="0" smtClean="0">
                          <a:latin typeface="+mn-lt"/>
                          <a:ea typeface="Calibri"/>
                          <a:cs typeface="Times New Roman"/>
                        </a:rPr>
                        <a:t>52</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dirty="0" smtClean="0">
                          <a:latin typeface="+mn-lt"/>
                          <a:ea typeface="Calibri"/>
                          <a:cs typeface="Times New Roman"/>
                        </a:rPr>
                        <a:t>33</a:t>
                      </a:r>
                      <a:endParaRPr lang="ru-RU" sz="1600" dirty="0">
                        <a:latin typeface="+mn-lt"/>
                        <a:ea typeface="Calibri"/>
                        <a:cs typeface="Times New Roman"/>
                      </a:endParaRPr>
                    </a:p>
                  </a:txBody>
                  <a:tcPr marL="68580" marR="68580" marT="0" marB="0"/>
                </a:tc>
              </a:tr>
              <a:tr h="417248">
                <a:tc>
                  <a:txBody>
                    <a:bodyPr/>
                    <a:lstStyle/>
                    <a:p>
                      <a:pPr algn="ctr">
                        <a:lnSpc>
                          <a:spcPct val="115000"/>
                        </a:lnSpc>
                        <a:spcAft>
                          <a:spcPts val="0"/>
                        </a:spcAft>
                      </a:pPr>
                      <a:r>
                        <a:rPr lang="kk-KZ" sz="1600">
                          <a:latin typeface="+mn-lt"/>
                          <a:ea typeface="Calibri"/>
                          <a:cs typeface="Times New Roman"/>
                        </a:rPr>
                        <a:t>3</a:t>
                      </a:r>
                      <a:endParaRPr lang="ru-RU" sz="1600">
                        <a:latin typeface="+mn-lt"/>
                        <a:ea typeface="Calibri"/>
                        <a:cs typeface="Times New Roman"/>
                      </a:endParaRPr>
                    </a:p>
                  </a:txBody>
                  <a:tcPr marL="68580" marR="68580" marT="0" marB="0"/>
                </a:tc>
                <a:tc>
                  <a:txBody>
                    <a:bodyPr/>
                    <a:lstStyle/>
                    <a:p>
                      <a:pPr>
                        <a:lnSpc>
                          <a:spcPct val="115000"/>
                        </a:lnSpc>
                        <a:spcAft>
                          <a:spcPts val="0"/>
                        </a:spcAft>
                      </a:pPr>
                      <a:r>
                        <a:rPr lang="kk-KZ" sz="1600" dirty="0" smtClean="0">
                          <a:latin typeface="+mn-lt"/>
                          <a:ea typeface="Calibri"/>
                          <a:cs typeface="Times New Roman"/>
                        </a:rPr>
                        <a:t>Маршрут бойынша ОКЦ ауыстырылғандар</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ru-RU" sz="1600" dirty="0" smtClean="0">
                          <a:latin typeface="+mn-lt"/>
                          <a:ea typeface="Calibri"/>
                          <a:cs typeface="Times New Roman"/>
                        </a:rPr>
                        <a:t>47</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dirty="0" smtClean="0">
                          <a:latin typeface="+mn-lt"/>
                          <a:ea typeface="Calibri"/>
                          <a:cs typeface="Times New Roman"/>
                        </a:rPr>
                        <a:t>22</a:t>
                      </a:r>
                      <a:endParaRPr lang="ru-RU" sz="1600" dirty="0">
                        <a:latin typeface="+mn-lt"/>
                        <a:ea typeface="Calibri"/>
                        <a:cs typeface="Times New Roman"/>
                      </a:endParaRPr>
                    </a:p>
                  </a:txBody>
                  <a:tcPr marL="68580" marR="68580" marT="0" marB="0"/>
                </a:tc>
              </a:tr>
              <a:tr h="417248">
                <a:tc>
                  <a:txBody>
                    <a:bodyPr/>
                    <a:lstStyle/>
                    <a:p>
                      <a:pPr algn="ctr">
                        <a:lnSpc>
                          <a:spcPct val="115000"/>
                        </a:lnSpc>
                        <a:spcAft>
                          <a:spcPts val="0"/>
                        </a:spcAft>
                      </a:pPr>
                      <a:r>
                        <a:rPr lang="kk-KZ" sz="1600">
                          <a:latin typeface="+mn-lt"/>
                          <a:ea typeface="Calibri"/>
                          <a:cs typeface="Times New Roman"/>
                        </a:rPr>
                        <a:t>4</a:t>
                      </a:r>
                      <a:endParaRPr lang="ru-RU" sz="1600">
                        <a:latin typeface="+mn-lt"/>
                        <a:ea typeface="Calibri"/>
                        <a:cs typeface="Times New Roman"/>
                      </a:endParaRPr>
                    </a:p>
                  </a:txBody>
                  <a:tcPr marL="68580" marR="68580" marT="0" marB="0"/>
                </a:tc>
                <a:tc>
                  <a:txBody>
                    <a:bodyPr/>
                    <a:lstStyle/>
                    <a:p>
                      <a:pPr>
                        <a:lnSpc>
                          <a:spcPct val="115000"/>
                        </a:lnSpc>
                        <a:spcAft>
                          <a:spcPts val="0"/>
                        </a:spcAft>
                      </a:pPr>
                      <a:r>
                        <a:rPr lang="kk-KZ" sz="1600" dirty="0">
                          <a:latin typeface="+mn-lt"/>
                          <a:ea typeface="Calibri"/>
                          <a:cs typeface="Times New Roman"/>
                        </a:rPr>
                        <a:t>ТЛТ </a:t>
                      </a:r>
                      <a:r>
                        <a:rPr lang="kk-KZ" sz="1600" dirty="0" smtClean="0">
                          <a:latin typeface="+mn-lt"/>
                          <a:ea typeface="Calibri"/>
                          <a:cs typeface="Times New Roman"/>
                        </a:rPr>
                        <a:t>жасалғандар </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dirty="0" smtClean="0">
                          <a:latin typeface="+mn-lt"/>
                          <a:ea typeface="Calibri"/>
                          <a:cs typeface="Times New Roman"/>
                        </a:rPr>
                        <a:t>26</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dirty="0" smtClean="0">
                          <a:latin typeface="+mn-lt"/>
                          <a:ea typeface="Calibri"/>
                          <a:cs typeface="Times New Roman"/>
                        </a:rPr>
                        <a:t>17</a:t>
                      </a:r>
                      <a:endParaRPr lang="ru-RU" sz="1600" dirty="0">
                        <a:latin typeface="+mn-lt"/>
                        <a:ea typeface="Calibri"/>
                        <a:cs typeface="Times New Roman"/>
                      </a:endParaRPr>
                    </a:p>
                  </a:txBody>
                  <a:tcPr marL="68580" marR="68580" marT="0" marB="0"/>
                </a:tc>
              </a:tr>
              <a:tr h="946523">
                <a:tc>
                  <a:txBody>
                    <a:bodyPr/>
                    <a:lstStyle/>
                    <a:p>
                      <a:pPr algn="ctr">
                        <a:lnSpc>
                          <a:spcPct val="115000"/>
                        </a:lnSpc>
                        <a:spcAft>
                          <a:spcPts val="0"/>
                        </a:spcAft>
                      </a:pPr>
                      <a:r>
                        <a:rPr lang="kk-KZ" sz="1600" dirty="0">
                          <a:latin typeface="+mn-lt"/>
                          <a:ea typeface="Calibri"/>
                          <a:cs typeface="Times New Roman"/>
                        </a:rPr>
                        <a:t>5</a:t>
                      </a:r>
                      <a:endParaRPr lang="ru-RU" sz="1600" dirty="0">
                        <a:latin typeface="+mn-lt"/>
                        <a:ea typeface="Calibri"/>
                        <a:cs typeface="Times New Roman"/>
                      </a:endParaRPr>
                    </a:p>
                  </a:txBody>
                  <a:tcPr marL="68580" marR="68580" marT="0" marB="0"/>
                </a:tc>
                <a:tc>
                  <a:txBody>
                    <a:bodyPr/>
                    <a:lstStyle/>
                    <a:p>
                      <a:pPr>
                        <a:lnSpc>
                          <a:spcPct val="115000"/>
                        </a:lnSpc>
                        <a:spcAft>
                          <a:spcPts val="0"/>
                        </a:spcAft>
                      </a:pPr>
                      <a:r>
                        <a:rPr lang="kk-KZ" sz="1600" dirty="0">
                          <a:latin typeface="+mn-lt"/>
                          <a:ea typeface="Calibri"/>
                          <a:cs typeface="Times New Roman"/>
                        </a:rPr>
                        <a:t>ТЛТ </a:t>
                      </a:r>
                      <a:r>
                        <a:rPr lang="kk-KZ" sz="1600" dirty="0" smtClean="0">
                          <a:latin typeface="+mn-lt"/>
                          <a:ea typeface="Calibri"/>
                          <a:cs typeface="Times New Roman"/>
                        </a:rPr>
                        <a:t>жасалмағандар( кеш келу және басқа қарсы көрсеткіштер </a:t>
                      </a:r>
                      <a:r>
                        <a:rPr lang="kk-KZ" sz="1600" dirty="0">
                          <a:latin typeface="+mn-lt"/>
                          <a:ea typeface="Calibri"/>
                          <a:cs typeface="Times New Roman"/>
                        </a:rPr>
                        <a:t>)</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dirty="0" smtClean="0">
                          <a:latin typeface="+mn-lt"/>
                          <a:ea typeface="Calibri"/>
                          <a:cs typeface="Times New Roman"/>
                        </a:rPr>
                        <a:t>14</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dirty="0" smtClean="0">
                          <a:latin typeface="+mn-lt"/>
                          <a:ea typeface="Calibri"/>
                          <a:cs typeface="Times New Roman"/>
                        </a:rPr>
                        <a:t>16</a:t>
                      </a:r>
                      <a:endParaRPr lang="ru-RU" sz="1600" dirty="0">
                        <a:latin typeface="+mn-lt"/>
                        <a:ea typeface="Calibri"/>
                        <a:cs typeface="Times New Roman"/>
                      </a:endParaRPr>
                    </a:p>
                  </a:txBody>
                  <a:tcPr marL="68580" marR="68580" marT="0" marB="0"/>
                </a:tc>
              </a:tr>
              <a:tr h="631015">
                <a:tc>
                  <a:txBody>
                    <a:bodyPr/>
                    <a:lstStyle/>
                    <a:p>
                      <a:pPr algn="ctr">
                        <a:lnSpc>
                          <a:spcPct val="115000"/>
                        </a:lnSpc>
                        <a:spcAft>
                          <a:spcPts val="0"/>
                        </a:spcAft>
                      </a:pPr>
                      <a:r>
                        <a:rPr lang="kk-KZ" sz="1600">
                          <a:latin typeface="+mn-lt"/>
                          <a:ea typeface="Calibri"/>
                          <a:cs typeface="Times New Roman"/>
                        </a:rPr>
                        <a:t>6</a:t>
                      </a:r>
                      <a:endParaRPr lang="ru-RU" sz="1600">
                        <a:latin typeface="+mn-lt"/>
                        <a:ea typeface="Calibri"/>
                        <a:cs typeface="Times New Roman"/>
                      </a:endParaRPr>
                    </a:p>
                  </a:txBody>
                  <a:tcPr marL="68580" marR="68580" marT="0" marB="0"/>
                </a:tc>
                <a:tc>
                  <a:txBody>
                    <a:bodyPr/>
                    <a:lstStyle/>
                    <a:p>
                      <a:pPr>
                        <a:lnSpc>
                          <a:spcPct val="115000"/>
                        </a:lnSpc>
                        <a:spcAft>
                          <a:spcPts val="0"/>
                        </a:spcAft>
                      </a:pPr>
                      <a:r>
                        <a:rPr lang="kk-KZ" sz="1600" dirty="0" smtClean="0">
                          <a:latin typeface="+mn-lt"/>
                          <a:ea typeface="Calibri"/>
                          <a:cs typeface="Times New Roman"/>
                        </a:rPr>
                        <a:t>Маршрут бойынша ауыстырылмағандар </a:t>
                      </a:r>
                      <a:r>
                        <a:rPr lang="kk-KZ" sz="1600" dirty="0">
                          <a:latin typeface="+mn-lt"/>
                          <a:ea typeface="Calibri"/>
                          <a:cs typeface="Times New Roman"/>
                        </a:rPr>
                        <a:t>( </a:t>
                      </a:r>
                      <a:r>
                        <a:rPr lang="kk-KZ" sz="1600" dirty="0" smtClean="0">
                          <a:latin typeface="+mn-lt"/>
                          <a:ea typeface="Calibri"/>
                          <a:cs typeface="Times New Roman"/>
                        </a:rPr>
                        <a:t>кеш келу, карантин </a:t>
                      </a:r>
                      <a:r>
                        <a:rPr lang="kk-KZ" sz="1600" dirty="0">
                          <a:latin typeface="+mn-lt"/>
                          <a:ea typeface="Calibri"/>
                          <a:cs typeface="Times New Roman"/>
                        </a:rPr>
                        <a:t>)</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ru-RU" sz="1600" dirty="0" smtClean="0">
                          <a:latin typeface="+mn-lt"/>
                          <a:ea typeface="Calibri"/>
                          <a:cs typeface="Times New Roman"/>
                        </a:rPr>
                        <a:t>5</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dirty="0">
                          <a:latin typeface="+mn-lt"/>
                          <a:ea typeface="Calibri"/>
                          <a:cs typeface="Times New Roman"/>
                        </a:rPr>
                        <a:t>16</a:t>
                      </a:r>
                      <a:endParaRPr lang="ru-RU" sz="1600" dirty="0">
                        <a:latin typeface="+mn-lt"/>
                        <a:ea typeface="Calibri"/>
                        <a:cs typeface="Times New Roman"/>
                      </a:endParaRPr>
                    </a:p>
                  </a:txBody>
                  <a:tcPr marL="68580" marR="68580" marT="0" marB="0"/>
                </a:tc>
              </a:tr>
              <a:tr h="417248">
                <a:tc>
                  <a:txBody>
                    <a:bodyPr/>
                    <a:lstStyle/>
                    <a:p>
                      <a:pPr algn="ctr">
                        <a:lnSpc>
                          <a:spcPct val="115000"/>
                        </a:lnSpc>
                        <a:spcAft>
                          <a:spcPts val="0"/>
                        </a:spcAft>
                      </a:pPr>
                      <a:r>
                        <a:rPr lang="kk-KZ" sz="1600">
                          <a:latin typeface="+mn-lt"/>
                          <a:ea typeface="Calibri"/>
                          <a:cs typeface="Times New Roman"/>
                        </a:rPr>
                        <a:t>7</a:t>
                      </a:r>
                      <a:endParaRPr lang="ru-RU" sz="1600">
                        <a:latin typeface="+mn-lt"/>
                        <a:ea typeface="Calibri"/>
                        <a:cs typeface="Times New Roman"/>
                      </a:endParaRPr>
                    </a:p>
                  </a:txBody>
                  <a:tcPr marL="68580" marR="68580" marT="0" marB="0"/>
                </a:tc>
                <a:tc>
                  <a:txBody>
                    <a:bodyPr/>
                    <a:lstStyle/>
                    <a:p>
                      <a:pPr>
                        <a:lnSpc>
                          <a:spcPct val="115000"/>
                        </a:lnSpc>
                        <a:spcAft>
                          <a:spcPts val="0"/>
                        </a:spcAft>
                      </a:pPr>
                      <a:r>
                        <a:rPr lang="kk-KZ" sz="1600">
                          <a:latin typeface="+mn-lt"/>
                          <a:ea typeface="Calibri"/>
                          <a:cs typeface="Times New Roman"/>
                        </a:rPr>
                        <a:t>Тропонин тест</a:t>
                      </a:r>
                      <a:endParaRPr lang="ru-RU" sz="1600">
                        <a:latin typeface="+mn-lt"/>
                        <a:ea typeface="Calibri"/>
                        <a:cs typeface="Times New Roman"/>
                      </a:endParaRPr>
                    </a:p>
                  </a:txBody>
                  <a:tcPr marL="68580" marR="68580" marT="0" marB="0"/>
                </a:tc>
                <a:tc>
                  <a:txBody>
                    <a:bodyPr/>
                    <a:lstStyle/>
                    <a:p>
                      <a:pPr algn="ctr">
                        <a:lnSpc>
                          <a:spcPct val="115000"/>
                        </a:lnSpc>
                        <a:spcAft>
                          <a:spcPts val="0"/>
                        </a:spcAft>
                      </a:pPr>
                      <a:r>
                        <a:rPr lang="ru-RU" sz="1600" dirty="0" smtClean="0">
                          <a:latin typeface="+mn-lt"/>
                          <a:ea typeface="Calibri"/>
                          <a:cs typeface="Times New Roman"/>
                        </a:rPr>
                        <a:t>68</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dirty="0" smtClean="0">
                          <a:latin typeface="+mn-lt"/>
                          <a:ea typeface="Calibri"/>
                          <a:cs typeface="Times New Roman"/>
                        </a:rPr>
                        <a:t>44</a:t>
                      </a:r>
                      <a:endParaRPr lang="ru-RU" sz="1600" dirty="0">
                        <a:latin typeface="+mn-lt"/>
                        <a:ea typeface="Calibri"/>
                        <a:cs typeface="Times New Roman"/>
                      </a:endParaRPr>
                    </a:p>
                  </a:txBody>
                  <a:tcPr marL="68580" marR="68580" marT="0" marB="0"/>
                </a:tc>
              </a:tr>
              <a:tr h="417248">
                <a:tc>
                  <a:txBody>
                    <a:bodyPr/>
                    <a:lstStyle/>
                    <a:p>
                      <a:pPr algn="ctr">
                        <a:lnSpc>
                          <a:spcPct val="115000"/>
                        </a:lnSpc>
                        <a:spcAft>
                          <a:spcPts val="0"/>
                        </a:spcAft>
                      </a:pPr>
                      <a:r>
                        <a:rPr lang="kk-KZ" sz="1600">
                          <a:latin typeface="+mn-lt"/>
                          <a:ea typeface="Calibri"/>
                          <a:cs typeface="Times New Roman"/>
                        </a:rPr>
                        <a:t>8</a:t>
                      </a:r>
                      <a:endParaRPr lang="ru-RU" sz="1600">
                        <a:latin typeface="+mn-lt"/>
                        <a:ea typeface="Calibri"/>
                        <a:cs typeface="Times New Roman"/>
                      </a:endParaRPr>
                    </a:p>
                  </a:txBody>
                  <a:tcPr marL="68580" marR="68580" marT="0" marB="0"/>
                </a:tc>
                <a:tc>
                  <a:txBody>
                    <a:bodyPr/>
                    <a:lstStyle/>
                    <a:p>
                      <a:pPr>
                        <a:lnSpc>
                          <a:spcPct val="115000"/>
                        </a:lnSpc>
                        <a:spcAft>
                          <a:spcPts val="0"/>
                        </a:spcAft>
                      </a:pPr>
                      <a:r>
                        <a:rPr lang="kk-KZ" sz="1600" dirty="0" smtClean="0">
                          <a:latin typeface="+mn-lt"/>
                          <a:ea typeface="Calibri"/>
                          <a:cs typeface="Times New Roman"/>
                        </a:rPr>
                        <a:t>Өлім</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ru-RU" sz="1600" dirty="0" smtClean="0">
                          <a:latin typeface="+mn-lt"/>
                          <a:ea typeface="Calibri"/>
                          <a:cs typeface="Times New Roman"/>
                        </a:rPr>
                        <a:t>6</a:t>
                      </a:r>
                      <a:endParaRPr lang="ru-RU" sz="1600" dirty="0">
                        <a:latin typeface="+mn-lt"/>
                        <a:ea typeface="Calibri"/>
                        <a:cs typeface="Times New Roman"/>
                      </a:endParaRPr>
                    </a:p>
                  </a:txBody>
                  <a:tcPr marL="68580" marR="68580" marT="0" marB="0"/>
                </a:tc>
                <a:tc>
                  <a:txBody>
                    <a:bodyPr/>
                    <a:lstStyle/>
                    <a:p>
                      <a:pPr algn="ctr">
                        <a:lnSpc>
                          <a:spcPct val="115000"/>
                        </a:lnSpc>
                        <a:spcAft>
                          <a:spcPts val="0"/>
                        </a:spcAft>
                      </a:pPr>
                      <a:r>
                        <a:rPr lang="kk-KZ" sz="1600" smtClean="0">
                          <a:latin typeface="+mn-lt"/>
                          <a:ea typeface="Calibri"/>
                          <a:cs typeface="Times New Roman"/>
                        </a:rPr>
                        <a:t>3</a:t>
                      </a:r>
                      <a:endParaRPr lang="ru-RU" sz="1600" dirty="0">
                        <a:latin typeface="+mn-lt"/>
                        <a:ea typeface="Calibri"/>
                        <a:cs typeface="Times New Roman"/>
                      </a:endParaRPr>
                    </a:p>
                  </a:txBody>
                  <a:tcPr marL="68580" marR="68580" marT="0" marB="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186766" cy="2143140"/>
          </a:xfrm>
        </p:spPr>
        <p:txBody>
          <a:bodyPr>
            <a:normAutofit fontScale="47500" lnSpcReduction="20000"/>
          </a:bodyPr>
          <a:lstStyle/>
          <a:p>
            <a:pPr algn="ctr">
              <a:buNone/>
            </a:pPr>
            <a:endParaRPr lang="ru-RU" sz="2900" b="1" dirty="0" smtClean="0"/>
          </a:p>
          <a:p>
            <a:pPr algn="ctr">
              <a:buNone/>
            </a:pPr>
            <a:r>
              <a:rPr lang="ru-RU" sz="4500" b="1" dirty="0" err="1" smtClean="0">
                <a:solidFill>
                  <a:srgbClr val="FF0000"/>
                </a:solidFill>
              </a:rPr>
              <a:t>Акушерлік</a:t>
            </a:r>
            <a:r>
              <a:rPr lang="ru-RU" sz="4500" b="1" dirty="0" smtClean="0">
                <a:solidFill>
                  <a:srgbClr val="FF0000"/>
                </a:solidFill>
              </a:rPr>
              <a:t> </a:t>
            </a:r>
            <a:r>
              <a:rPr lang="ru-RU" sz="4500" b="1" dirty="0" err="1" smtClean="0">
                <a:solidFill>
                  <a:srgbClr val="FF0000"/>
                </a:solidFill>
              </a:rPr>
              <a:t>көмек бойынша</a:t>
            </a:r>
            <a:r>
              <a:rPr lang="ru-RU" sz="4500" b="1" dirty="0" smtClean="0">
                <a:solidFill>
                  <a:srgbClr val="FF0000"/>
                </a:solidFill>
              </a:rPr>
              <a:t> </a:t>
            </a:r>
            <a:r>
              <a:rPr lang="ru-RU" sz="4500" b="1" dirty="0" err="1" smtClean="0">
                <a:solidFill>
                  <a:srgbClr val="FF0000"/>
                </a:solidFill>
              </a:rPr>
              <a:t>талдау</a:t>
            </a:r>
            <a:endParaRPr lang="ru-RU" sz="4500" b="1" dirty="0" smtClean="0">
              <a:solidFill>
                <a:srgbClr val="FF0000"/>
              </a:solidFill>
            </a:endParaRPr>
          </a:p>
          <a:p>
            <a:pPr algn="ctr">
              <a:buNone/>
            </a:pPr>
            <a:endParaRPr lang="kk-KZ" sz="3200" dirty="0" smtClean="0"/>
          </a:p>
          <a:p>
            <a:pPr algn="ctr">
              <a:buNone/>
            </a:pPr>
            <a:r>
              <a:rPr lang="kk-KZ" sz="2500" dirty="0" smtClean="0"/>
              <a:t>Орталық қалалық ауруханада акушерлік көмек көрсету Қазақстан Республикасы Денсаулық сақтау министрлігінің 2018 жылғы 16 сәуірдегі No 173 «Акушерлік қызметті қамтамасыз етуді ұйымдастырудың стандартын бекіту туралы» бұйрығына сәйкес жүзеге асырылады. Қазақстан Республикасындағы және гинекологиялық көмек және Қазақстан Республикасы Денсаулық сақтау министрлігінің кейбір бұйрықтарының күші жоюлуы », Қазақстан Республикасында педиатриялық көмек көрсетуді ұйымдастыру стандарттын бекіту туралы » Қазақстан Республикасы Денсаулық сақтау министрлігінің 2017 жылғы 29 желтоқсандағы No 1027 бұйрығы.    </a:t>
            </a:r>
            <a:endParaRPr lang="ru-RU" sz="2500" dirty="0" smtClean="0"/>
          </a:p>
          <a:p>
            <a:pPr>
              <a:buNone/>
            </a:pPr>
            <a:r>
              <a:rPr lang="ru-RU" sz="3400" dirty="0" smtClean="0"/>
              <a:t> </a:t>
            </a:r>
            <a:endParaRPr lang="ru-RU" sz="2900" b="1" dirty="0"/>
          </a:p>
        </p:txBody>
      </p:sp>
      <p:pic>
        <p:nvPicPr>
          <p:cNvPr id="9" name="Picture 2" descr="C:\Users\User\Downloads\WhatsApp Image 2020-10-16 at 12.49.33 (8).jpeg"/>
          <p:cNvPicPr>
            <a:picLocks noChangeAspect="1" noChangeArrowheads="1"/>
          </p:cNvPicPr>
          <p:nvPr/>
        </p:nvPicPr>
        <p:blipFill>
          <a:blip r:embed="rId2">
            <a:lum bright="10000" contrast="10000"/>
          </a:blip>
          <a:srcRect/>
          <a:stretch>
            <a:fillRect/>
          </a:stretch>
        </p:blipFill>
        <p:spPr bwMode="auto">
          <a:xfrm>
            <a:off x="3071802" y="2214554"/>
            <a:ext cx="2428892"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descr="C:\Users\User\Downloads\WhatsApp Image 2020-10-16 at 12.49.33 (10).jpeg"/>
          <p:cNvPicPr>
            <a:picLocks noChangeAspect="1" noChangeArrowheads="1"/>
          </p:cNvPicPr>
          <p:nvPr/>
        </p:nvPicPr>
        <p:blipFill>
          <a:blip r:embed="rId3">
            <a:lum bright="20000" contrast="20000"/>
          </a:blip>
          <a:srcRect/>
          <a:stretch>
            <a:fillRect/>
          </a:stretch>
        </p:blipFill>
        <p:spPr bwMode="auto">
          <a:xfrm>
            <a:off x="5143504" y="4786322"/>
            <a:ext cx="2857520" cy="1714512"/>
          </a:xfrm>
          <a:prstGeom prst="rect">
            <a:avLst/>
          </a:prstGeom>
          <a:noFill/>
        </p:spPr>
      </p:pic>
      <p:pic>
        <p:nvPicPr>
          <p:cNvPr id="11" name="Picture 5" descr="C:\Users\User\Downloads\WhatsApp Image 2020-10-16 at 12.49.33 (11).jpeg"/>
          <p:cNvPicPr>
            <a:picLocks noChangeAspect="1" noChangeArrowheads="1"/>
          </p:cNvPicPr>
          <p:nvPr/>
        </p:nvPicPr>
        <p:blipFill>
          <a:blip r:embed="rId4">
            <a:lum bright="15000" contrast="15000"/>
          </a:blip>
          <a:srcRect/>
          <a:stretch>
            <a:fillRect/>
          </a:stretch>
        </p:blipFill>
        <p:spPr bwMode="auto">
          <a:xfrm>
            <a:off x="5857884" y="2214554"/>
            <a:ext cx="2714644"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6" descr="C:\Users\User\Downloads\WhatsApp Image 2020-10-16 at 12.49.33 (12).jpeg"/>
          <p:cNvPicPr>
            <a:picLocks noChangeAspect="1" noChangeArrowheads="1"/>
          </p:cNvPicPr>
          <p:nvPr/>
        </p:nvPicPr>
        <p:blipFill>
          <a:blip r:embed="rId5">
            <a:lum bright="15000" contrast="15000"/>
          </a:blip>
          <a:srcRect/>
          <a:stretch>
            <a:fillRect/>
          </a:stretch>
        </p:blipFill>
        <p:spPr bwMode="auto">
          <a:xfrm>
            <a:off x="928662" y="4786322"/>
            <a:ext cx="2786082" cy="1714512"/>
          </a:xfrm>
          <a:prstGeom prst="rect">
            <a:avLst/>
          </a:prstGeom>
          <a:noFill/>
        </p:spPr>
      </p:pic>
      <p:pic>
        <p:nvPicPr>
          <p:cNvPr id="13" name="Picture 7" descr="C:\Users\User\Downloads\WhatsApp Image 2020-10-16 at 13.38.31.jpeg"/>
          <p:cNvPicPr>
            <a:picLocks noChangeAspect="1" noChangeArrowheads="1"/>
          </p:cNvPicPr>
          <p:nvPr/>
        </p:nvPicPr>
        <p:blipFill>
          <a:blip r:embed="rId6">
            <a:lum bright="15000" contrast="15000"/>
          </a:blip>
          <a:srcRect/>
          <a:stretch>
            <a:fillRect/>
          </a:stretch>
        </p:blipFill>
        <p:spPr bwMode="auto">
          <a:xfrm>
            <a:off x="357158" y="2214554"/>
            <a:ext cx="2443186"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5" y="214281"/>
          <a:ext cx="8786873" cy="6516141"/>
        </p:xfrm>
        <a:graphic>
          <a:graphicData uri="http://schemas.openxmlformats.org/drawingml/2006/table">
            <a:tbl>
              <a:tblPr firstRow="1" bandRow="1">
                <a:tableStyleId>{8799B23B-EC83-4686-B30A-512413B5E67A}</a:tableStyleId>
              </a:tblPr>
              <a:tblGrid>
                <a:gridCol w="869263"/>
                <a:gridCol w="3635253"/>
                <a:gridCol w="2122033"/>
                <a:gridCol w="2160324"/>
              </a:tblGrid>
              <a:tr h="356197">
                <a:tc>
                  <a:txBody>
                    <a:bodyPr/>
                    <a:lstStyle/>
                    <a:p>
                      <a:pPr algn="ctr" fontAlgn="t"/>
                      <a:r>
                        <a:rPr lang="ru-RU" sz="1200" u="none" strike="noStrike" dirty="0">
                          <a:solidFill>
                            <a:schemeClr val="tx1"/>
                          </a:solidFill>
                          <a:latin typeface="Times New Roman" pitchFamily="18" charset="0"/>
                          <a:cs typeface="Times New Roman" pitchFamily="18" charset="0"/>
                        </a:rPr>
                        <a:t>№ </a:t>
                      </a:r>
                      <a:r>
                        <a:rPr lang="ru-RU" sz="1200" u="none" strike="noStrike" dirty="0" err="1">
                          <a:solidFill>
                            <a:schemeClr val="tx1"/>
                          </a:solidFill>
                          <a:latin typeface="Times New Roman" pitchFamily="18" charset="0"/>
                          <a:cs typeface="Times New Roman" pitchFamily="18" charset="0"/>
                        </a:rPr>
                        <a:t>п</a:t>
                      </a:r>
                      <a:r>
                        <a:rPr lang="ru-RU" sz="1200" u="none" strike="noStrike" dirty="0">
                          <a:solidFill>
                            <a:schemeClr val="tx1"/>
                          </a:solidFill>
                          <a:latin typeface="Times New Roman" pitchFamily="18" charset="0"/>
                          <a:cs typeface="Times New Roman" pitchFamily="18" charset="0"/>
                        </a:rPr>
                        <a:t>/</a:t>
                      </a:r>
                      <a:r>
                        <a:rPr lang="ru-RU" sz="1200" u="none" strike="noStrike" dirty="0" err="1">
                          <a:solidFill>
                            <a:schemeClr val="tx1"/>
                          </a:solidFill>
                          <a:latin typeface="Times New Roman" pitchFamily="18" charset="0"/>
                          <a:cs typeface="Times New Roman" pitchFamily="18" charset="0"/>
                        </a:rPr>
                        <a:t>п</a:t>
                      </a:r>
                      <a:endParaRPr lang="ru-RU" sz="12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200" u="none" strike="noStrike" dirty="0" err="1" smtClean="0">
                          <a:solidFill>
                            <a:schemeClr val="tx1"/>
                          </a:solidFill>
                          <a:latin typeface="Times New Roman" pitchFamily="18" charset="0"/>
                          <a:cs typeface="Times New Roman" pitchFamily="18" charset="0"/>
                        </a:rPr>
                        <a:t>Көрсеткіштің атауы</a:t>
                      </a:r>
                      <a:endParaRPr lang="ru-RU" sz="1200" u="none" strike="noStrike" dirty="0" smtClean="0">
                        <a:solidFill>
                          <a:schemeClr val="tx1"/>
                        </a:solidFill>
                        <a:latin typeface="Times New Roman" pitchFamily="18" charset="0"/>
                        <a:cs typeface="Times New Roman" pitchFamily="18" charset="0"/>
                      </a:endParaRPr>
                    </a:p>
                    <a:p>
                      <a:pPr algn="ctr" fontAlgn="t"/>
                      <a:endParaRPr lang="ru-RU" sz="12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kk-KZ" sz="1200" u="none" strike="noStrike" baseline="0" dirty="0" smtClean="0">
                          <a:solidFill>
                            <a:schemeClr val="tx1"/>
                          </a:solidFill>
                          <a:latin typeface="Times New Roman" pitchFamily="18" charset="0"/>
                          <a:cs typeface="Times New Roman" pitchFamily="18" charset="0"/>
                        </a:rPr>
                        <a:t> 2021ж. 12 ай</a:t>
                      </a:r>
                      <a:endParaRPr lang="ru-RU" sz="12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kk-KZ" sz="1200" u="none" strike="noStrike" baseline="0" dirty="0" smtClean="0">
                          <a:solidFill>
                            <a:schemeClr val="tx1"/>
                          </a:solidFill>
                          <a:latin typeface="Times New Roman" pitchFamily="18" charset="0"/>
                          <a:cs typeface="Times New Roman" pitchFamily="18" charset="0"/>
                        </a:rPr>
                        <a:t> 2020ж. 12 ай</a:t>
                      </a:r>
                      <a:endParaRPr lang="ru-RU" sz="1200" b="1" i="0" u="none" strike="noStrike" dirty="0">
                        <a:solidFill>
                          <a:schemeClr val="tx1"/>
                        </a:solidFill>
                        <a:latin typeface="Times New Roman" pitchFamily="18" charset="0"/>
                        <a:cs typeface="Times New Roman" pitchFamily="18" charset="0"/>
                      </a:endParaRPr>
                    </a:p>
                  </a:txBody>
                  <a:tcPr marL="9525" marR="9525" marT="9525" marB="0"/>
                </a:tc>
              </a:tr>
              <a:tr h="199615">
                <a:tc>
                  <a:txBody>
                    <a:bodyPr/>
                    <a:lstStyle/>
                    <a:p>
                      <a:pPr algn="l" fontAlgn="t"/>
                      <a:r>
                        <a:rPr lang="ru-RU" sz="1200" u="none" strike="noStrike" dirty="0">
                          <a:solidFill>
                            <a:schemeClr val="tx1"/>
                          </a:solidFill>
                          <a:latin typeface="Times New Roman" pitchFamily="18" charset="0"/>
                          <a:cs typeface="Times New Roman" pitchFamily="18" charset="0"/>
                        </a:rPr>
                        <a:t>1.</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just" fontAlgn="t"/>
                      <a:r>
                        <a:rPr lang="kk-KZ" sz="1200" b="0" i="0" u="none" strike="noStrike" dirty="0" smtClean="0">
                          <a:solidFill>
                            <a:schemeClr val="tx1"/>
                          </a:solidFill>
                          <a:latin typeface="Times New Roman" pitchFamily="18" charset="0"/>
                          <a:cs typeface="Times New Roman" pitchFamily="18" charset="0"/>
                        </a:rPr>
                        <a:t>Туылу-барлығы</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lang="kk-KZ" sz="1200" dirty="0" smtClean="0">
                          <a:solidFill>
                            <a:schemeClr val="tx1"/>
                          </a:solidFill>
                          <a:latin typeface="Times New Roman" pitchFamily="18" charset="0"/>
                          <a:ea typeface="Times New Roman"/>
                          <a:cs typeface="Times New Roman" pitchFamily="18" charset="0"/>
                        </a:rPr>
                        <a:t>2273</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1200" b="0" dirty="0" smtClean="0">
                          <a:solidFill>
                            <a:schemeClr val="tx1"/>
                          </a:solidFill>
                          <a:latin typeface="Times New Roman" pitchFamily="18" charset="0"/>
                          <a:ea typeface="+mn-ea"/>
                          <a:cs typeface="Times New Roman" pitchFamily="18" charset="0"/>
                        </a:rPr>
                        <a:t>2514</a:t>
                      </a:r>
                      <a:endParaRPr lang="ru-RU" sz="1200" b="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ru-RU" sz="1200" u="none" strike="noStrike" dirty="0">
                          <a:solidFill>
                            <a:schemeClr val="tx1"/>
                          </a:solidFill>
                          <a:latin typeface="Times New Roman" pitchFamily="18" charset="0"/>
                          <a:cs typeface="Times New Roman" pitchFamily="18" charset="0"/>
                        </a:rPr>
                        <a:t> </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ru-RU" sz="1200" u="none" strike="noStrike" dirty="0" err="1" smtClean="0">
                          <a:solidFill>
                            <a:schemeClr val="tx1"/>
                          </a:solidFill>
                          <a:latin typeface="Times New Roman" pitchFamily="18" charset="0"/>
                          <a:cs typeface="Times New Roman" pitchFamily="18" charset="0"/>
                        </a:rPr>
                        <a:t>Соның ішінде</a:t>
                      </a:r>
                      <a:r>
                        <a:rPr lang="ru-RU" sz="1200" u="none" strike="noStrike" dirty="0" smtClean="0">
                          <a:solidFill>
                            <a:schemeClr val="tx1"/>
                          </a:solidFill>
                          <a:latin typeface="Times New Roman" pitchFamily="18" charset="0"/>
                          <a:cs typeface="Times New Roman" pitchFamily="18" charset="0"/>
                        </a:rPr>
                        <a:t> </a:t>
                      </a:r>
                      <a:r>
                        <a:rPr lang="ru-RU" sz="1200" u="none" strike="noStrike" dirty="0" err="1" smtClean="0">
                          <a:solidFill>
                            <a:schemeClr val="tx1"/>
                          </a:solidFill>
                          <a:latin typeface="Times New Roman" pitchFamily="18" charset="0"/>
                          <a:cs typeface="Times New Roman" pitchFamily="18" charset="0"/>
                        </a:rPr>
                        <a:t>босануды</a:t>
                      </a:r>
                      <a:r>
                        <a:rPr lang="ru-RU" sz="1200" u="none" strike="noStrike" dirty="0" smtClean="0">
                          <a:solidFill>
                            <a:schemeClr val="tx1"/>
                          </a:solidFill>
                          <a:latin typeface="Times New Roman" pitchFamily="18" charset="0"/>
                          <a:cs typeface="Times New Roman" pitchFamily="18" charset="0"/>
                        </a:rPr>
                        <a:t> </a:t>
                      </a:r>
                      <a:r>
                        <a:rPr lang="ru-RU" sz="1200" u="none" strike="noStrike" dirty="0" err="1" smtClean="0">
                          <a:solidFill>
                            <a:schemeClr val="tx1"/>
                          </a:solidFill>
                          <a:latin typeface="Times New Roman" pitchFamily="18" charset="0"/>
                          <a:cs typeface="Times New Roman" pitchFamily="18" charset="0"/>
                        </a:rPr>
                        <a:t>қабылдау</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lang="kk-KZ" sz="1200" dirty="0" smtClean="0">
                          <a:solidFill>
                            <a:schemeClr val="tx1"/>
                          </a:solidFill>
                          <a:latin typeface="Times New Roman" pitchFamily="18" charset="0"/>
                          <a:ea typeface="Times New Roman"/>
                          <a:cs typeface="Times New Roman" pitchFamily="18" charset="0"/>
                        </a:rPr>
                        <a:t>2262</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1200" dirty="0" smtClean="0">
                          <a:solidFill>
                            <a:schemeClr val="tx1"/>
                          </a:solidFill>
                          <a:latin typeface="Times New Roman" pitchFamily="18" charset="0"/>
                          <a:ea typeface="Times New Roman"/>
                          <a:cs typeface="Times New Roman" pitchFamily="18" charset="0"/>
                        </a:rPr>
                        <a:t>2490</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ru-RU" sz="1200" u="none" strike="noStrike" dirty="0">
                          <a:solidFill>
                            <a:schemeClr val="tx1"/>
                          </a:solidFill>
                          <a:latin typeface="Times New Roman" pitchFamily="18" charset="0"/>
                          <a:cs typeface="Times New Roman" pitchFamily="18" charset="0"/>
                        </a:rPr>
                        <a:t> </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Перзентханадан</a:t>
                      </a:r>
                      <a:r>
                        <a:rPr lang="kk-KZ" sz="1200" b="0" i="0" u="none" strike="noStrike" baseline="0" dirty="0" smtClean="0">
                          <a:solidFill>
                            <a:schemeClr val="tx1"/>
                          </a:solidFill>
                          <a:latin typeface="Times New Roman" pitchFamily="18" charset="0"/>
                          <a:cs typeface="Times New Roman" pitchFamily="18" charset="0"/>
                        </a:rPr>
                        <a:t> тыс босану</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lang="ru-RU" sz="1200" dirty="0" smtClean="0">
                          <a:solidFill>
                            <a:schemeClr val="tx1"/>
                          </a:solidFill>
                          <a:latin typeface="Times New Roman" pitchFamily="18" charset="0"/>
                          <a:cs typeface="Times New Roman" pitchFamily="18" charset="0"/>
                        </a:rPr>
                        <a:t>11-0,48%</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1"/>
                          </a:solidFill>
                          <a:latin typeface="Times New Roman" pitchFamily="18" charset="0"/>
                          <a:ea typeface="Times New Roman"/>
                          <a:cs typeface="Times New Roman" pitchFamily="18" charset="0"/>
                        </a:rPr>
                        <a:t>1</a:t>
                      </a:r>
                      <a:r>
                        <a:rPr lang="en-US" sz="1200" dirty="0" smtClean="0">
                          <a:solidFill>
                            <a:schemeClr val="tx1"/>
                          </a:solidFill>
                          <a:latin typeface="Times New Roman" pitchFamily="18" charset="0"/>
                          <a:ea typeface="Times New Roman"/>
                          <a:cs typeface="Times New Roman" pitchFamily="18" charset="0"/>
                        </a:rPr>
                        <a:t>1</a:t>
                      </a:r>
                      <a:r>
                        <a:rPr lang="ru-RU" sz="1200" dirty="0" smtClean="0">
                          <a:solidFill>
                            <a:schemeClr val="tx1"/>
                          </a:solidFill>
                          <a:latin typeface="Times New Roman" pitchFamily="18" charset="0"/>
                          <a:ea typeface="Times New Roman"/>
                          <a:cs typeface="Times New Roman" pitchFamily="18" charset="0"/>
                        </a:rPr>
                        <a:t>-0,</a:t>
                      </a:r>
                      <a:r>
                        <a:rPr lang="en-US" sz="1200" dirty="0" smtClean="0">
                          <a:solidFill>
                            <a:schemeClr val="tx1"/>
                          </a:solidFill>
                          <a:latin typeface="Times New Roman" pitchFamily="18" charset="0"/>
                          <a:ea typeface="Times New Roman"/>
                          <a:cs typeface="Times New Roman" pitchFamily="18" charset="0"/>
                        </a:rPr>
                        <a:t>43</a:t>
                      </a:r>
                      <a:r>
                        <a:rPr lang="ru-RU" sz="1200" dirty="0" smtClean="0">
                          <a:solidFill>
                            <a:schemeClr val="tx1"/>
                          </a:solidFill>
                          <a:latin typeface="Times New Roman" pitchFamily="18" charset="0"/>
                          <a:ea typeface="Times New Roman"/>
                          <a:cs typeface="Times New Roman" pitchFamily="18" charset="0"/>
                        </a:rPr>
                        <a:t>%</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399230">
                <a:tc>
                  <a:txBody>
                    <a:bodyPr/>
                    <a:lstStyle/>
                    <a:p>
                      <a:pPr algn="l" fontAlgn="t"/>
                      <a:r>
                        <a:rPr lang="ru-RU" sz="1200" u="none" strike="noStrike" dirty="0">
                          <a:solidFill>
                            <a:schemeClr val="tx1"/>
                          </a:solidFill>
                          <a:latin typeface="Times New Roman" pitchFamily="18" charset="0"/>
                          <a:cs typeface="Times New Roman" pitchFamily="18" charset="0"/>
                        </a:rPr>
                        <a:t>2.</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Ауыл</a:t>
                      </a:r>
                      <a:r>
                        <a:rPr lang="kk-KZ" sz="1200" b="0" i="0" u="none" strike="noStrike" baseline="0" dirty="0" smtClean="0">
                          <a:solidFill>
                            <a:schemeClr val="tx1"/>
                          </a:solidFill>
                          <a:latin typeface="Times New Roman" pitchFamily="18" charset="0"/>
                          <a:cs typeface="Times New Roman" pitchFamily="18" charset="0"/>
                        </a:rPr>
                        <a:t> тұрғындары босану</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1"/>
                          </a:solidFill>
                          <a:latin typeface="Times New Roman" pitchFamily="18" charset="0"/>
                          <a:ea typeface="Times New Roman"/>
                          <a:cs typeface="Times New Roman" pitchFamily="18" charset="0"/>
                        </a:rPr>
                        <a:t>559-24,5</a:t>
                      </a:r>
                      <a:endParaRPr lang="ru-RU" sz="1200" dirty="0" smtClean="0">
                        <a:solidFill>
                          <a:schemeClr val="tx1"/>
                        </a:solidFill>
                        <a:latin typeface="Times New Roman" pitchFamily="18" charset="0"/>
                        <a:ea typeface="Times New Roman"/>
                        <a:cs typeface="Times New Roman" pitchFamily="18" charset="0"/>
                      </a:endParaRPr>
                    </a:p>
                    <a:p>
                      <a:pPr algn="ctr">
                        <a:lnSpc>
                          <a:spcPct val="115000"/>
                        </a:lnSpc>
                        <a:spcAft>
                          <a:spcPts val="0"/>
                        </a:spcAft>
                      </a:pP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1"/>
                          </a:solidFill>
                          <a:latin typeface="Times New Roman" pitchFamily="18" charset="0"/>
                          <a:cs typeface="Times New Roman" pitchFamily="18" charset="0"/>
                        </a:rPr>
                        <a:t>5</a:t>
                      </a:r>
                      <a:r>
                        <a:rPr lang="en-US" sz="1200" dirty="0" smtClean="0">
                          <a:solidFill>
                            <a:schemeClr val="tx1"/>
                          </a:solidFill>
                          <a:latin typeface="Times New Roman" pitchFamily="18" charset="0"/>
                          <a:cs typeface="Times New Roman" pitchFamily="18" charset="0"/>
                        </a:rPr>
                        <a:t>94</a:t>
                      </a:r>
                      <a:r>
                        <a:rPr lang="ru-RU" sz="1200"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23.75</a:t>
                      </a:r>
                      <a:r>
                        <a:rPr lang="ru-RU" sz="1200" dirty="0" smtClean="0">
                          <a:solidFill>
                            <a:schemeClr val="tx1"/>
                          </a:solidFill>
                          <a:latin typeface="Times New Roman" pitchFamily="18" charset="0"/>
                          <a:cs typeface="Times New Roman" pitchFamily="18" charset="0"/>
                        </a:rPr>
                        <a:t>   </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ru-RU" sz="1200" u="none" strike="noStrike" dirty="0" smtClean="0">
                          <a:solidFill>
                            <a:schemeClr val="tx1"/>
                          </a:solidFill>
                          <a:latin typeface="Times New Roman" pitchFamily="18" charset="0"/>
                          <a:cs typeface="Times New Roman" pitchFamily="18" charset="0"/>
                        </a:rPr>
                        <a:t>3.</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ru-RU" sz="1200" u="none" strike="noStrike" dirty="0" err="1" smtClean="0">
                          <a:solidFill>
                            <a:schemeClr val="tx1"/>
                          </a:solidFill>
                          <a:latin typeface="Times New Roman" pitchFamily="18" charset="0"/>
                          <a:cs typeface="Times New Roman" pitchFamily="18" charset="0"/>
                        </a:rPr>
                        <a:t>Көпұрықты</a:t>
                      </a:r>
                      <a:r>
                        <a:rPr lang="ru-RU" sz="1200" u="none" strike="noStrike" dirty="0" smtClean="0">
                          <a:solidFill>
                            <a:schemeClr val="tx1"/>
                          </a:solidFill>
                          <a:latin typeface="Times New Roman" pitchFamily="18" charset="0"/>
                          <a:cs typeface="Times New Roman" pitchFamily="18" charset="0"/>
                        </a:rPr>
                        <a:t> </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lang="kk-KZ" sz="1200" dirty="0" smtClean="0">
                          <a:solidFill>
                            <a:schemeClr val="tx1"/>
                          </a:solidFill>
                          <a:latin typeface="Times New Roman" pitchFamily="18" charset="0"/>
                          <a:cs typeface="Times New Roman" pitchFamily="18" charset="0"/>
                        </a:rPr>
                        <a:t>8-0,</a:t>
                      </a:r>
                      <a:r>
                        <a:rPr lang="en-US" sz="1200" dirty="0" smtClean="0">
                          <a:solidFill>
                            <a:schemeClr val="tx1"/>
                          </a:solidFill>
                          <a:latin typeface="Times New Roman" pitchFamily="18" charset="0"/>
                          <a:cs typeface="Times New Roman" pitchFamily="18" charset="0"/>
                        </a:rPr>
                        <a:t>3</a:t>
                      </a:r>
                      <a:r>
                        <a:rPr lang="kk-KZ" sz="1200" dirty="0" smtClean="0">
                          <a:solidFill>
                            <a:schemeClr val="tx1"/>
                          </a:solidFill>
                          <a:latin typeface="Times New Roman" pitchFamily="18" charset="0"/>
                          <a:cs typeface="Times New Roman" pitchFamily="18" charset="0"/>
                        </a:rPr>
                        <a:t>5</a:t>
                      </a:r>
                      <a:r>
                        <a:rPr lang="ru-RU"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1200" dirty="0" smtClean="0">
                          <a:solidFill>
                            <a:schemeClr val="tx1"/>
                          </a:solidFill>
                          <a:latin typeface="Times New Roman" pitchFamily="18" charset="0"/>
                          <a:cs typeface="Times New Roman" pitchFamily="18" charset="0"/>
                        </a:rPr>
                        <a:t>11</a:t>
                      </a:r>
                      <a:r>
                        <a:rPr lang="ru-RU" sz="1200" dirty="0" smtClean="0">
                          <a:solidFill>
                            <a:schemeClr val="tx1"/>
                          </a:solidFill>
                          <a:latin typeface="Times New Roman" pitchFamily="18" charset="0"/>
                          <a:cs typeface="Times New Roman" pitchFamily="18" charset="0"/>
                        </a:rPr>
                        <a:t>-0,3%</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399230">
                <a:tc>
                  <a:txBody>
                    <a:bodyPr/>
                    <a:lstStyle/>
                    <a:p>
                      <a:pPr algn="l" fontAlgn="t"/>
                      <a:r>
                        <a:rPr lang="ru-RU" sz="1200" u="none" strike="noStrike" dirty="0" smtClean="0">
                          <a:solidFill>
                            <a:schemeClr val="tx1"/>
                          </a:solidFill>
                          <a:latin typeface="Times New Roman" pitchFamily="18" charset="0"/>
                          <a:cs typeface="Times New Roman" pitchFamily="18" charset="0"/>
                        </a:rPr>
                        <a:t>4.</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ru-RU" sz="1200" u="none" strike="noStrike" dirty="0" err="1" smtClean="0">
                          <a:solidFill>
                            <a:schemeClr val="tx1"/>
                          </a:solidFill>
                          <a:latin typeface="Times New Roman" pitchFamily="18" charset="0"/>
                          <a:cs typeface="Times New Roman" pitchFamily="18" charset="0"/>
                        </a:rPr>
                        <a:t>Патологиялық</a:t>
                      </a:r>
                      <a:r>
                        <a:rPr lang="ru-RU" sz="1200" u="none" strike="noStrike" baseline="0" dirty="0" err="1" smtClean="0">
                          <a:solidFill>
                            <a:schemeClr val="tx1"/>
                          </a:solidFill>
                          <a:latin typeface="Times New Roman" pitchFamily="18" charset="0"/>
                          <a:cs typeface="Times New Roman" pitchFamily="18" charset="0"/>
                        </a:rPr>
                        <a:t> босану</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1"/>
                          </a:solidFill>
                          <a:latin typeface="Times New Roman" pitchFamily="18" charset="0"/>
                          <a:ea typeface="Times New Roman"/>
                          <a:cs typeface="Times New Roman" pitchFamily="18" charset="0"/>
                        </a:rPr>
                        <a:t>540-23,7</a:t>
                      </a:r>
                      <a:r>
                        <a:rPr lang="ru-RU" sz="1200" dirty="0" smtClean="0">
                          <a:solidFill>
                            <a:schemeClr val="tx1"/>
                          </a:solidFill>
                          <a:latin typeface="Times New Roman" pitchFamily="18" charset="0"/>
                          <a:cs typeface="Times New Roman" pitchFamily="18" charset="0"/>
                        </a:rPr>
                        <a:t>%</a:t>
                      </a:r>
                      <a:endParaRPr lang="ru-RU" sz="1200" dirty="0" smtClean="0">
                        <a:solidFill>
                          <a:schemeClr val="tx1"/>
                        </a:solidFill>
                        <a:latin typeface="Times New Roman" pitchFamily="18" charset="0"/>
                        <a:ea typeface="Times New Roman"/>
                        <a:cs typeface="Times New Roman" pitchFamily="18" charset="0"/>
                      </a:endParaRPr>
                    </a:p>
                    <a:p>
                      <a:pPr algn="ctr">
                        <a:lnSpc>
                          <a:spcPct val="115000"/>
                        </a:lnSpc>
                        <a:spcAft>
                          <a:spcPts val="0"/>
                        </a:spcAft>
                      </a:pP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1"/>
                          </a:solidFill>
                          <a:latin typeface="Times New Roman" pitchFamily="18" charset="0"/>
                          <a:ea typeface="Times New Roman"/>
                          <a:cs typeface="Times New Roman" pitchFamily="18" charset="0"/>
                        </a:rPr>
                        <a:t>697-27,6</a:t>
                      </a:r>
                      <a:r>
                        <a:rPr lang="ru-RU"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ru-RU" sz="1200" u="none" strike="noStrike" dirty="0">
                          <a:solidFill>
                            <a:schemeClr val="tx1"/>
                          </a:solidFill>
                          <a:latin typeface="Times New Roman" pitchFamily="18" charset="0"/>
                          <a:cs typeface="Times New Roman" pitchFamily="18" charset="0"/>
                        </a:rPr>
                        <a:t>5</a:t>
                      </a:r>
                      <a:r>
                        <a:rPr lang="ru-RU" sz="1200" u="none" strike="noStrike" dirty="0" smtClean="0">
                          <a:solidFill>
                            <a:schemeClr val="tx1"/>
                          </a:solidFill>
                          <a:latin typeface="Times New Roman" pitchFamily="18" charset="0"/>
                          <a:cs typeface="Times New Roman" pitchFamily="18" charset="0"/>
                        </a:rPr>
                        <a:t>.</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Тірі</a:t>
                      </a:r>
                      <a:r>
                        <a:rPr lang="kk-KZ" sz="1200" b="0" i="0" u="none" strike="noStrike" baseline="0" dirty="0" smtClean="0">
                          <a:solidFill>
                            <a:schemeClr val="tx1"/>
                          </a:solidFill>
                          <a:latin typeface="Times New Roman" pitchFamily="18" charset="0"/>
                          <a:cs typeface="Times New Roman" pitchFamily="18" charset="0"/>
                        </a:rPr>
                        <a:t> туылғандар</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lang="kk-KZ" sz="1200" dirty="0" smtClean="0">
                          <a:solidFill>
                            <a:schemeClr val="tx1"/>
                          </a:solidFill>
                          <a:latin typeface="Times New Roman" pitchFamily="18" charset="0"/>
                          <a:ea typeface="Times New Roman"/>
                          <a:cs typeface="Times New Roman" pitchFamily="18" charset="0"/>
                        </a:rPr>
                        <a:t>2266</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1200" dirty="0" smtClean="0">
                          <a:solidFill>
                            <a:schemeClr val="tx1"/>
                          </a:solidFill>
                          <a:latin typeface="Times New Roman" pitchFamily="18" charset="0"/>
                          <a:ea typeface="Times New Roman"/>
                          <a:cs typeface="Times New Roman" pitchFamily="18" charset="0"/>
                        </a:rPr>
                        <a:t>2501</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ru-RU" sz="1200" u="none" strike="noStrike" dirty="0">
                          <a:solidFill>
                            <a:schemeClr val="tx1"/>
                          </a:solidFill>
                          <a:latin typeface="Times New Roman" pitchFamily="18" charset="0"/>
                          <a:cs typeface="Times New Roman" pitchFamily="18" charset="0"/>
                        </a:rPr>
                        <a:t> </a:t>
                      </a:r>
                      <a:r>
                        <a:rPr lang="ru-RU" sz="1200" u="none" strike="noStrike" dirty="0" smtClean="0">
                          <a:solidFill>
                            <a:schemeClr val="tx1"/>
                          </a:solidFill>
                          <a:latin typeface="Times New Roman" pitchFamily="18" charset="0"/>
                          <a:cs typeface="Times New Roman" pitchFamily="18" charset="0"/>
                        </a:rPr>
                        <a:t>6.</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Соның</a:t>
                      </a:r>
                      <a:r>
                        <a:rPr lang="kk-KZ" sz="1200" b="0" i="0" u="none" strike="noStrike" baseline="0" dirty="0" smtClean="0">
                          <a:solidFill>
                            <a:schemeClr val="tx1"/>
                          </a:solidFill>
                          <a:latin typeface="Times New Roman" pitchFamily="18" charset="0"/>
                          <a:cs typeface="Times New Roman" pitchFamily="18" charset="0"/>
                        </a:rPr>
                        <a:t> ішінде шала туылғандар</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lang="kk-KZ" sz="1200" dirty="0" smtClean="0">
                          <a:solidFill>
                            <a:schemeClr val="tx1"/>
                          </a:solidFill>
                          <a:latin typeface="Times New Roman" pitchFamily="18" charset="0"/>
                          <a:cs typeface="Times New Roman" pitchFamily="18" charset="0"/>
                        </a:rPr>
                        <a:t>55-2,42</a:t>
                      </a:r>
                      <a:r>
                        <a:rPr lang="ru-RU"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1200" dirty="0" smtClean="0">
                          <a:solidFill>
                            <a:schemeClr val="tx1"/>
                          </a:solidFill>
                          <a:latin typeface="Times New Roman" pitchFamily="18" charset="0"/>
                          <a:ea typeface="Times New Roman"/>
                          <a:cs typeface="Times New Roman" pitchFamily="18" charset="0"/>
                        </a:rPr>
                        <a:t>65</a:t>
                      </a:r>
                      <a:r>
                        <a:rPr lang="kk-KZ" sz="1200" dirty="0" smtClean="0">
                          <a:solidFill>
                            <a:schemeClr val="tx1"/>
                          </a:solidFill>
                          <a:latin typeface="Times New Roman" pitchFamily="18" charset="0"/>
                          <a:ea typeface="Times New Roman"/>
                          <a:cs typeface="Times New Roman" pitchFamily="18" charset="0"/>
                        </a:rPr>
                        <a:t>-3,21%</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ru-RU" sz="1200" u="none" strike="noStrike" dirty="0">
                          <a:solidFill>
                            <a:schemeClr val="tx1"/>
                          </a:solidFill>
                          <a:latin typeface="Times New Roman" pitchFamily="18" charset="0"/>
                          <a:cs typeface="Times New Roman" pitchFamily="18" charset="0"/>
                        </a:rPr>
                        <a:t>7.</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Өлі</a:t>
                      </a:r>
                      <a:r>
                        <a:rPr lang="kk-KZ" sz="1200" b="0" i="0" u="none" strike="noStrike" baseline="0" dirty="0" smtClean="0">
                          <a:solidFill>
                            <a:schemeClr val="tx1"/>
                          </a:solidFill>
                          <a:latin typeface="Times New Roman" pitchFamily="18" charset="0"/>
                          <a:cs typeface="Times New Roman" pitchFamily="18" charset="0"/>
                        </a:rPr>
                        <a:t> туылғандар</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lang="ru-RU" sz="1200" dirty="0" smtClean="0">
                          <a:solidFill>
                            <a:schemeClr val="tx1"/>
                          </a:solidFill>
                          <a:latin typeface="Times New Roman" pitchFamily="18" charset="0"/>
                          <a:ea typeface="Times New Roman"/>
                          <a:cs typeface="Times New Roman" pitchFamily="18" charset="0"/>
                        </a:rPr>
                        <a:t>15-0,7%</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200" dirty="0" smtClean="0">
                          <a:solidFill>
                            <a:schemeClr val="tx1"/>
                          </a:solidFill>
                          <a:latin typeface="Times New Roman" pitchFamily="18" charset="0"/>
                          <a:ea typeface="+mn-ea"/>
                          <a:cs typeface="Times New Roman" pitchFamily="18" charset="0"/>
                        </a:rPr>
                        <a:t>    </a:t>
                      </a:r>
                      <a:r>
                        <a:rPr lang="en-US" sz="1200" dirty="0" smtClean="0">
                          <a:solidFill>
                            <a:schemeClr val="tx1"/>
                          </a:solidFill>
                          <a:latin typeface="Times New Roman" pitchFamily="18" charset="0"/>
                          <a:ea typeface="+mn-ea"/>
                          <a:cs typeface="Times New Roman" pitchFamily="18" charset="0"/>
                        </a:rPr>
                        <a:t>21</a:t>
                      </a:r>
                      <a:r>
                        <a:rPr lang="kk-KZ" sz="1200" baseline="0" dirty="0" smtClean="0">
                          <a:solidFill>
                            <a:schemeClr val="tx1"/>
                          </a:solidFill>
                          <a:latin typeface="Times New Roman" pitchFamily="18" charset="0"/>
                          <a:ea typeface="+mn-ea"/>
                          <a:cs typeface="Times New Roman" pitchFamily="18" charset="0"/>
                        </a:rPr>
                        <a:t> – 0,92%</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ru-RU" sz="1200" u="none" strike="noStrike" dirty="0">
                          <a:solidFill>
                            <a:schemeClr val="tx1"/>
                          </a:solidFill>
                          <a:latin typeface="Times New Roman" pitchFamily="18" charset="0"/>
                          <a:cs typeface="Times New Roman" pitchFamily="18" charset="0"/>
                        </a:rPr>
                        <a:t>8.</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Соның</a:t>
                      </a:r>
                      <a:r>
                        <a:rPr lang="kk-KZ" sz="1200" b="0" i="0" u="none" strike="noStrike" baseline="0" dirty="0" smtClean="0">
                          <a:solidFill>
                            <a:schemeClr val="tx1"/>
                          </a:solidFill>
                          <a:latin typeface="Times New Roman" pitchFamily="18" charset="0"/>
                          <a:cs typeface="Times New Roman" pitchFamily="18" charset="0"/>
                        </a:rPr>
                        <a:t> ішінде шала туылғандар</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lang="kk-KZ" sz="1200" dirty="0" smtClean="0">
                          <a:solidFill>
                            <a:schemeClr val="tx1"/>
                          </a:solidFill>
                          <a:latin typeface="Times New Roman" pitchFamily="18" charset="0"/>
                          <a:cs typeface="Times New Roman" pitchFamily="18" charset="0"/>
                        </a:rPr>
                        <a:t>6-40</a:t>
                      </a:r>
                      <a:r>
                        <a:rPr lang="ru-RU"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en-US" sz="1200" dirty="0" smtClean="0">
                          <a:solidFill>
                            <a:schemeClr val="tx1"/>
                          </a:solidFill>
                          <a:latin typeface="Times New Roman" pitchFamily="18" charset="0"/>
                          <a:cs typeface="Times New Roman" pitchFamily="18" charset="0"/>
                        </a:rPr>
                        <a:t>11</a:t>
                      </a:r>
                      <a:r>
                        <a:rPr lang="kk-KZ" sz="1200" dirty="0" smtClean="0">
                          <a:solidFill>
                            <a:schemeClr val="tx1"/>
                          </a:solidFill>
                          <a:latin typeface="Times New Roman" pitchFamily="18" charset="0"/>
                          <a:cs typeface="Times New Roman" pitchFamily="18" charset="0"/>
                        </a:rPr>
                        <a:t>-55,5%</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ru-RU" sz="1200" u="none" strike="noStrike" dirty="0">
                          <a:solidFill>
                            <a:schemeClr val="tx1"/>
                          </a:solidFill>
                          <a:latin typeface="Times New Roman" pitchFamily="18" charset="0"/>
                          <a:cs typeface="Times New Roman" pitchFamily="18" charset="0"/>
                        </a:rPr>
                        <a:t>9.</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ru-RU" sz="1200" u="none" strike="noStrike" dirty="0" err="1" smtClean="0">
                          <a:solidFill>
                            <a:schemeClr val="tx1"/>
                          </a:solidFill>
                          <a:latin typeface="Times New Roman" pitchFamily="18" charset="0"/>
                          <a:cs typeface="Times New Roman" pitchFamily="18" charset="0"/>
                        </a:rPr>
                        <a:t>Өлі туылу</a:t>
                      </a:r>
                      <a:r>
                        <a:rPr lang="ru-RU" sz="1200" u="none" strike="noStrike" dirty="0" smtClean="0">
                          <a:solidFill>
                            <a:schemeClr val="tx1"/>
                          </a:solidFill>
                          <a:latin typeface="Times New Roman" pitchFamily="18" charset="0"/>
                          <a:cs typeface="Times New Roman" pitchFamily="18" charset="0"/>
                        </a:rPr>
                        <a:t> </a:t>
                      </a:r>
                      <a:r>
                        <a:rPr lang="ru-RU" sz="1200" u="none" strike="noStrike" dirty="0" err="1" smtClean="0">
                          <a:solidFill>
                            <a:schemeClr val="tx1"/>
                          </a:solidFill>
                          <a:latin typeface="Times New Roman" pitchFamily="18" charset="0"/>
                          <a:cs typeface="Times New Roman" pitchFamily="18" charset="0"/>
                        </a:rPr>
                        <a:t>көрсеткіші</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kumimoji="0" lang="kk-KZ" sz="1200" kern="1200" dirty="0" smtClean="0">
                          <a:solidFill>
                            <a:schemeClr val="tx1"/>
                          </a:solidFill>
                          <a:latin typeface="Times New Roman" pitchFamily="18" charset="0"/>
                          <a:cs typeface="Times New Roman" pitchFamily="18" charset="0"/>
                        </a:rPr>
                        <a:t>6,57‰</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r>
                        <a:rPr lang="ru-RU" sz="1200" dirty="0" smtClean="0">
                          <a:solidFill>
                            <a:schemeClr val="tx1"/>
                          </a:solidFill>
                          <a:latin typeface="Times New Roman" pitchFamily="18" charset="0"/>
                          <a:cs typeface="Times New Roman" pitchFamily="18" charset="0"/>
                        </a:rPr>
                        <a:t>8,32‰</a:t>
                      </a:r>
                      <a:endParaRPr lang="ru-RU" sz="1200" dirty="0">
                        <a:solidFill>
                          <a:schemeClr val="tx1"/>
                        </a:solidFill>
                        <a:latin typeface="Times New Roman" pitchFamily="18" charset="0"/>
                        <a:cs typeface="Times New Roman" pitchFamily="18" charset="0"/>
                      </a:endParaRPr>
                    </a:p>
                  </a:txBody>
                  <a:tcPr marL="68580" marR="68580" marT="0" marB="0"/>
                </a:tc>
              </a:tr>
              <a:tr h="199615">
                <a:tc>
                  <a:txBody>
                    <a:bodyPr/>
                    <a:lstStyle/>
                    <a:p>
                      <a:pPr algn="l" fontAlgn="t"/>
                      <a:r>
                        <a:rPr lang="ru-RU" sz="1200" u="none" strike="noStrike" dirty="0">
                          <a:latin typeface="Times New Roman" pitchFamily="18" charset="0"/>
                          <a:cs typeface="Times New Roman" pitchFamily="18" charset="0"/>
                        </a:rPr>
                        <a:t>10.</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Шетінеген</a:t>
                      </a:r>
                      <a:r>
                        <a:rPr lang="kk-KZ" sz="1200" b="0" i="0" u="none" strike="noStrike" baseline="0" dirty="0" smtClean="0">
                          <a:solidFill>
                            <a:schemeClr val="tx1"/>
                          </a:solidFill>
                          <a:latin typeface="Times New Roman" pitchFamily="18" charset="0"/>
                          <a:cs typeface="Times New Roman" pitchFamily="18" charset="0"/>
                        </a:rPr>
                        <a:t> нәрестелер </a:t>
                      </a:r>
                      <a:r>
                        <a:rPr lang="ru-RU" sz="1200" b="0" i="0" u="none" strike="noStrike" baseline="0" dirty="0" smtClean="0">
                          <a:solidFill>
                            <a:schemeClr val="tx1"/>
                          </a:solidFill>
                          <a:latin typeface="Times New Roman" pitchFamily="18" charset="0"/>
                          <a:cs typeface="Times New Roman" pitchFamily="18" charset="0"/>
                        </a:rPr>
                        <a:t>(0-6 т</a:t>
                      </a:r>
                      <a:r>
                        <a:rPr lang="kk-KZ" sz="1200" b="0" i="0" u="none" strike="noStrike" baseline="0" dirty="0" smtClean="0">
                          <a:solidFill>
                            <a:schemeClr val="tx1"/>
                          </a:solidFill>
                          <a:latin typeface="Times New Roman" pitchFamily="18" charset="0"/>
                          <a:cs typeface="Times New Roman" pitchFamily="18" charset="0"/>
                        </a:rPr>
                        <a:t>әулікте</a:t>
                      </a:r>
                      <a:r>
                        <a:rPr lang="ru-RU" sz="1200" b="0" i="0" u="none" strike="noStrike" baseline="0" dirty="0" smtClean="0">
                          <a:solidFill>
                            <a:schemeClr val="tx1"/>
                          </a:solidFill>
                          <a:latin typeface="Times New Roman" pitchFamily="18" charset="0"/>
                          <a:cs typeface="Times New Roman" pitchFamily="18" charset="0"/>
                        </a:rPr>
                        <a:t>)</a:t>
                      </a:r>
                      <a:endParaRPr lang="ru-RU" sz="1200" b="0" i="0" u="none" strike="noStrike" dirty="0">
                        <a:solidFill>
                          <a:srgbClr val="FF0000"/>
                        </a:solidFill>
                        <a:latin typeface="Times New Roman" pitchFamily="18" charset="0"/>
                        <a:cs typeface="Times New Roman" pitchFamily="18" charset="0"/>
                      </a:endParaRPr>
                    </a:p>
                  </a:txBody>
                  <a:tcPr marL="9525" marR="9525" marT="9525" marB="0"/>
                </a:tc>
                <a:tc>
                  <a:txBody>
                    <a:bodyPr/>
                    <a:lstStyle/>
                    <a:p>
                      <a:pPr algn="ctr"/>
                      <a:r>
                        <a:rPr lang="kk-KZ" sz="1200" dirty="0" smtClean="0">
                          <a:latin typeface="Times New Roman" pitchFamily="18" charset="0"/>
                          <a:cs typeface="Times New Roman" pitchFamily="18" charset="0"/>
                        </a:rPr>
                        <a:t>0</a:t>
                      </a:r>
                      <a:endParaRPr lang="ru-RU" sz="1200" dirty="0">
                        <a:latin typeface="Times New Roman" pitchFamily="18" charset="0"/>
                        <a:cs typeface="Times New Roman" pitchFamily="18" charset="0"/>
                      </a:endParaRPr>
                    </a:p>
                  </a:txBody>
                  <a:tcPr marL="68580" marR="68580" marT="0" marB="0"/>
                </a:tc>
                <a:tc>
                  <a:txBody>
                    <a:bodyPr/>
                    <a:lstStyle/>
                    <a:p>
                      <a:pPr algn="ctr"/>
                      <a:r>
                        <a:rPr lang="ru-RU" sz="1200" b="0" dirty="0" smtClean="0">
                          <a:latin typeface="Times New Roman" pitchFamily="18" charset="0"/>
                          <a:cs typeface="Times New Roman" pitchFamily="18" charset="0"/>
                        </a:rPr>
                        <a:t>3                 </a:t>
                      </a:r>
                      <a:endParaRPr lang="ru-RU" sz="1200" b="0" dirty="0">
                        <a:latin typeface="Times New Roman" pitchFamily="18" charset="0"/>
                        <a:cs typeface="Times New Roman" pitchFamily="18" charset="0"/>
                      </a:endParaRPr>
                    </a:p>
                  </a:txBody>
                  <a:tcPr marL="68580" marR="68580" marT="0" marB="0"/>
                </a:tc>
              </a:tr>
              <a:tr h="199615">
                <a:tc>
                  <a:txBody>
                    <a:bodyPr/>
                    <a:lstStyle/>
                    <a:p>
                      <a:pPr algn="l" fontAlgn="t"/>
                      <a:r>
                        <a:rPr lang="ru-RU" sz="1200" u="none" strike="noStrike" dirty="0">
                          <a:latin typeface="Times New Roman" pitchFamily="18" charset="0"/>
                          <a:cs typeface="Times New Roman" pitchFamily="18" charset="0"/>
                        </a:rPr>
                        <a:t>11.</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Солардың</a:t>
                      </a:r>
                      <a:r>
                        <a:rPr lang="kk-KZ" sz="1200" b="0" i="0" u="none" strike="noStrike" baseline="0" dirty="0" smtClean="0">
                          <a:solidFill>
                            <a:schemeClr val="tx1"/>
                          </a:solidFill>
                          <a:latin typeface="Times New Roman" pitchFamily="18" charset="0"/>
                          <a:cs typeface="Times New Roman" pitchFamily="18" charset="0"/>
                        </a:rPr>
                        <a:t> ішінен шала туылғандар</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r>
                        <a:rPr lang="ru-RU" sz="1200" dirty="0" smtClean="0">
                          <a:latin typeface="Times New Roman" pitchFamily="18" charset="0"/>
                          <a:cs typeface="Times New Roman" pitchFamily="18" charset="0"/>
                        </a:rPr>
                        <a:t>0</a:t>
                      </a:r>
                      <a:endParaRPr lang="ru-RU" sz="1200" dirty="0">
                        <a:latin typeface="Times New Roman" pitchFamily="18" charset="0"/>
                        <a:cs typeface="Times New Roman" pitchFamily="18" charset="0"/>
                      </a:endParaRPr>
                    </a:p>
                  </a:txBody>
                  <a:tcPr marL="68580" marR="68580" marT="0" marB="0"/>
                </a:tc>
                <a:tc>
                  <a:txBody>
                    <a:bodyPr/>
                    <a:lstStyle/>
                    <a:p>
                      <a:pPr algn="ctr"/>
                      <a:r>
                        <a:rPr lang="ru-RU" sz="1200" b="0" dirty="0" smtClean="0">
                          <a:latin typeface="Times New Roman" pitchFamily="18" charset="0"/>
                          <a:cs typeface="Times New Roman" pitchFamily="18" charset="0"/>
                        </a:rPr>
                        <a:t>2,66%</a:t>
                      </a:r>
                      <a:endParaRPr lang="ru-RU" sz="1200" b="0" dirty="0">
                        <a:latin typeface="Times New Roman" pitchFamily="18" charset="0"/>
                        <a:cs typeface="Times New Roman" pitchFamily="18" charset="0"/>
                      </a:endParaRPr>
                    </a:p>
                  </a:txBody>
                  <a:tcPr marL="68580" marR="68580" marT="0" marB="0"/>
                </a:tc>
              </a:tr>
              <a:tr h="199615">
                <a:tc>
                  <a:txBody>
                    <a:bodyPr/>
                    <a:lstStyle/>
                    <a:p>
                      <a:pPr algn="l" fontAlgn="t"/>
                      <a:r>
                        <a:rPr lang="ru-RU" sz="1200" u="none" strike="noStrike" dirty="0" smtClean="0">
                          <a:latin typeface="Times New Roman" pitchFamily="18" charset="0"/>
                          <a:cs typeface="Times New Roman" pitchFamily="18" charset="0"/>
                        </a:rPr>
                        <a:t>12.</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ru-RU" sz="1200" u="none" strike="noStrike" dirty="0" err="1" smtClean="0">
                          <a:latin typeface="Times New Roman" pitchFamily="18" charset="0"/>
                          <a:cs typeface="Times New Roman" pitchFamily="18" charset="0"/>
                        </a:rPr>
                        <a:t>Ерте</a:t>
                      </a:r>
                      <a:r>
                        <a:rPr lang="ru-RU" sz="1200" u="none" strike="noStrike" baseline="0" dirty="0" smtClean="0">
                          <a:latin typeface="Times New Roman" pitchFamily="18" charset="0"/>
                          <a:cs typeface="Times New Roman" pitchFamily="18" charset="0"/>
                        </a:rPr>
                        <a:t> </a:t>
                      </a:r>
                      <a:r>
                        <a:rPr lang="ru-RU" sz="1200" u="none" strike="noStrike" dirty="0" err="1" smtClean="0">
                          <a:latin typeface="Times New Roman" pitchFamily="18" charset="0"/>
                          <a:cs typeface="Times New Roman" pitchFamily="18" charset="0"/>
                        </a:rPr>
                        <a:t>неонатарлды</a:t>
                      </a:r>
                      <a:r>
                        <a:rPr lang="ru-RU" sz="1200" u="none" strike="noStrike" dirty="0" smtClean="0">
                          <a:latin typeface="Times New Roman" pitchFamily="18" charset="0"/>
                          <a:cs typeface="Times New Roman" pitchFamily="18" charset="0"/>
                        </a:rPr>
                        <a:t> </a:t>
                      </a:r>
                      <a:r>
                        <a:rPr lang="ru-RU" sz="1200" u="none" strike="noStrike" dirty="0" err="1" smtClean="0">
                          <a:latin typeface="Times New Roman" pitchFamily="18" charset="0"/>
                          <a:cs typeface="Times New Roman" pitchFamily="18" charset="0"/>
                        </a:rPr>
                        <a:t>өлім</a:t>
                      </a:r>
                      <a:r>
                        <a:rPr lang="ru-RU" sz="1200" u="none" strike="noStrike" baseline="0" dirty="0" smtClean="0">
                          <a:latin typeface="Times New Roman" pitchFamily="18" charset="0"/>
                          <a:cs typeface="Times New Roman" pitchFamily="18" charset="0"/>
                        </a:rPr>
                        <a:t> </a:t>
                      </a:r>
                      <a:r>
                        <a:rPr lang="ru-RU" sz="1200" u="none" strike="noStrike" baseline="0" dirty="0" err="1" smtClean="0">
                          <a:latin typeface="Times New Roman" pitchFamily="18" charset="0"/>
                          <a:cs typeface="Times New Roman" pitchFamily="18" charset="0"/>
                        </a:rPr>
                        <a:t>көрсеткіштері</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0</a:t>
                      </a:r>
                    </a:p>
                  </a:txBody>
                  <a:tcPr marL="68580" marR="68580" marT="0" marB="0"/>
                </a:tc>
                <a:tc>
                  <a:txBody>
                    <a:bodyPr/>
                    <a:lstStyle/>
                    <a:p>
                      <a:pPr algn="ctr"/>
                      <a:r>
                        <a:rPr lang="ru-RU" sz="1200" b="0" dirty="0">
                          <a:latin typeface="Times New Roman" pitchFamily="18" charset="0"/>
                          <a:cs typeface="Times New Roman" pitchFamily="18" charset="0"/>
                        </a:rPr>
                        <a:t>    </a:t>
                      </a:r>
                      <a:r>
                        <a:rPr lang="ru-RU" sz="1200" b="0" dirty="0" smtClean="0">
                          <a:latin typeface="Times New Roman" pitchFamily="18" charset="0"/>
                          <a:cs typeface="Times New Roman" pitchFamily="18" charset="0"/>
                        </a:rPr>
                        <a:t>1,2‰      </a:t>
                      </a:r>
                      <a:endParaRPr lang="ru-RU" sz="1200" b="0" dirty="0">
                        <a:latin typeface="Times New Roman" pitchFamily="18" charset="0"/>
                        <a:cs typeface="Times New Roman" pitchFamily="18" charset="0"/>
                      </a:endParaRPr>
                    </a:p>
                  </a:txBody>
                  <a:tcPr marL="68580" marR="68580" marT="0" marB="0"/>
                </a:tc>
              </a:tr>
              <a:tr h="347156">
                <a:tc>
                  <a:txBody>
                    <a:bodyPr/>
                    <a:lstStyle/>
                    <a:p>
                      <a:pPr algn="l" fontAlgn="t"/>
                      <a:r>
                        <a:rPr lang="ru-RU" sz="1200" u="none" strike="noStrike" dirty="0" smtClean="0">
                          <a:latin typeface="Times New Roman" pitchFamily="18" charset="0"/>
                          <a:cs typeface="Times New Roman" pitchFamily="18" charset="0"/>
                        </a:rPr>
                        <a:t>13.</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ru-RU" sz="1200" u="none" strike="noStrike" dirty="0" err="1" smtClean="0">
                          <a:latin typeface="Times New Roman" pitchFamily="18" charset="0"/>
                          <a:cs typeface="Times New Roman" pitchFamily="18" charset="0"/>
                        </a:rPr>
                        <a:t>Перинатальды</a:t>
                      </a:r>
                      <a:r>
                        <a:rPr lang="ru-RU" sz="1200" u="none" strike="noStrike" baseline="0" dirty="0" smtClean="0">
                          <a:latin typeface="Times New Roman" pitchFamily="18" charset="0"/>
                          <a:cs typeface="Times New Roman" pitchFamily="18" charset="0"/>
                        </a:rPr>
                        <a:t> </a:t>
                      </a:r>
                      <a:r>
                        <a:rPr lang="ru-RU" sz="1200" u="none" strike="noStrike" baseline="0" dirty="0" err="1" smtClean="0">
                          <a:latin typeface="Times New Roman" pitchFamily="18" charset="0"/>
                          <a:cs typeface="Times New Roman" pitchFamily="18" charset="0"/>
                        </a:rPr>
                        <a:t>өлім</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r>
                        <a:rPr lang="kk-KZ" sz="1200" dirty="0" smtClean="0">
                          <a:latin typeface="Times New Roman" pitchFamily="18" charset="0"/>
                          <a:cs typeface="Times New Roman" pitchFamily="18" charset="0"/>
                        </a:rPr>
                        <a:t>15</a:t>
                      </a:r>
                      <a:endParaRPr lang="ru-RU" sz="1200" dirty="0">
                        <a:latin typeface="Times New Roman" pitchFamily="18" charset="0"/>
                        <a:cs typeface="Times New Roman" pitchFamily="18" charset="0"/>
                      </a:endParaRPr>
                    </a:p>
                  </a:txBody>
                  <a:tcPr marL="68580" marR="68580" marT="0" marB="0"/>
                </a:tc>
                <a:tc>
                  <a:txBody>
                    <a:bodyPr/>
                    <a:lstStyle/>
                    <a:p>
                      <a:pPr algn="ctr"/>
                      <a:r>
                        <a:rPr lang="kk-KZ" sz="1200" b="0" dirty="0" smtClean="0">
                          <a:latin typeface="Times New Roman" pitchFamily="18" charset="0"/>
                          <a:cs typeface="Times New Roman" pitchFamily="18" charset="0"/>
                        </a:rPr>
                        <a:t>24</a:t>
                      </a:r>
                      <a:endParaRPr lang="ru-RU" sz="1200" b="0" dirty="0">
                        <a:latin typeface="Times New Roman" pitchFamily="18" charset="0"/>
                        <a:cs typeface="Times New Roman" pitchFamily="18" charset="0"/>
                      </a:endParaRPr>
                    </a:p>
                  </a:txBody>
                  <a:tcPr marL="68580" marR="68580" marT="0" marB="0"/>
                </a:tc>
              </a:tr>
              <a:tr h="199615">
                <a:tc>
                  <a:txBody>
                    <a:bodyPr/>
                    <a:lstStyle/>
                    <a:p>
                      <a:pPr algn="l" fontAlgn="t"/>
                      <a:r>
                        <a:rPr lang="ru-RU" sz="1200" u="none" strike="noStrike" dirty="0" smtClean="0">
                          <a:latin typeface="Times New Roman" pitchFamily="18" charset="0"/>
                          <a:cs typeface="Times New Roman" pitchFamily="18" charset="0"/>
                        </a:rPr>
                        <a:t>14.</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Солардың</a:t>
                      </a:r>
                      <a:r>
                        <a:rPr lang="kk-KZ" sz="1200" b="0" i="0" u="none" strike="noStrike" baseline="0" dirty="0" smtClean="0">
                          <a:solidFill>
                            <a:schemeClr val="tx1"/>
                          </a:solidFill>
                          <a:latin typeface="Times New Roman" pitchFamily="18" charset="0"/>
                          <a:cs typeface="Times New Roman" pitchFamily="18" charset="0"/>
                        </a:rPr>
                        <a:t> ішінен шала туылғандар</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lnSpc>
                          <a:spcPct val="115000"/>
                        </a:lnSpc>
                        <a:spcAft>
                          <a:spcPts val="0"/>
                        </a:spcAft>
                      </a:pPr>
                      <a:r>
                        <a:rPr lang="ru-RU" sz="1200" dirty="0" smtClean="0">
                          <a:solidFill>
                            <a:schemeClr val="tx1"/>
                          </a:solidFill>
                          <a:latin typeface="Times New Roman" pitchFamily="18" charset="0"/>
                          <a:ea typeface="Times New Roman"/>
                          <a:cs typeface="Times New Roman" pitchFamily="18" charset="0"/>
                        </a:rPr>
                        <a:t>6-40%</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kk-KZ" sz="1200" b="0" dirty="0" smtClean="0">
                          <a:latin typeface="Times New Roman" pitchFamily="18" charset="0"/>
                          <a:cs typeface="Times New Roman" pitchFamily="18" charset="0"/>
                        </a:rPr>
                        <a:t>13-51</a:t>
                      </a:r>
                      <a:r>
                        <a:rPr lang="ru-RU" sz="1200" b="0" dirty="0" smtClean="0">
                          <a:latin typeface="Times New Roman" pitchFamily="18" charset="0"/>
                          <a:cs typeface="Times New Roman" pitchFamily="18" charset="0"/>
                        </a:rPr>
                        <a:t>%</a:t>
                      </a:r>
                      <a:endParaRPr lang="ru-RU" sz="1200" b="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ru-RU" sz="1200" u="none" strike="noStrike" dirty="0" smtClean="0">
                          <a:latin typeface="Times New Roman" pitchFamily="18" charset="0"/>
                          <a:cs typeface="Times New Roman" pitchFamily="18" charset="0"/>
                        </a:rPr>
                        <a:t>15.</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ru-RU" sz="1200" u="none" strike="noStrike" dirty="0" err="1" smtClean="0">
                          <a:latin typeface="Times New Roman" pitchFamily="18" charset="0"/>
                          <a:cs typeface="Times New Roman" pitchFamily="18" charset="0"/>
                        </a:rPr>
                        <a:t>Перинатальды</a:t>
                      </a:r>
                      <a:r>
                        <a:rPr lang="ru-RU" sz="1200" u="none" strike="noStrike" baseline="0" dirty="0" smtClean="0">
                          <a:latin typeface="Times New Roman" pitchFamily="18" charset="0"/>
                          <a:cs typeface="Times New Roman" pitchFamily="18" charset="0"/>
                        </a:rPr>
                        <a:t> </a:t>
                      </a:r>
                      <a:r>
                        <a:rPr lang="ru-RU" sz="1200" u="none" strike="noStrike" baseline="0" dirty="0" err="1" smtClean="0">
                          <a:latin typeface="Times New Roman" pitchFamily="18" charset="0"/>
                          <a:cs typeface="Times New Roman" pitchFamily="18" charset="0"/>
                        </a:rPr>
                        <a:t>өлім</a:t>
                      </a:r>
                      <a:r>
                        <a:rPr lang="ru-RU" sz="1200" u="none" strike="noStrike" baseline="0" dirty="0" smtClean="0">
                          <a:latin typeface="Times New Roman" pitchFamily="18" charset="0"/>
                          <a:cs typeface="Times New Roman" pitchFamily="18" charset="0"/>
                        </a:rPr>
                        <a:t> </a:t>
                      </a:r>
                      <a:r>
                        <a:rPr lang="ru-RU" sz="1200" u="none" strike="noStrike" baseline="0" dirty="0" err="1" smtClean="0">
                          <a:latin typeface="Times New Roman" pitchFamily="18" charset="0"/>
                          <a:cs typeface="Times New Roman" pitchFamily="18" charset="0"/>
                        </a:rPr>
                        <a:t>көрсеткіштері</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6,57‰</a:t>
                      </a:r>
                    </a:p>
                  </a:txBody>
                  <a:tcPr marL="68580" marR="68580" marT="0" marB="0"/>
                </a:tc>
                <a:tc>
                  <a:txBody>
                    <a:bodyPr/>
                    <a:lstStyle/>
                    <a:p>
                      <a:pPr algn="ctr"/>
                      <a:r>
                        <a:rPr lang="ru-RU" sz="1200" b="0" dirty="0">
                          <a:latin typeface="Times New Roman" pitchFamily="18" charset="0"/>
                          <a:cs typeface="Times New Roman" pitchFamily="18" charset="0"/>
                        </a:rPr>
                        <a:t>  </a:t>
                      </a:r>
                      <a:r>
                        <a:rPr lang="ru-RU" sz="1200" b="0" dirty="0" smtClean="0">
                          <a:latin typeface="Times New Roman" pitchFamily="18" charset="0"/>
                          <a:cs typeface="Times New Roman" pitchFamily="18" charset="0"/>
                        </a:rPr>
                        <a:t>9,5‰            </a:t>
                      </a:r>
                      <a:endParaRPr lang="ru-RU" sz="1200" b="0" dirty="0">
                        <a:latin typeface="Times New Roman" pitchFamily="18" charset="0"/>
                        <a:cs typeface="Times New Roman" pitchFamily="18" charset="0"/>
                      </a:endParaRPr>
                    </a:p>
                  </a:txBody>
                  <a:tcPr marL="68580" marR="68580" marT="0" marB="0"/>
                </a:tc>
              </a:tr>
              <a:tr h="199615">
                <a:tc>
                  <a:txBody>
                    <a:bodyPr/>
                    <a:lstStyle/>
                    <a:p>
                      <a:pPr algn="l" fontAlgn="t"/>
                      <a:r>
                        <a:rPr lang="ru-RU" sz="1200" u="none" strike="noStrike" dirty="0" smtClean="0">
                          <a:latin typeface="Times New Roman" pitchFamily="18" charset="0"/>
                          <a:cs typeface="Times New Roman" pitchFamily="18" charset="0"/>
                        </a:rPr>
                        <a:t>16.</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Жаңа</a:t>
                      </a:r>
                      <a:r>
                        <a:rPr lang="kk-KZ" sz="1200" b="0" i="0" u="none" strike="noStrike" baseline="0" dirty="0" smtClean="0">
                          <a:solidFill>
                            <a:schemeClr val="tx1"/>
                          </a:solidFill>
                          <a:latin typeface="Times New Roman" pitchFamily="18" charset="0"/>
                          <a:cs typeface="Times New Roman" pitchFamily="18" charset="0"/>
                        </a:rPr>
                        <a:t> туған нәрестенің аурушаңдығы</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r>
                        <a:rPr lang="ru-RU" sz="1200" dirty="0" smtClean="0">
                          <a:latin typeface="Times New Roman" pitchFamily="18" charset="0"/>
                          <a:cs typeface="Times New Roman" pitchFamily="18" charset="0"/>
                        </a:rPr>
                        <a:t> 80-3,5</a:t>
                      </a:r>
                      <a:r>
                        <a:rPr lang="ru-RU" sz="1200" b="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marL="68580" marR="68580" marT="0" marB="0"/>
                </a:tc>
                <a:tc>
                  <a:txBody>
                    <a:bodyPr/>
                    <a:lstStyle/>
                    <a:p>
                      <a:pPr algn="ctr"/>
                      <a:r>
                        <a:rPr lang="kk-KZ" sz="1200" b="0" dirty="0" smtClean="0">
                          <a:latin typeface="Times New Roman" pitchFamily="18" charset="0"/>
                          <a:cs typeface="Times New Roman" pitchFamily="18" charset="0"/>
                        </a:rPr>
                        <a:t>118-4,7</a:t>
                      </a:r>
                      <a:r>
                        <a:rPr lang="ru-RU" sz="1200" b="0" dirty="0" smtClean="0">
                          <a:latin typeface="Times New Roman" pitchFamily="18" charset="0"/>
                          <a:cs typeface="Times New Roman" pitchFamily="18" charset="0"/>
                        </a:rPr>
                        <a:t>%</a:t>
                      </a:r>
                      <a:endParaRPr lang="ru-RU" sz="1200" b="0" dirty="0">
                        <a:latin typeface="Times New Roman" pitchFamily="18" charset="0"/>
                        <a:cs typeface="Times New Roman" pitchFamily="18" charset="0"/>
                      </a:endParaRPr>
                    </a:p>
                  </a:txBody>
                  <a:tcPr marL="68580" marR="68580" marT="0" marB="0"/>
                </a:tc>
              </a:tr>
              <a:tr h="199615">
                <a:tc>
                  <a:txBody>
                    <a:bodyPr/>
                    <a:lstStyle/>
                    <a:p>
                      <a:pPr algn="l" fontAlgn="t"/>
                      <a:r>
                        <a:rPr lang="ru-RU" sz="1200" u="none" strike="noStrike" dirty="0" smtClean="0">
                          <a:latin typeface="Times New Roman" pitchFamily="18" charset="0"/>
                          <a:cs typeface="Times New Roman" pitchFamily="18" charset="0"/>
                        </a:rPr>
                        <a:t>17.</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Солардың</a:t>
                      </a:r>
                      <a:r>
                        <a:rPr lang="kk-KZ" sz="1200" b="0" i="0" u="none" strike="noStrike" baseline="0" dirty="0" smtClean="0">
                          <a:solidFill>
                            <a:schemeClr val="tx1"/>
                          </a:solidFill>
                          <a:latin typeface="Times New Roman" pitchFamily="18" charset="0"/>
                          <a:cs typeface="Times New Roman" pitchFamily="18" charset="0"/>
                        </a:rPr>
                        <a:t> ішінен шала туылғандар</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r>
                        <a:rPr lang="ru-RU" sz="1200" dirty="0" smtClean="0">
                          <a:latin typeface="Times New Roman" pitchFamily="18" charset="0"/>
                          <a:cs typeface="Times New Roman" pitchFamily="18" charset="0"/>
                        </a:rPr>
                        <a:t>46-63,8%</a:t>
                      </a:r>
                      <a:endParaRPr lang="ru-RU" sz="1200" dirty="0">
                        <a:latin typeface="Times New Roman" pitchFamily="18" charset="0"/>
                        <a:cs typeface="Times New Roman" pitchFamily="18" charset="0"/>
                      </a:endParaRPr>
                    </a:p>
                  </a:txBody>
                  <a:tcPr marL="68580" marR="68580" marT="0" marB="0"/>
                </a:tc>
                <a:tc>
                  <a:txBody>
                    <a:bodyPr/>
                    <a:lstStyle/>
                    <a:p>
                      <a:pPr algn="ctr"/>
                      <a:r>
                        <a:rPr lang="kk-KZ" sz="1200" b="0" dirty="0" smtClean="0">
                          <a:latin typeface="Times New Roman" pitchFamily="18" charset="0"/>
                          <a:cs typeface="Times New Roman" pitchFamily="18" charset="0"/>
                        </a:rPr>
                        <a:t>80-67,7</a:t>
                      </a:r>
                      <a:r>
                        <a:rPr lang="ru-RU" sz="1200" b="0" dirty="0" smtClean="0">
                          <a:latin typeface="Times New Roman" pitchFamily="18" charset="0"/>
                          <a:cs typeface="Times New Roman" pitchFamily="18" charset="0"/>
                        </a:rPr>
                        <a:t>%</a:t>
                      </a:r>
                      <a:endParaRPr lang="ru-RU" sz="1200" b="0" dirty="0">
                        <a:latin typeface="Times New Roman" pitchFamily="18" charset="0"/>
                        <a:cs typeface="Times New Roman" pitchFamily="18" charset="0"/>
                      </a:endParaRPr>
                    </a:p>
                  </a:txBody>
                  <a:tcPr marL="68580" marR="68580" marT="0" marB="0"/>
                </a:tc>
              </a:tr>
              <a:tr h="199615">
                <a:tc>
                  <a:txBody>
                    <a:bodyPr/>
                    <a:lstStyle/>
                    <a:p>
                      <a:pPr algn="l" fontAlgn="t"/>
                      <a:r>
                        <a:rPr lang="ru-RU" sz="1200" u="none" strike="noStrike" dirty="0" smtClean="0">
                          <a:solidFill>
                            <a:schemeClr val="tx1"/>
                          </a:solidFill>
                          <a:latin typeface="Times New Roman" pitchFamily="18" charset="0"/>
                          <a:cs typeface="Times New Roman" pitchFamily="18" charset="0"/>
                        </a:rPr>
                        <a:t>18</a:t>
                      </a:r>
                      <a:r>
                        <a:rPr lang="kk-KZ" sz="1200" u="none" strike="noStrike" dirty="0" smtClean="0">
                          <a:solidFill>
                            <a:schemeClr val="tx1"/>
                          </a:solidFill>
                          <a:latin typeface="Times New Roman" pitchFamily="18" charset="0"/>
                          <a:cs typeface="Times New Roman" pitchFamily="18" charset="0"/>
                        </a:rPr>
                        <a:t>.</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ru-RU" sz="1200" u="none" strike="noStrike" dirty="0" err="1" smtClean="0">
                          <a:solidFill>
                            <a:schemeClr val="tx1"/>
                          </a:solidFill>
                          <a:latin typeface="Times New Roman" pitchFamily="18" charset="0"/>
                          <a:cs typeface="Times New Roman" pitchFamily="18" charset="0"/>
                        </a:rPr>
                        <a:t>Кесар</a:t>
                      </a:r>
                      <a:r>
                        <a:rPr lang="ru-RU" sz="1200" u="none" strike="noStrike" dirty="0" smtClean="0">
                          <a:solidFill>
                            <a:schemeClr val="tx1"/>
                          </a:solidFill>
                          <a:latin typeface="Times New Roman" pitchFamily="18" charset="0"/>
                          <a:cs typeface="Times New Roman" pitchFamily="18" charset="0"/>
                        </a:rPr>
                        <a:t> тілігі</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200" dirty="0" smtClean="0">
                          <a:solidFill>
                            <a:schemeClr val="tx1"/>
                          </a:solidFill>
                          <a:latin typeface="Times New Roman" pitchFamily="18" charset="0"/>
                          <a:cs typeface="Times New Roman" pitchFamily="18" charset="0"/>
                        </a:rPr>
                        <a:t>339-14,9</a:t>
                      </a:r>
                      <a:r>
                        <a:rPr lang="ru-RU" sz="120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marL="68580" marR="68580" marT="0" marB="0"/>
                </a:tc>
                <a:tc>
                  <a:txBody>
                    <a:bodyPr/>
                    <a:lstStyle/>
                    <a:p>
                      <a:pPr algn="ctr"/>
                      <a:r>
                        <a:rPr lang="ru-RU" sz="1200" b="0" dirty="0">
                          <a:solidFill>
                            <a:schemeClr val="tx1"/>
                          </a:solidFill>
                          <a:latin typeface="Times New Roman" pitchFamily="18" charset="0"/>
                          <a:cs typeface="Times New Roman" pitchFamily="18" charset="0"/>
                        </a:rPr>
                        <a:t>   </a:t>
                      </a:r>
                      <a:r>
                        <a:rPr lang="ru-RU" sz="1200" b="0" dirty="0" smtClean="0">
                          <a:solidFill>
                            <a:schemeClr val="tx1"/>
                          </a:solidFill>
                          <a:latin typeface="Times New Roman" pitchFamily="18" charset="0"/>
                          <a:cs typeface="Times New Roman" pitchFamily="18" charset="0"/>
                        </a:rPr>
                        <a:t>382-15,1%    </a:t>
                      </a:r>
                      <a:endParaRPr lang="ru-RU" sz="1200" b="0" dirty="0">
                        <a:solidFill>
                          <a:schemeClr val="tx1"/>
                        </a:solidFill>
                        <a:latin typeface="Times New Roman" pitchFamily="18" charset="0"/>
                        <a:cs typeface="Times New Roman" pitchFamily="18" charset="0"/>
                      </a:endParaRPr>
                    </a:p>
                  </a:txBody>
                  <a:tcPr marL="68580" marR="68580" marT="0" marB="0"/>
                </a:tc>
              </a:tr>
              <a:tr h="199615">
                <a:tc>
                  <a:txBody>
                    <a:bodyPr/>
                    <a:lstStyle/>
                    <a:p>
                      <a:pPr algn="l" fontAlgn="t"/>
                      <a:r>
                        <a:rPr lang="ru-RU" sz="1200" u="none" strike="noStrike" dirty="0" smtClean="0">
                          <a:latin typeface="Times New Roman" pitchFamily="18" charset="0"/>
                          <a:cs typeface="Times New Roman" pitchFamily="18" charset="0"/>
                        </a:rPr>
                        <a:t>19.</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Босанғаннан кейінгі қан кету жалпы </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r>
                        <a:rPr lang="kk-KZ" sz="1200" dirty="0" smtClean="0">
                          <a:solidFill>
                            <a:schemeClr val="tx1"/>
                          </a:solidFill>
                          <a:latin typeface="Times New Roman" pitchFamily="18" charset="0"/>
                          <a:cs typeface="Times New Roman" pitchFamily="18" charset="0"/>
                        </a:rPr>
                        <a:t>23-</a:t>
                      </a:r>
                      <a:r>
                        <a:rPr lang="ru-RU" sz="1200" b="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marL="68580" marR="68580" marT="0" marB="0"/>
                </a:tc>
                <a:tc>
                  <a:txBody>
                    <a:bodyPr/>
                    <a:lstStyle/>
                    <a:p>
                      <a:pPr algn="ctr"/>
                      <a:r>
                        <a:rPr lang="kk-KZ" sz="1200" b="0" dirty="0" smtClean="0">
                          <a:solidFill>
                            <a:schemeClr val="tx1"/>
                          </a:solidFill>
                          <a:latin typeface="Times New Roman" pitchFamily="18" charset="0"/>
                          <a:cs typeface="Times New Roman" pitchFamily="18" charset="0"/>
                        </a:rPr>
                        <a:t>36-1,43</a:t>
                      </a:r>
                      <a:r>
                        <a:rPr lang="ru-RU" sz="1200" b="0" dirty="0" smtClean="0">
                          <a:solidFill>
                            <a:schemeClr val="tx1"/>
                          </a:solidFill>
                          <a:latin typeface="Times New Roman" pitchFamily="18" charset="0"/>
                          <a:cs typeface="Times New Roman" pitchFamily="18" charset="0"/>
                        </a:rPr>
                        <a:t>%</a:t>
                      </a:r>
                      <a:endParaRPr lang="ru-RU" sz="1200" b="0" dirty="0">
                        <a:solidFill>
                          <a:schemeClr val="tx1"/>
                        </a:solidFill>
                        <a:latin typeface="Times New Roman" pitchFamily="18" charset="0"/>
                        <a:cs typeface="Times New Roman" pitchFamily="18" charset="0"/>
                      </a:endParaRPr>
                    </a:p>
                  </a:txBody>
                  <a:tcPr marL="68580" marR="68580" marT="0" marB="0"/>
                </a:tc>
              </a:tr>
              <a:tr h="199615">
                <a:tc>
                  <a:txBody>
                    <a:bodyPr/>
                    <a:lstStyle/>
                    <a:p>
                      <a:pPr algn="l" fontAlgn="t"/>
                      <a:r>
                        <a:rPr lang="ru-RU" sz="1200" u="none" strike="noStrike" dirty="0" smtClean="0">
                          <a:latin typeface="Times New Roman" pitchFamily="18" charset="0"/>
                          <a:cs typeface="Times New Roman" pitchFamily="18" charset="0"/>
                        </a:rPr>
                        <a:t> 20</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kk-KZ" sz="1200" b="0" i="0" u="none" strike="noStrike" dirty="0" smtClean="0">
                          <a:solidFill>
                            <a:schemeClr val="tx1"/>
                          </a:solidFill>
                          <a:latin typeface="Times New Roman" pitchFamily="18" charset="0"/>
                          <a:cs typeface="Times New Roman" pitchFamily="18" charset="0"/>
                        </a:rPr>
                        <a:t>Босанғаннан кейінгі</a:t>
                      </a:r>
                      <a:r>
                        <a:rPr lang="kk-KZ" sz="1200" b="0" i="0" u="none" strike="noStrike" baseline="0" dirty="0" smtClean="0">
                          <a:solidFill>
                            <a:schemeClr val="tx1"/>
                          </a:solidFill>
                          <a:latin typeface="Times New Roman" pitchFamily="18" charset="0"/>
                          <a:cs typeface="Times New Roman" pitchFamily="18" charset="0"/>
                        </a:rPr>
                        <a:t> қан кету </a:t>
                      </a:r>
                      <a:r>
                        <a:rPr lang="ru-RU" sz="1200" b="0" i="0" u="none" strike="noStrike" baseline="0" dirty="0" smtClean="0">
                          <a:solidFill>
                            <a:schemeClr val="tx1"/>
                          </a:solidFill>
                          <a:latin typeface="Times New Roman" pitchFamily="18" charset="0"/>
                          <a:cs typeface="Times New Roman" pitchFamily="18" charset="0"/>
                        </a:rPr>
                        <a:t>(</a:t>
                      </a:r>
                      <a:r>
                        <a:rPr lang="kk-KZ" sz="1200" b="0" i="0" u="none" strike="noStrike" dirty="0" smtClean="0">
                          <a:solidFill>
                            <a:schemeClr val="tx1"/>
                          </a:solidFill>
                          <a:latin typeface="Times New Roman" pitchFamily="18" charset="0"/>
                          <a:cs typeface="Times New Roman" pitchFamily="18" charset="0"/>
                        </a:rPr>
                        <a:t>1000,0 дейін)</a:t>
                      </a:r>
                      <a:endParaRPr lang="ru-RU" sz="1200" b="0"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a:r>
                        <a:rPr lang="kk-KZ" sz="1200" dirty="0" smtClean="0">
                          <a:solidFill>
                            <a:schemeClr val="tx1"/>
                          </a:solidFill>
                          <a:latin typeface="Times New Roman" pitchFamily="18" charset="0"/>
                          <a:cs typeface="Times New Roman" pitchFamily="18" charset="0"/>
                        </a:rPr>
                        <a:t>14-0,6</a:t>
                      </a:r>
                      <a:r>
                        <a:rPr lang="ru-RU" sz="1200" b="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200" dirty="0" smtClean="0">
                          <a:solidFill>
                            <a:schemeClr val="tx1"/>
                          </a:solidFill>
                          <a:latin typeface="Times New Roman" pitchFamily="18" charset="0"/>
                          <a:ea typeface="Times New Roman"/>
                          <a:cs typeface="Times New Roman" pitchFamily="18" charset="0"/>
                        </a:rPr>
                        <a:t>20-0,8 </a:t>
                      </a:r>
                      <a:r>
                        <a:rPr lang="ru-RU" sz="1200" b="0" dirty="0" smtClean="0">
                          <a:solidFill>
                            <a:schemeClr val="tx1"/>
                          </a:solidFill>
                          <a:latin typeface="Times New Roman" pitchFamily="18" charset="0"/>
                          <a:cs typeface="Times New Roman" pitchFamily="18" charset="0"/>
                        </a:rPr>
                        <a:t>%</a:t>
                      </a:r>
                      <a:endParaRPr lang="ru-RU" sz="1200" b="0" dirty="0">
                        <a:solidFill>
                          <a:schemeClr val="tx1"/>
                        </a:solidFill>
                        <a:latin typeface="Times New Roman" pitchFamily="18" charset="0"/>
                        <a:cs typeface="Times New Roman" pitchFamily="18" charset="0"/>
                      </a:endParaRPr>
                    </a:p>
                  </a:txBody>
                  <a:tcPr anchor="ctr"/>
                </a:tc>
              </a:tr>
              <a:tr h="199615">
                <a:tc>
                  <a:txBody>
                    <a:bodyPr/>
                    <a:lstStyle/>
                    <a:p>
                      <a:pPr algn="l" fontAlgn="t"/>
                      <a:r>
                        <a:rPr lang="kk-KZ" sz="1200" u="none" strike="noStrike" dirty="0" smtClean="0">
                          <a:latin typeface="Times New Roman" pitchFamily="18" charset="0"/>
                          <a:cs typeface="Times New Roman" pitchFamily="18" charset="0"/>
                        </a:rPr>
                        <a:t>21</a:t>
                      </a:r>
                      <a:endParaRPr lang="ru-RU" sz="1200" u="none" strike="noStrike" dirty="0" smtClean="0">
                        <a:latin typeface="Times New Roman" pitchFamily="18" charset="0"/>
                        <a:cs typeface="Times New Roman" pitchFamily="18"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u="none" strike="noStrike" dirty="0" smtClean="0">
                          <a:solidFill>
                            <a:srgbClr val="FF0000"/>
                          </a:solidFill>
                          <a:latin typeface="Times New Roman" pitchFamily="18" charset="0"/>
                          <a:cs typeface="Times New Roman" pitchFamily="18" charset="0"/>
                        </a:rPr>
                        <a:t> </a:t>
                      </a:r>
                      <a:r>
                        <a:rPr lang="kk-KZ" sz="1200" b="0" i="0" u="none" strike="noStrike" dirty="0" smtClean="0">
                          <a:solidFill>
                            <a:schemeClr val="tx1"/>
                          </a:solidFill>
                          <a:latin typeface="Times New Roman" pitchFamily="18" charset="0"/>
                          <a:cs typeface="Times New Roman" pitchFamily="18" charset="0"/>
                        </a:rPr>
                        <a:t>Босанғаннан кейінгі</a:t>
                      </a:r>
                      <a:r>
                        <a:rPr lang="kk-KZ" sz="1200" b="0" i="0" u="none" strike="noStrike" baseline="0" dirty="0" smtClean="0">
                          <a:solidFill>
                            <a:schemeClr val="tx1"/>
                          </a:solidFill>
                          <a:latin typeface="Times New Roman" pitchFamily="18" charset="0"/>
                          <a:cs typeface="Times New Roman" pitchFamily="18" charset="0"/>
                        </a:rPr>
                        <a:t> қан кету </a:t>
                      </a:r>
                      <a:r>
                        <a:rPr lang="ru-RU" sz="1200" b="0" i="0" u="none" strike="noStrike" baseline="0" dirty="0" smtClean="0">
                          <a:solidFill>
                            <a:schemeClr val="tx1"/>
                          </a:solidFill>
                          <a:latin typeface="Times New Roman" pitchFamily="18" charset="0"/>
                          <a:cs typeface="Times New Roman" pitchFamily="18" charset="0"/>
                        </a:rPr>
                        <a:t>(</a:t>
                      </a:r>
                      <a:r>
                        <a:rPr lang="kk-KZ" sz="1200" b="0" i="0" u="none" strike="noStrike" dirty="0" smtClean="0">
                          <a:solidFill>
                            <a:schemeClr val="tx1"/>
                          </a:solidFill>
                          <a:latin typeface="Times New Roman" pitchFamily="18" charset="0"/>
                          <a:cs typeface="Times New Roman" pitchFamily="18" charset="0"/>
                        </a:rPr>
                        <a:t>1000,0 жоғары)</a:t>
                      </a:r>
                    </a:p>
                  </a:txBody>
                  <a:tcPr marL="9525" marR="9525" marT="9525" marB="0"/>
                </a:tc>
                <a:tc>
                  <a:txBody>
                    <a:bodyPr/>
                    <a:lstStyle/>
                    <a:p>
                      <a:pPr algn="ctr"/>
                      <a:r>
                        <a:rPr lang="kk-KZ" sz="1200" dirty="0" smtClean="0">
                          <a:solidFill>
                            <a:schemeClr val="tx1"/>
                          </a:solidFill>
                          <a:latin typeface="Times New Roman" pitchFamily="18" charset="0"/>
                          <a:cs typeface="Times New Roman" pitchFamily="18" charset="0"/>
                        </a:rPr>
                        <a:t>9-0,4 </a:t>
                      </a:r>
                      <a:r>
                        <a:rPr lang="ru-RU" sz="1200" b="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marL="68580" marR="68580" marT="0" marB="0"/>
                </a:tc>
                <a:tc>
                  <a:txBody>
                    <a:bodyPr/>
                    <a:lstStyle/>
                    <a:p>
                      <a:pPr algn="ctr">
                        <a:lnSpc>
                          <a:spcPct val="115000"/>
                        </a:lnSpc>
                        <a:spcAft>
                          <a:spcPts val="0"/>
                        </a:spcAft>
                      </a:pPr>
                      <a:r>
                        <a:rPr lang="kk-KZ" sz="1200" dirty="0" smtClean="0">
                          <a:solidFill>
                            <a:schemeClr val="tx1"/>
                          </a:solidFill>
                          <a:latin typeface="Times New Roman" pitchFamily="18" charset="0"/>
                          <a:ea typeface="Times New Roman"/>
                          <a:cs typeface="Times New Roman" pitchFamily="18" charset="0"/>
                        </a:rPr>
                        <a:t>16-0,64</a:t>
                      </a:r>
                      <a:r>
                        <a:rPr lang="ru-RU" sz="1200" b="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347156">
                <a:tc>
                  <a:txBody>
                    <a:bodyPr/>
                    <a:lstStyle/>
                    <a:p>
                      <a:pPr algn="l" fontAlgn="t"/>
                      <a:r>
                        <a:rPr lang="kk-KZ" sz="1200" u="none" strike="noStrike" dirty="0" smtClean="0">
                          <a:latin typeface="Times New Roman" pitchFamily="18" charset="0"/>
                          <a:cs typeface="Times New Roman" pitchFamily="18" charset="0"/>
                        </a:rPr>
                        <a:t>22</a:t>
                      </a:r>
                      <a:endParaRPr lang="ru-RU" sz="1200" u="none" strike="noStrike" dirty="0" smtClean="0">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Мүше сақтаушы оталар</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r>
                        <a:rPr lang="kk-KZ" sz="1200" dirty="0" smtClean="0">
                          <a:solidFill>
                            <a:schemeClr val="tx1"/>
                          </a:solidFill>
                          <a:latin typeface="Times New Roman" pitchFamily="18" charset="0"/>
                          <a:cs typeface="Times New Roman" pitchFamily="18" charset="0"/>
                        </a:rPr>
                        <a:t>5-0,2</a:t>
                      </a:r>
                      <a:r>
                        <a:rPr lang="ru-RU" sz="1200" b="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marL="68580" marR="68580" marT="0" marB="0"/>
                </a:tc>
                <a:tc>
                  <a:txBody>
                    <a:bodyPr/>
                    <a:lstStyle/>
                    <a:p>
                      <a:pPr algn="ctr">
                        <a:lnSpc>
                          <a:spcPct val="115000"/>
                        </a:lnSpc>
                        <a:spcAft>
                          <a:spcPts val="0"/>
                        </a:spcAft>
                      </a:pPr>
                      <a:r>
                        <a:rPr lang="kk-KZ" sz="1200" dirty="0" smtClean="0">
                          <a:solidFill>
                            <a:schemeClr val="tx1"/>
                          </a:solidFill>
                          <a:latin typeface="Times New Roman" pitchFamily="18" charset="0"/>
                          <a:ea typeface="Times New Roman"/>
                          <a:cs typeface="Times New Roman" pitchFamily="18" charset="0"/>
                        </a:rPr>
                        <a:t>15-0,6</a:t>
                      </a:r>
                      <a:r>
                        <a:rPr lang="ru-RU" sz="1200" b="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kk-KZ" sz="1200" u="none" strike="noStrike" dirty="0" smtClean="0">
                          <a:latin typeface="Times New Roman" pitchFamily="18" charset="0"/>
                          <a:cs typeface="Times New Roman" pitchFamily="18" charset="0"/>
                        </a:rPr>
                        <a:t>23</a:t>
                      </a:r>
                      <a:endParaRPr lang="ru-RU" sz="1200" u="none" strike="noStrike" dirty="0" smtClean="0">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Мүше сақтамаушы оталар</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r>
                        <a:rPr lang="kk-KZ" sz="1200" dirty="0" smtClean="0">
                          <a:solidFill>
                            <a:schemeClr val="tx1"/>
                          </a:solidFill>
                          <a:latin typeface="Times New Roman" pitchFamily="18" charset="0"/>
                          <a:cs typeface="Times New Roman" pitchFamily="18" charset="0"/>
                        </a:rPr>
                        <a:t>3-0,13</a:t>
                      </a:r>
                      <a:r>
                        <a:rPr lang="ru-RU" sz="1200" b="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cs typeface="Times New Roman" pitchFamily="18" charset="0"/>
                      </a:endParaRPr>
                    </a:p>
                  </a:txBody>
                  <a:tcPr marL="68580" marR="68580" marT="0" marB="0"/>
                </a:tc>
                <a:tc>
                  <a:txBody>
                    <a:bodyPr/>
                    <a:lstStyle/>
                    <a:p>
                      <a:pPr algn="ctr">
                        <a:lnSpc>
                          <a:spcPct val="115000"/>
                        </a:lnSpc>
                        <a:spcAft>
                          <a:spcPts val="0"/>
                        </a:spcAft>
                      </a:pPr>
                      <a:r>
                        <a:rPr lang="kk-KZ" sz="1200" dirty="0" smtClean="0">
                          <a:solidFill>
                            <a:schemeClr val="tx1"/>
                          </a:solidFill>
                          <a:latin typeface="Times New Roman" pitchFamily="18" charset="0"/>
                          <a:ea typeface="Times New Roman"/>
                          <a:cs typeface="Times New Roman" pitchFamily="18" charset="0"/>
                        </a:rPr>
                        <a:t>1-0,04</a:t>
                      </a:r>
                      <a:r>
                        <a:rPr lang="ru-RU" sz="1200" b="0" dirty="0" smtClean="0">
                          <a:solidFill>
                            <a:schemeClr val="tx1"/>
                          </a:solidFill>
                          <a:latin typeface="Times New Roman" pitchFamily="18" charset="0"/>
                          <a:cs typeface="Times New Roman" pitchFamily="18" charset="0"/>
                        </a:rPr>
                        <a:t>%</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r h="199615">
                <a:tc>
                  <a:txBody>
                    <a:bodyPr/>
                    <a:lstStyle/>
                    <a:p>
                      <a:pPr algn="l" fontAlgn="t"/>
                      <a:r>
                        <a:rPr lang="kk-KZ" sz="1200" u="none" strike="noStrike" dirty="0" smtClean="0">
                          <a:latin typeface="Times New Roman" pitchFamily="18" charset="0"/>
                          <a:cs typeface="Times New Roman" pitchFamily="18" charset="0"/>
                        </a:rPr>
                        <a:t>24</a:t>
                      </a:r>
                      <a:endParaRPr lang="ru-RU" sz="1200" u="none" strike="noStrike" dirty="0" smtClean="0">
                        <a:latin typeface="Times New Roman" pitchFamily="18" charset="0"/>
                        <a:cs typeface="Times New Roman" pitchFamily="18" charset="0"/>
                      </a:endParaRPr>
                    </a:p>
                  </a:txBody>
                  <a:tcPr marL="9525" marR="9525" marT="9525" marB="0"/>
                </a:tc>
                <a:tc>
                  <a:txBody>
                    <a:bodyPr/>
                    <a:lstStyle/>
                    <a:p>
                      <a:pPr algn="l" fontAlgn="t"/>
                      <a:r>
                        <a:rPr lang="kk-KZ" sz="1200" b="0" i="0" u="none" strike="noStrike" dirty="0" smtClean="0">
                          <a:solidFill>
                            <a:schemeClr val="tx1"/>
                          </a:solidFill>
                          <a:latin typeface="Times New Roman" pitchFamily="18" charset="0"/>
                          <a:cs typeface="Times New Roman" pitchFamily="18" charset="0"/>
                        </a:rPr>
                        <a:t>Ана өлімі</a:t>
                      </a:r>
                      <a:endParaRPr lang="ru-RU" sz="12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a:r>
                        <a:rPr lang="kk-KZ" sz="1200" dirty="0" smtClean="0">
                          <a:solidFill>
                            <a:schemeClr val="tx1"/>
                          </a:solidFill>
                          <a:latin typeface="Times New Roman" pitchFamily="18" charset="0"/>
                          <a:cs typeface="Times New Roman" pitchFamily="18" charset="0"/>
                        </a:rPr>
                        <a:t>0</a:t>
                      </a:r>
                      <a:endParaRPr lang="ru-RU" sz="1200" dirty="0">
                        <a:solidFill>
                          <a:schemeClr val="tx1"/>
                        </a:solidFill>
                        <a:latin typeface="Times New Roman" pitchFamily="18" charset="0"/>
                        <a:cs typeface="Times New Roman" pitchFamily="18" charset="0"/>
                      </a:endParaRPr>
                    </a:p>
                  </a:txBody>
                  <a:tcPr marL="68580" marR="68580" marT="0" marB="0"/>
                </a:tc>
                <a:tc>
                  <a:txBody>
                    <a:bodyPr/>
                    <a:lstStyle/>
                    <a:p>
                      <a:pPr algn="ctr">
                        <a:lnSpc>
                          <a:spcPct val="115000"/>
                        </a:lnSpc>
                        <a:spcAft>
                          <a:spcPts val="0"/>
                        </a:spcAft>
                      </a:pPr>
                      <a:r>
                        <a:rPr lang="kk-KZ" sz="1200" dirty="0" smtClean="0">
                          <a:solidFill>
                            <a:schemeClr val="tx1"/>
                          </a:solidFill>
                          <a:latin typeface="Times New Roman" pitchFamily="18" charset="0"/>
                          <a:ea typeface="Times New Roman"/>
                          <a:cs typeface="Times New Roman" pitchFamily="18" charset="0"/>
                        </a:rPr>
                        <a:t>0</a:t>
                      </a:r>
                      <a:endParaRPr lang="ru-RU" sz="1200" dirty="0">
                        <a:solidFill>
                          <a:schemeClr val="tx1"/>
                        </a:solidFill>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71480"/>
            <a:ext cx="8186766" cy="5753120"/>
          </a:xfrm>
        </p:spPr>
        <p:txBody>
          <a:bodyPr>
            <a:normAutofit fontScale="92500" lnSpcReduction="20000"/>
          </a:bodyPr>
          <a:lstStyle/>
          <a:p>
            <a:r>
              <a:rPr lang="kk-KZ" sz="2500" b="1" dirty="0" smtClean="0">
                <a:solidFill>
                  <a:srgbClr val="C00000"/>
                </a:solidFill>
              </a:rPr>
              <a:t>             </a:t>
            </a:r>
            <a:r>
              <a:rPr lang="kk-KZ" sz="4400" b="1" dirty="0" smtClean="0">
                <a:solidFill>
                  <a:srgbClr val="C00000"/>
                </a:solidFill>
              </a:rPr>
              <a:t> 2021 жылғы 12айдағы    </a:t>
            </a:r>
          </a:p>
          <a:p>
            <a:r>
              <a:rPr lang="kk-KZ" sz="4400" b="1" dirty="0" smtClean="0">
                <a:solidFill>
                  <a:srgbClr val="C00000"/>
                </a:solidFill>
              </a:rPr>
              <a:t>      нәрестелер мен балаларға        </a:t>
            </a:r>
          </a:p>
          <a:p>
            <a:r>
              <a:rPr lang="kk-KZ" sz="4400" b="1" dirty="0" smtClean="0">
                <a:solidFill>
                  <a:srgbClr val="C00000"/>
                </a:solidFill>
              </a:rPr>
              <a:t> медициналық қызмет көрсету </a:t>
            </a:r>
            <a:r>
              <a:rPr lang="kk-KZ" sz="2000" dirty="0" smtClean="0">
                <a:solidFill>
                  <a:srgbClr val="C00000"/>
                </a:solidFill>
              </a:rPr>
              <a:t/>
            </a:r>
            <a:br>
              <a:rPr lang="kk-KZ" sz="2000" dirty="0" smtClean="0">
                <a:solidFill>
                  <a:srgbClr val="C00000"/>
                </a:solidFill>
              </a:rPr>
            </a:br>
            <a:r>
              <a:rPr lang="kk-KZ" sz="2000" b="1" dirty="0" smtClean="0"/>
              <a:t> </a:t>
            </a:r>
            <a:r>
              <a:rPr lang="kk-KZ" sz="2000" dirty="0" smtClean="0"/>
              <a:t/>
            </a:r>
            <a:br>
              <a:rPr lang="kk-KZ" sz="2000" dirty="0" smtClean="0"/>
            </a:br>
            <a:r>
              <a:rPr lang="kk-KZ" sz="2000" dirty="0" smtClean="0"/>
              <a:t>и</a:t>
            </a:r>
            <a:r>
              <a:rPr lang="ru-RU" sz="2000" dirty="0" err="1" smtClean="0"/>
              <a:t>ндикаторлар</a:t>
            </a:r>
            <a:r>
              <a:rPr lang="ru-RU" sz="2000" dirty="0" smtClean="0"/>
              <a:t> </a:t>
            </a:r>
            <a:r>
              <a:rPr lang="ru-RU" sz="2000" dirty="0" err="1" smtClean="0"/>
              <a:t>барлығы </a:t>
            </a:r>
            <a:r>
              <a:rPr lang="ru-RU" sz="2000" dirty="0" smtClean="0"/>
              <a:t>8 </a:t>
            </a:r>
          </a:p>
          <a:p>
            <a:pPr lvl="0"/>
            <a:r>
              <a:rPr lang="ru-RU" sz="2000" dirty="0" err="1" smtClean="0"/>
              <a:t>Қол жеткізілгені</a:t>
            </a:r>
            <a:r>
              <a:rPr lang="ru-RU" sz="2000" dirty="0" smtClean="0"/>
              <a:t> </a:t>
            </a:r>
            <a:r>
              <a:rPr lang="kk-KZ" sz="2000" dirty="0" smtClean="0"/>
              <a:t>5</a:t>
            </a:r>
            <a:r>
              <a:rPr lang="ru-RU" sz="2000" dirty="0" smtClean="0"/>
              <a:t> (62,5%)</a:t>
            </a:r>
          </a:p>
          <a:p>
            <a:pPr lvl="0"/>
            <a:r>
              <a:rPr lang="ru-RU" sz="2000" dirty="0" err="1" smtClean="0"/>
              <a:t>Қол жеткізілмегені</a:t>
            </a:r>
            <a:r>
              <a:rPr lang="ru-RU" sz="2000" dirty="0" smtClean="0"/>
              <a:t>   </a:t>
            </a:r>
            <a:r>
              <a:rPr lang="kk-KZ" sz="2000" dirty="0" smtClean="0"/>
              <a:t>3</a:t>
            </a:r>
            <a:r>
              <a:rPr lang="ru-RU" sz="2000" dirty="0" smtClean="0"/>
              <a:t>(37,5%)</a:t>
            </a:r>
          </a:p>
          <a:p>
            <a:pPr lvl="0"/>
            <a:r>
              <a:rPr lang="kk-KZ" sz="2000" dirty="0" smtClean="0"/>
              <a:t>  </a:t>
            </a:r>
            <a:r>
              <a:rPr lang="ru-RU" sz="2000" dirty="0" smtClean="0"/>
              <a:t>2021жылы 12 айда  </a:t>
            </a:r>
            <a:r>
              <a:rPr lang="ru-RU" sz="2000" dirty="0" err="1" smtClean="0"/>
              <a:t>бөлімшеге</a:t>
            </a:r>
            <a:r>
              <a:rPr lang="ru-RU" sz="2000" dirty="0" smtClean="0"/>
              <a:t> </a:t>
            </a:r>
          </a:p>
          <a:p>
            <a:pPr lvl="0"/>
            <a:r>
              <a:rPr lang="ru-RU" sz="2000" dirty="0" smtClean="0"/>
              <a:t>Түскені-2152</a:t>
            </a:r>
            <a:r>
              <a:rPr lang="kk-KZ" sz="2000" dirty="0" smtClean="0"/>
              <a:t> </a:t>
            </a:r>
            <a:r>
              <a:rPr lang="ru-RU" sz="2000" dirty="0" smtClean="0"/>
              <a:t>бала</a:t>
            </a:r>
          </a:p>
          <a:p>
            <a:pPr lvl="0"/>
            <a:r>
              <a:rPr lang="ru-RU" sz="2000" dirty="0" smtClean="0"/>
              <a:t> </a:t>
            </a:r>
            <a:r>
              <a:rPr lang="ru-RU" sz="2000" dirty="0" err="1" smtClean="0"/>
              <a:t>Шығарылғаны </a:t>
            </a:r>
            <a:r>
              <a:rPr lang="ru-RU" sz="2000" dirty="0" smtClean="0"/>
              <a:t>-2168</a:t>
            </a:r>
            <a:r>
              <a:rPr lang="kk-KZ" sz="2000" dirty="0" smtClean="0"/>
              <a:t> </a:t>
            </a:r>
            <a:r>
              <a:rPr lang="ru-RU" sz="2000" dirty="0" smtClean="0"/>
              <a:t>бала </a:t>
            </a:r>
          </a:p>
          <a:p>
            <a:pPr lvl="0"/>
            <a:r>
              <a:rPr lang="ru-RU" sz="2000" dirty="0" err="1" smtClean="0"/>
              <a:t>Бір</a:t>
            </a:r>
            <a:r>
              <a:rPr lang="ru-RU" sz="2000" dirty="0" smtClean="0"/>
              <a:t> </a:t>
            </a:r>
            <a:r>
              <a:rPr lang="ru-RU" sz="2000" dirty="0" err="1" smtClean="0"/>
              <a:t>жасқа дейінгі</a:t>
            </a:r>
            <a:r>
              <a:rPr lang="ru-RU" sz="2000" dirty="0" smtClean="0"/>
              <a:t> </a:t>
            </a:r>
            <a:r>
              <a:rPr lang="ru-RU" sz="2000" dirty="0" err="1" smtClean="0"/>
              <a:t>балалар</a:t>
            </a:r>
            <a:r>
              <a:rPr lang="ru-RU" sz="2000" dirty="0" smtClean="0"/>
              <a:t> -967</a:t>
            </a:r>
            <a:r>
              <a:rPr lang="kk-KZ" sz="2000" dirty="0" smtClean="0"/>
              <a:t>  </a:t>
            </a:r>
            <a:r>
              <a:rPr lang="en-US" sz="2000" dirty="0" smtClean="0"/>
              <a:t>(</a:t>
            </a:r>
            <a:r>
              <a:rPr lang="ru-RU" sz="2000" dirty="0" smtClean="0"/>
              <a:t>44,9</a:t>
            </a:r>
            <a:r>
              <a:rPr lang="en-US" sz="2000" dirty="0" smtClean="0"/>
              <a:t>%)</a:t>
            </a:r>
            <a:endParaRPr lang="ru-RU" sz="2000" dirty="0" smtClean="0"/>
          </a:p>
          <a:p>
            <a:pPr lvl="0"/>
            <a:r>
              <a:rPr lang="ru-RU" sz="2000" dirty="0" smtClean="0"/>
              <a:t>Бес </a:t>
            </a:r>
            <a:r>
              <a:rPr lang="ru-RU" sz="2000" dirty="0" err="1" smtClean="0"/>
              <a:t>жасқа дейінгі</a:t>
            </a:r>
            <a:r>
              <a:rPr lang="ru-RU" sz="2000" dirty="0" smtClean="0"/>
              <a:t> </a:t>
            </a:r>
            <a:r>
              <a:rPr lang="ru-RU" sz="2000" dirty="0" err="1" smtClean="0"/>
              <a:t>балалар</a:t>
            </a:r>
            <a:r>
              <a:rPr lang="ru-RU" sz="2000" dirty="0" smtClean="0"/>
              <a:t>- 729 (33,8%)</a:t>
            </a:r>
          </a:p>
          <a:p>
            <a:pPr lvl="0"/>
            <a:r>
              <a:rPr lang="ru-RU" sz="2000" dirty="0" err="1" smtClean="0"/>
              <a:t>Бір</a:t>
            </a:r>
            <a:r>
              <a:rPr lang="ru-RU" sz="2000" dirty="0" smtClean="0"/>
              <a:t> </a:t>
            </a:r>
            <a:r>
              <a:rPr lang="ru-RU" sz="2000" dirty="0" err="1" smtClean="0"/>
              <a:t>жасқа дейінгі</a:t>
            </a:r>
            <a:r>
              <a:rPr lang="ru-RU" sz="2000" dirty="0" smtClean="0"/>
              <a:t> </a:t>
            </a:r>
            <a:r>
              <a:rPr lang="ru-RU" sz="2000" dirty="0" err="1" smtClean="0"/>
              <a:t>балалардың ішінде</a:t>
            </a:r>
            <a:r>
              <a:rPr lang="ru-RU" sz="2000" dirty="0" smtClean="0"/>
              <a:t>:- </a:t>
            </a:r>
            <a:r>
              <a:rPr lang="ru-RU" sz="2000" dirty="0" err="1" smtClean="0"/>
              <a:t>ана</a:t>
            </a:r>
            <a:r>
              <a:rPr lang="ru-RU" sz="2000" dirty="0" smtClean="0"/>
              <a:t> </a:t>
            </a:r>
            <a:r>
              <a:rPr lang="ru-RU" sz="2000" dirty="0" err="1" smtClean="0"/>
              <a:t>сүтімен </a:t>
            </a:r>
            <a:r>
              <a:rPr lang="ru-RU" sz="2000" dirty="0" smtClean="0"/>
              <a:t>бала-  71,1%                     </a:t>
            </a:r>
          </a:p>
          <a:p>
            <a:pPr lvl="0"/>
            <a:r>
              <a:rPr lang="ru-RU" sz="2000" dirty="0" smtClean="0"/>
              <a:t>                                                                - </a:t>
            </a:r>
            <a:r>
              <a:rPr lang="ru-RU" sz="2000" dirty="0" err="1" smtClean="0"/>
              <a:t>аралас</a:t>
            </a:r>
            <a:r>
              <a:rPr lang="ru-RU" sz="2000" dirty="0" smtClean="0"/>
              <a:t>  -10,7%</a:t>
            </a:r>
          </a:p>
          <a:p>
            <a:pPr lvl="0"/>
            <a:r>
              <a:rPr lang="ru-RU" sz="2000" dirty="0" smtClean="0"/>
              <a:t>                                                                - </a:t>
            </a:r>
            <a:r>
              <a:rPr lang="ru-RU" sz="2000" dirty="0" err="1" smtClean="0"/>
              <a:t>жасанды</a:t>
            </a:r>
            <a:r>
              <a:rPr lang="ru-RU" sz="2000" dirty="0" smtClean="0"/>
              <a:t> </a:t>
            </a:r>
            <a:r>
              <a:rPr lang="ru-RU" sz="2000" dirty="0" err="1" smtClean="0"/>
              <a:t>тамақтану </a:t>
            </a:r>
            <a:r>
              <a:rPr lang="ru-RU" sz="2000" dirty="0" smtClean="0"/>
              <a:t>18,2%</a:t>
            </a:r>
          </a:p>
          <a:p>
            <a:pPr lvl="0"/>
            <a:r>
              <a:rPr lang="ru-RU" sz="2000" dirty="0" smtClean="0"/>
              <a:t>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3200" b="1" dirty="0" smtClean="0">
                <a:solidFill>
                  <a:srgbClr val="C00000"/>
                </a:solidFill>
              </a:rPr>
              <a:t>Кентау қаласындағы қалалық аурухананың құрылымдық бөлімшелері мен сыйымдылығы</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988840"/>
            <a:ext cx="8229600" cy="4335760"/>
          </a:xfrm>
        </p:spPr>
        <p:txBody>
          <a:bodyPr>
            <a:normAutofit/>
          </a:bodyPr>
          <a:lstStyle/>
          <a:p>
            <a:r>
              <a:rPr lang="kk-KZ" sz="2400" dirty="0" smtClean="0"/>
              <a:t>«Кентау орталық қалалық ауруханасы» ШЖҚ МКК -  Кентау қаласы мен оған іргелес елді мекендердің тұрғындарына 206 781 адам көлемінде мамандандырылған медициналық көмек көрсететін ұйым. Тәулік бойғы аурухананың 288 төсек орыны, оның ішінде 40 төсектік инфекциялық бөлім бар.</a:t>
            </a:r>
            <a:r>
              <a:rPr lang="ru-RU" sz="2400" dirty="0" smtClean="0"/>
              <a:t> </a:t>
            </a:r>
            <a:r>
              <a:rPr lang="kk-KZ" sz="2400" dirty="0" smtClean="0"/>
              <a:t>Күндізгі стационар 81 төсек орын және 28 төсек орын ақылы бөлім қызмет етеді</a:t>
            </a:r>
            <a:endParaRPr lang="ru-RU" sz="2400" dirty="0" smtClean="0"/>
          </a:p>
          <a:p>
            <a:endParaRPr lang="ru-RU" sz="2800" dirty="0" smtClean="0"/>
          </a:p>
          <a:p>
            <a:endParaRPr lang="ru-RU" sz="28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785786" y="285736"/>
          <a:ext cx="8072495" cy="6215090"/>
        </p:xfrm>
        <a:graphic>
          <a:graphicData uri="http://schemas.openxmlformats.org/drawingml/2006/table">
            <a:tbl>
              <a:tblPr/>
              <a:tblGrid>
                <a:gridCol w="4696167"/>
                <a:gridCol w="1688164"/>
                <a:gridCol w="1688164"/>
              </a:tblGrid>
              <a:tr h="295716">
                <a:tc>
                  <a:txBody>
                    <a:bodyPr/>
                    <a:lstStyle/>
                    <a:p>
                      <a:pPr marL="811530" indent="-811530">
                        <a:lnSpc>
                          <a:spcPct val="115000"/>
                        </a:lnSpc>
                        <a:spcAft>
                          <a:spcPts val="0"/>
                        </a:spcAft>
                        <a:tabLst>
                          <a:tab pos="811530" algn="l"/>
                        </a:tabLst>
                      </a:pPr>
                      <a:endParaRPr lang="ru-RU" sz="1600" dirty="0">
                        <a:solidFill>
                          <a:srgbClr val="FF0000"/>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2021</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       2020</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1. </a:t>
                      </a:r>
                      <a:r>
                        <a:rPr lang="kk-KZ" sz="1600" dirty="0">
                          <a:solidFill>
                            <a:srgbClr val="FF0000"/>
                          </a:solidFill>
                          <a:latin typeface="Times New Roman"/>
                          <a:ea typeface="Times New Roman"/>
                          <a:cs typeface="Times New Roman"/>
                        </a:rPr>
                        <a:t>Түскені</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2152</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1176</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2. </a:t>
                      </a:r>
                      <a:r>
                        <a:rPr lang="kk-KZ" sz="1600" dirty="0">
                          <a:solidFill>
                            <a:srgbClr val="FF0000"/>
                          </a:solidFill>
                          <a:latin typeface="Times New Roman"/>
                          <a:ea typeface="Times New Roman"/>
                          <a:cs typeface="Times New Roman"/>
                        </a:rPr>
                        <a:t>Шыққаны</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2168</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1354</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3. </a:t>
                      </a:r>
                      <a:r>
                        <a:rPr lang="kk-KZ" sz="1600" dirty="0">
                          <a:solidFill>
                            <a:srgbClr val="FF0000"/>
                          </a:solidFill>
                          <a:latin typeface="Times New Roman"/>
                          <a:ea typeface="Times New Roman"/>
                          <a:cs typeface="Times New Roman"/>
                        </a:rPr>
                        <a:t>Өткізген төсек орны</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18502</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14123</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434">
                <a:tc>
                  <a:txBody>
                    <a:bodyPr/>
                    <a:lstStyle/>
                    <a:p>
                      <a:pPr>
                        <a:lnSpc>
                          <a:spcPct val="115000"/>
                        </a:lnSpc>
                        <a:spcAft>
                          <a:spcPts val="0"/>
                        </a:spcAft>
                      </a:pPr>
                      <a:r>
                        <a:rPr lang="kk-KZ" sz="1600" dirty="0">
                          <a:solidFill>
                            <a:srgbClr val="FF0000"/>
                          </a:solidFill>
                          <a:latin typeface="Times New Roman"/>
                          <a:ea typeface="Times New Roman"/>
                          <a:cs typeface="Times New Roman"/>
                        </a:rPr>
                        <a:t>4</a:t>
                      </a: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Науқастың төсекте жатқан күндердің орташа саны/ - төсек айналымы</a:t>
                      </a:r>
                      <a:r>
                        <a:rPr lang="kk-KZ" sz="1600" dirty="0">
                          <a:solidFill>
                            <a:srgbClr val="FF0000"/>
                          </a:solidFill>
                          <a:latin typeface="Calibri"/>
                          <a:ea typeface="Times New Roman"/>
                          <a:cs typeface="Times New Roman"/>
                        </a:rPr>
                        <a:t> </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8,6</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10,3</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5</a:t>
                      </a: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Науқастардың түсуі</a:t>
                      </a:r>
                      <a:r>
                        <a:rPr lang="ru-RU" sz="1600" dirty="0">
                          <a:solidFill>
                            <a:srgbClr val="FF0000"/>
                          </a:solidFill>
                          <a:latin typeface="Times New Roman"/>
                          <a:ea typeface="Times New Roman"/>
                          <a:cs typeface="Times New Roman"/>
                        </a:rPr>
                        <a:t>:</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solidFill>
                          <a:schemeClr val="tx1"/>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solidFill>
                          <a:schemeClr val="tx1"/>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емхана жолдамасымен</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778 – 41,7%</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293 – 24,9%</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68">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жедел жәрдем</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638 – 29,6%</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496 – 23,0%</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өздігінен</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668– 26,1%</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387 – 32,9%</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басқа</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               – </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kk-KZ" sz="1600" dirty="0">
                          <a:solidFill>
                            <a:srgbClr val="FF0000"/>
                          </a:solidFill>
                          <a:latin typeface="Times New Roman"/>
                          <a:ea typeface="Times New Roman"/>
                          <a:cs typeface="Times New Roman"/>
                        </a:rPr>
                        <a:t>6</a:t>
                      </a: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Шыққандар</a:t>
                      </a:r>
                      <a:r>
                        <a:rPr lang="ru-RU" sz="1600" dirty="0">
                          <a:solidFill>
                            <a:srgbClr val="FF0000"/>
                          </a:solidFill>
                          <a:latin typeface="Times New Roman"/>
                          <a:ea typeface="Times New Roman"/>
                          <a:cs typeface="Times New Roman"/>
                        </a:rPr>
                        <a:t>:</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solidFill>
                          <a:schemeClr val="tx1"/>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solidFill>
                          <a:schemeClr val="tx1"/>
                        </a:solidFill>
                        <a:latin typeface="Times New Roman"/>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жазылып</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827 – 38,4%</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408 – 34,6%</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жақсарумен</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1319-61,2 %</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738 – 62,7%</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өзгеріссіз</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6 – 0.2%</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a:t>
                      </a:r>
                      <a:r>
                        <a:rPr lang="kk-KZ" sz="1600" dirty="0">
                          <a:solidFill>
                            <a:schemeClr val="tx1"/>
                          </a:solidFill>
                          <a:latin typeface="Times New Roman"/>
                          <a:ea typeface="Times New Roman"/>
                          <a:cs typeface="Times New Roman"/>
                        </a:rPr>
                        <a:t> 8 </a:t>
                      </a:r>
                      <a:r>
                        <a:rPr lang="ru-RU" sz="1600" dirty="0">
                          <a:solidFill>
                            <a:schemeClr val="tx1"/>
                          </a:solidFill>
                          <a:latin typeface="Times New Roman"/>
                          <a:ea typeface="Times New Roman"/>
                          <a:cs typeface="Times New Roman"/>
                        </a:rPr>
                        <a:t>– 0.6%</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a:solidFill>
                            <a:srgbClr val="FF0000"/>
                          </a:solidFill>
                          <a:latin typeface="Times New Roman"/>
                          <a:ea typeface="Times New Roman"/>
                          <a:cs typeface="Times New Roman"/>
                        </a:rPr>
                        <a:t>- </a:t>
                      </a:r>
                      <a:r>
                        <a:rPr lang="kk-KZ" sz="1600" dirty="0">
                          <a:solidFill>
                            <a:srgbClr val="FF0000"/>
                          </a:solidFill>
                          <a:latin typeface="Times New Roman"/>
                          <a:ea typeface="Times New Roman"/>
                          <a:cs typeface="Times New Roman"/>
                        </a:rPr>
                        <a:t>қайтыс болғандар</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11   -0,5%</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       14   -1,1%</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ru-RU" sz="1600" dirty="0" err="1">
                          <a:solidFill>
                            <a:srgbClr val="FF0000"/>
                          </a:solidFill>
                          <a:latin typeface="Times New Roman"/>
                          <a:ea typeface="Times New Roman"/>
                          <a:cs typeface="Times New Roman"/>
                        </a:rPr>
                        <a:t>Оның ішінде</a:t>
                      </a:r>
                      <a:r>
                        <a:rPr lang="ru-RU" sz="1600" dirty="0">
                          <a:solidFill>
                            <a:srgbClr val="FF0000"/>
                          </a:solidFill>
                          <a:latin typeface="Times New Roman"/>
                          <a:ea typeface="Times New Roman"/>
                          <a:cs typeface="Times New Roman"/>
                        </a:rPr>
                        <a:t> </a:t>
                      </a:r>
                      <a:r>
                        <a:rPr lang="ru-RU" sz="1600" dirty="0" err="1">
                          <a:solidFill>
                            <a:srgbClr val="FF0000"/>
                          </a:solidFill>
                          <a:latin typeface="Times New Roman"/>
                          <a:ea typeface="Times New Roman"/>
                          <a:cs typeface="Times New Roman"/>
                        </a:rPr>
                        <a:t>бір</a:t>
                      </a:r>
                      <a:r>
                        <a:rPr lang="ru-RU" sz="1600" dirty="0">
                          <a:solidFill>
                            <a:srgbClr val="FF0000"/>
                          </a:solidFill>
                          <a:latin typeface="Times New Roman"/>
                          <a:ea typeface="Times New Roman"/>
                          <a:cs typeface="Times New Roman"/>
                        </a:rPr>
                        <a:t> </a:t>
                      </a:r>
                      <a:r>
                        <a:rPr lang="ru-RU" sz="1600" dirty="0" err="1">
                          <a:solidFill>
                            <a:srgbClr val="FF0000"/>
                          </a:solidFill>
                          <a:latin typeface="Times New Roman"/>
                          <a:ea typeface="Times New Roman"/>
                          <a:cs typeface="Times New Roman"/>
                        </a:rPr>
                        <a:t>жасқа дейін</a:t>
                      </a:r>
                      <a:endParaRPr lang="ru-RU" sz="1600" dirty="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solidFill>
                            <a:schemeClr val="tx1"/>
                          </a:solidFill>
                          <a:latin typeface="Times New Roman"/>
                          <a:ea typeface="Times New Roman"/>
                          <a:cs typeface="Times New Roman"/>
                        </a:rPr>
                        <a:t>5</a:t>
                      </a:r>
                      <a:r>
                        <a:rPr lang="ru-RU" sz="1600" dirty="0">
                          <a:solidFill>
                            <a:schemeClr val="tx1"/>
                          </a:solidFill>
                          <a:latin typeface="Times New Roman"/>
                          <a:ea typeface="Times New Roman"/>
                          <a:cs typeface="Times New Roman"/>
                        </a:rPr>
                        <a:t>-0,</a:t>
                      </a:r>
                      <a:r>
                        <a:rPr lang="kk-KZ" sz="1600" dirty="0">
                          <a:solidFill>
                            <a:schemeClr val="tx1"/>
                          </a:solidFill>
                          <a:latin typeface="Times New Roman"/>
                          <a:ea typeface="Times New Roman"/>
                          <a:cs typeface="Times New Roman"/>
                        </a:rPr>
                        <a:t>3</a:t>
                      </a:r>
                      <a:r>
                        <a:rPr lang="ru-RU" sz="1600" dirty="0">
                          <a:solidFill>
                            <a:schemeClr val="tx1"/>
                          </a:solidFill>
                          <a:latin typeface="Times New Roman"/>
                          <a:ea typeface="Times New Roman"/>
                          <a:cs typeface="Times New Roman"/>
                        </a:rPr>
                        <a:t>%</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solidFill>
                            <a:schemeClr val="tx1"/>
                          </a:solidFill>
                          <a:latin typeface="Times New Roman"/>
                          <a:ea typeface="Times New Roman"/>
                          <a:cs typeface="Times New Roman"/>
                        </a:rPr>
                        <a:t>6</a:t>
                      </a:r>
                      <a:r>
                        <a:rPr lang="ru-RU" sz="1600" dirty="0">
                          <a:solidFill>
                            <a:schemeClr val="tx1"/>
                          </a:solidFill>
                          <a:latin typeface="Times New Roman"/>
                          <a:ea typeface="Times New Roman"/>
                          <a:cs typeface="Times New Roman"/>
                        </a:rPr>
                        <a:t>-0,</a:t>
                      </a:r>
                      <a:r>
                        <a:rPr lang="kk-KZ" sz="1600" dirty="0">
                          <a:solidFill>
                            <a:schemeClr val="tx1"/>
                          </a:solidFill>
                          <a:latin typeface="Times New Roman"/>
                          <a:ea typeface="Times New Roman"/>
                          <a:cs typeface="Times New Roman"/>
                        </a:rPr>
                        <a:t>6</a:t>
                      </a:r>
                      <a:r>
                        <a:rPr lang="ru-RU" sz="1600" dirty="0">
                          <a:solidFill>
                            <a:schemeClr val="tx1"/>
                          </a:solidFill>
                          <a:latin typeface="Times New Roman"/>
                          <a:ea typeface="Times New Roman"/>
                          <a:cs typeface="Times New Roman"/>
                        </a:rPr>
                        <a:t>%</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kk-KZ" sz="1600">
                          <a:solidFill>
                            <a:srgbClr val="FF0000"/>
                          </a:solidFill>
                          <a:latin typeface="Times New Roman"/>
                          <a:ea typeface="Times New Roman"/>
                          <a:cs typeface="Times New Roman"/>
                        </a:rPr>
                        <a:t>Бес жасқа дейін </a:t>
                      </a:r>
                      <a:endParaRPr lang="ru-RU" sz="160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solidFill>
                            <a:schemeClr val="tx1"/>
                          </a:solidFill>
                          <a:latin typeface="Times New Roman"/>
                          <a:ea typeface="Times New Roman"/>
                          <a:cs typeface="Times New Roman"/>
                        </a:rPr>
                        <a:t>3</a:t>
                      </a:r>
                      <a:r>
                        <a:rPr lang="ru-RU" sz="1600" dirty="0">
                          <a:solidFill>
                            <a:schemeClr val="tx1"/>
                          </a:solidFill>
                          <a:latin typeface="Times New Roman"/>
                          <a:ea typeface="Times New Roman"/>
                          <a:cs typeface="Times New Roman"/>
                        </a:rPr>
                        <a:t>-0,</a:t>
                      </a:r>
                      <a:r>
                        <a:rPr lang="kk-KZ" sz="1600" dirty="0">
                          <a:solidFill>
                            <a:schemeClr val="tx1"/>
                          </a:solidFill>
                          <a:latin typeface="Times New Roman"/>
                          <a:ea typeface="Times New Roman"/>
                          <a:cs typeface="Times New Roman"/>
                        </a:rPr>
                        <a:t>2</a:t>
                      </a:r>
                      <a:r>
                        <a:rPr lang="ru-RU" sz="1600" dirty="0">
                          <a:solidFill>
                            <a:schemeClr val="tx1"/>
                          </a:solidFill>
                          <a:latin typeface="Times New Roman"/>
                          <a:ea typeface="Times New Roman"/>
                          <a:cs typeface="Times New Roman"/>
                        </a:rPr>
                        <a:t>%</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solidFill>
                            <a:schemeClr val="tx1"/>
                          </a:solidFill>
                          <a:latin typeface="Times New Roman"/>
                          <a:ea typeface="Times New Roman"/>
                          <a:cs typeface="Times New Roman"/>
                        </a:rPr>
                        <a:t>4</a:t>
                      </a:r>
                      <a:r>
                        <a:rPr lang="ru-RU" sz="1600" dirty="0">
                          <a:solidFill>
                            <a:schemeClr val="tx1"/>
                          </a:solidFill>
                          <a:latin typeface="Times New Roman"/>
                          <a:ea typeface="Times New Roman"/>
                          <a:cs typeface="Times New Roman"/>
                        </a:rPr>
                        <a:t>-0,</a:t>
                      </a:r>
                      <a:r>
                        <a:rPr lang="kk-KZ" sz="1600" dirty="0">
                          <a:solidFill>
                            <a:schemeClr val="tx1"/>
                          </a:solidFill>
                          <a:latin typeface="Times New Roman"/>
                          <a:ea typeface="Times New Roman"/>
                          <a:cs typeface="Times New Roman"/>
                        </a:rPr>
                        <a:t>4</a:t>
                      </a:r>
                      <a:r>
                        <a:rPr lang="ru-RU" sz="1600" dirty="0">
                          <a:solidFill>
                            <a:schemeClr val="tx1"/>
                          </a:solidFill>
                          <a:latin typeface="Times New Roman"/>
                          <a:ea typeface="Times New Roman"/>
                          <a:cs typeface="Times New Roman"/>
                        </a:rPr>
                        <a:t>%</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kk-KZ" sz="1600">
                          <a:solidFill>
                            <a:srgbClr val="FF0000"/>
                          </a:solidFill>
                          <a:latin typeface="Times New Roman"/>
                          <a:ea typeface="Times New Roman"/>
                          <a:cs typeface="Times New Roman"/>
                        </a:rPr>
                        <a:t>Бес жастан жоғары</a:t>
                      </a:r>
                      <a:endParaRPr lang="ru-RU" sz="160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solidFill>
                            <a:schemeClr val="tx1"/>
                          </a:solidFill>
                          <a:latin typeface="Times New Roman"/>
                          <a:ea typeface="Times New Roman"/>
                          <a:cs typeface="Times New Roman"/>
                        </a:rPr>
                        <a:t>3</a:t>
                      </a:r>
                      <a:r>
                        <a:rPr lang="ru-RU" sz="1600" dirty="0">
                          <a:solidFill>
                            <a:schemeClr val="tx1"/>
                          </a:solidFill>
                          <a:latin typeface="Times New Roman"/>
                          <a:ea typeface="Times New Roman"/>
                          <a:cs typeface="Times New Roman"/>
                        </a:rPr>
                        <a:t>-0,</a:t>
                      </a:r>
                      <a:r>
                        <a:rPr lang="kk-KZ" sz="1600" dirty="0">
                          <a:solidFill>
                            <a:schemeClr val="tx1"/>
                          </a:solidFill>
                          <a:latin typeface="Times New Roman"/>
                          <a:ea typeface="Times New Roman"/>
                          <a:cs typeface="Times New Roman"/>
                        </a:rPr>
                        <a:t>2</a:t>
                      </a:r>
                      <a:r>
                        <a:rPr lang="ru-RU" sz="1600" dirty="0">
                          <a:solidFill>
                            <a:schemeClr val="tx1"/>
                          </a:solidFill>
                          <a:latin typeface="Times New Roman"/>
                          <a:ea typeface="Times New Roman"/>
                          <a:cs typeface="Times New Roman"/>
                        </a:rPr>
                        <a:t>%</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600" dirty="0">
                          <a:solidFill>
                            <a:schemeClr val="tx1"/>
                          </a:solidFill>
                          <a:latin typeface="Times New Roman"/>
                          <a:ea typeface="Times New Roman"/>
                          <a:cs typeface="Times New Roman"/>
                        </a:rPr>
                        <a:t>4</a:t>
                      </a:r>
                      <a:r>
                        <a:rPr lang="ru-RU" sz="1600" dirty="0">
                          <a:solidFill>
                            <a:schemeClr val="tx1"/>
                          </a:solidFill>
                          <a:latin typeface="Times New Roman"/>
                          <a:ea typeface="Times New Roman"/>
                          <a:cs typeface="Times New Roman"/>
                        </a:rPr>
                        <a:t>-0,</a:t>
                      </a:r>
                      <a:r>
                        <a:rPr lang="kk-KZ" sz="1600" dirty="0">
                          <a:solidFill>
                            <a:schemeClr val="tx1"/>
                          </a:solidFill>
                          <a:latin typeface="Times New Roman"/>
                          <a:ea typeface="Times New Roman"/>
                          <a:cs typeface="Times New Roman"/>
                        </a:rPr>
                        <a:t>4</a:t>
                      </a:r>
                      <a:r>
                        <a:rPr lang="ru-RU" sz="1600" dirty="0">
                          <a:solidFill>
                            <a:schemeClr val="tx1"/>
                          </a:solidFill>
                          <a:latin typeface="Times New Roman"/>
                          <a:ea typeface="Times New Roman"/>
                          <a:cs typeface="Times New Roman"/>
                        </a:rPr>
                        <a:t>%</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kk-KZ" sz="1600">
                          <a:solidFill>
                            <a:srgbClr val="FF0000"/>
                          </a:solidFill>
                          <a:latin typeface="Times New Roman"/>
                          <a:ea typeface="Times New Roman"/>
                          <a:cs typeface="Times New Roman"/>
                        </a:rPr>
                        <a:t>7</a:t>
                      </a:r>
                      <a:r>
                        <a:rPr lang="ru-RU" sz="1600">
                          <a:solidFill>
                            <a:srgbClr val="FF0000"/>
                          </a:solidFill>
                          <a:latin typeface="Times New Roman"/>
                          <a:ea typeface="Times New Roman"/>
                          <a:cs typeface="Times New Roman"/>
                        </a:rPr>
                        <a:t>. </a:t>
                      </a:r>
                      <a:r>
                        <a:rPr lang="kk-KZ" sz="1600">
                          <a:solidFill>
                            <a:srgbClr val="FF0000"/>
                          </a:solidFill>
                          <a:latin typeface="Times New Roman"/>
                          <a:ea typeface="Times New Roman"/>
                          <a:cs typeface="Times New Roman"/>
                        </a:rPr>
                        <a:t>жоспарлы жатқызылғандар</a:t>
                      </a:r>
                      <a:endParaRPr lang="ru-RU" sz="160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218 – 10,1%</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198 – 16,8%</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16">
                <a:tc>
                  <a:txBody>
                    <a:bodyPr/>
                    <a:lstStyle/>
                    <a:p>
                      <a:pPr>
                        <a:lnSpc>
                          <a:spcPct val="115000"/>
                        </a:lnSpc>
                        <a:spcAft>
                          <a:spcPts val="0"/>
                        </a:spcAft>
                      </a:pPr>
                      <a:r>
                        <a:rPr lang="kk-KZ" sz="1600">
                          <a:solidFill>
                            <a:srgbClr val="FF0000"/>
                          </a:solidFill>
                          <a:latin typeface="Times New Roman"/>
                          <a:ea typeface="Times New Roman"/>
                          <a:cs typeface="Times New Roman"/>
                        </a:rPr>
                        <a:t>8</a:t>
                      </a:r>
                      <a:r>
                        <a:rPr lang="ru-RU" sz="1600">
                          <a:solidFill>
                            <a:srgbClr val="FF0000"/>
                          </a:solidFill>
                          <a:latin typeface="Times New Roman"/>
                          <a:ea typeface="Times New Roman"/>
                          <a:cs typeface="Times New Roman"/>
                        </a:rPr>
                        <a:t>. </a:t>
                      </a:r>
                      <a:r>
                        <a:rPr lang="kk-KZ" sz="1600">
                          <a:solidFill>
                            <a:srgbClr val="FF0000"/>
                          </a:solidFill>
                          <a:latin typeface="Times New Roman"/>
                          <a:ea typeface="Times New Roman"/>
                          <a:cs typeface="Times New Roman"/>
                        </a:rPr>
                        <a:t>жедел жатқызылғандар</a:t>
                      </a:r>
                      <a:endParaRPr lang="ru-RU" sz="1600">
                        <a:solidFill>
                          <a:srgbClr val="FF0000"/>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chemeClr val="tx1"/>
                          </a:solidFill>
                          <a:latin typeface="Times New Roman"/>
                          <a:ea typeface="Times New Roman"/>
                          <a:cs typeface="Times New Roman"/>
                        </a:rPr>
                        <a:t>1934 – 89,8%</a:t>
                      </a:r>
                      <a:endParaRPr lang="ru-RU" sz="160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chemeClr val="tx1"/>
                          </a:solidFill>
                          <a:latin typeface="Times New Roman"/>
                          <a:ea typeface="Times New Roman"/>
                          <a:cs typeface="Times New Roman"/>
                        </a:rPr>
                        <a:t>968 – 82,3%</a:t>
                      </a:r>
                      <a:endParaRPr lang="ru-RU" sz="1600" dirty="0">
                        <a:solidFill>
                          <a:schemeClr val="tx1"/>
                        </a:solidFill>
                        <a:latin typeface="Calibri"/>
                        <a:ea typeface="Times New Roman"/>
                        <a:cs typeface="Times New Roman"/>
                      </a:endParaRPr>
                    </a:p>
                  </a:txBody>
                  <a:tcPr marL="54047" marR="5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kk-KZ" b="1" dirty="0" smtClean="0"/>
              <a:t>Анестезиология, реанимация және оперблок бөлімшесі 18 төсек орынға есептелінген, оның 6 -  төсек орны үлкендерге,  6 -төсек орны балаларға, 6 – төсек орны инсультпен түскен науқастарға (2018 жылдан )  арналған. </a:t>
            </a:r>
            <a:endParaRPr lang="ru-RU" dirty="0" smtClean="0"/>
          </a:p>
          <a:p>
            <a:r>
              <a:rPr lang="kk-KZ" b="1" dirty="0" smtClean="0"/>
              <a:t>2021 жылы  бөлімшеде  2635  науқас емделсе, 2020  жылы  бөлімшеде 2855 науқас емделген. 2021 жылы  Науқастардың жалпы санынан 2021 жылы  бөлімшеде 505   балалар   – 19,1%  емделген. </a:t>
            </a:r>
            <a:endParaRPr lang="ru-RU" dirty="0" smtClean="0"/>
          </a:p>
          <a:p>
            <a:r>
              <a:rPr lang="kk-KZ" b="1" dirty="0" smtClean="0"/>
              <a:t>2021 жылы бөлімшеде 208 -науқас қайтыс болған  өлім саны 7,8% . Балалардың өлімі  -  15 – 0,5 % құрайды.  </a:t>
            </a:r>
            <a:endParaRPr lang="ru-RU" dirty="0" smtClean="0"/>
          </a:p>
          <a:p>
            <a:r>
              <a:rPr lang="kk-KZ" b="1" dirty="0" smtClean="0"/>
              <a:t>2020  жылы - 214  науқас қайтыс болған  өлім саны 7,4% . Балалардың өлімі.  бөлімшеде қайтыс болған бала саны – 19  - 0,6%.  </a:t>
            </a:r>
            <a:endParaRPr lang="ru-RU" dirty="0" smtClean="0"/>
          </a:p>
          <a:p>
            <a:endParaRPr lang="ru-RU" dirty="0"/>
          </a:p>
        </p:txBody>
      </p:sp>
      <p:sp>
        <p:nvSpPr>
          <p:cNvPr id="64513" name="Rectangle 1"/>
          <p:cNvSpPr>
            <a:spLocks noChangeArrowheads="1"/>
          </p:cNvSpPr>
          <p:nvPr/>
        </p:nvSpPr>
        <p:spPr bwMode="auto">
          <a:xfrm>
            <a:off x="1714480" y="285728"/>
            <a:ext cx="607223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1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sz="1100" b="1" u="sng"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1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Анестезиология,реанимация және оперблок бөлімшесінің 2021 жылына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істелінген  жұмысы жайлы ақпарат.</a:t>
            </a:r>
            <a:endParaRPr kumimoji="0" lang="kk-KZ" sz="2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6" y="1214422"/>
          <a:ext cx="8286813" cy="3095989"/>
        </p:xfrm>
        <a:graphic>
          <a:graphicData uri="http://schemas.openxmlformats.org/drawingml/2006/table">
            <a:tbl>
              <a:tblPr/>
              <a:tblGrid>
                <a:gridCol w="142876"/>
                <a:gridCol w="561392"/>
                <a:gridCol w="352134"/>
                <a:gridCol w="352134"/>
                <a:gridCol w="352134"/>
                <a:gridCol w="422162"/>
                <a:gridCol w="422162"/>
                <a:gridCol w="422660"/>
                <a:gridCol w="422660"/>
                <a:gridCol w="352134"/>
                <a:gridCol w="422660"/>
                <a:gridCol w="422660"/>
                <a:gridCol w="422162"/>
                <a:gridCol w="352134"/>
                <a:gridCol w="352134"/>
                <a:gridCol w="438553"/>
                <a:gridCol w="438553"/>
                <a:gridCol w="338227"/>
                <a:gridCol w="338227"/>
                <a:gridCol w="307435"/>
                <a:gridCol w="325810"/>
                <a:gridCol w="325810"/>
              </a:tblGrid>
              <a:tr h="928694">
                <a:tc rowSpan="2">
                  <a:txBody>
                    <a:bodyPr/>
                    <a:lstStyle/>
                    <a:p>
                      <a:pPr>
                        <a:lnSpc>
                          <a:spcPct val="115000"/>
                        </a:lnSpc>
                        <a:spcAft>
                          <a:spcPts val="0"/>
                        </a:spcAft>
                      </a:pPr>
                      <a:endParaRPr lang="ru-RU" sz="700" dirty="0">
                        <a:latin typeface="Calibri"/>
                        <a:ea typeface="Times New Roman"/>
                        <a:cs typeface="Times New Roman"/>
                      </a:endParaRPr>
                    </a:p>
                  </a:txBody>
                  <a:tcPr marL="42696" marR="42696" marT="0" marB="0">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nSpc>
                          <a:spcPct val="115000"/>
                        </a:lnSpc>
                        <a:spcAft>
                          <a:spcPts val="0"/>
                        </a:spcAft>
                      </a:pPr>
                      <a:r>
                        <a:rPr lang="kk-KZ" sz="1200" b="1" dirty="0">
                          <a:latin typeface="Times New Roman"/>
                          <a:ea typeface="Times New Roman"/>
                          <a:cs typeface="Times New Roman"/>
                        </a:rPr>
                        <a:t>Аппендицит</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a:latin typeface="Times New Roman"/>
                          <a:ea typeface="Times New Roman"/>
                          <a:cs typeface="Times New Roman"/>
                        </a:rPr>
                        <a:t>Холецистит</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a:latin typeface="Times New Roman"/>
                          <a:ea typeface="Times New Roman"/>
                          <a:cs typeface="Times New Roman"/>
                        </a:rPr>
                        <a:t>Панкреатит</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latin typeface="Times New Roman"/>
                          <a:ea typeface="Times New Roman"/>
                          <a:cs typeface="Times New Roman"/>
                        </a:rPr>
                        <a:t>Ішек</a:t>
                      </a:r>
                      <a:r>
                        <a:rPr lang="kk-KZ" sz="1200" b="1" baseline="0" dirty="0" smtClean="0">
                          <a:latin typeface="Times New Roman"/>
                          <a:ea typeface="Times New Roman"/>
                          <a:cs typeface="Times New Roman"/>
                        </a:rPr>
                        <a:t> өтімсіздігі</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latin typeface="Times New Roman"/>
                          <a:ea typeface="Times New Roman"/>
                          <a:cs typeface="Times New Roman"/>
                        </a:rPr>
                        <a:t>Асқазан-ішек</a:t>
                      </a:r>
                      <a:r>
                        <a:rPr lang="kk-KZ" sz="1200" b="1" baseline="0" dirty="0" smtClean="0">
                          <a:latin typeface="Times New Roman"/>
                          <a:ea typeface="Times New Roman"/>
                          <a:cs typeface="Times New Roman"/>
                        </a:rPr>
                        <a:t> жолдарының қанауы</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latin typeface="Times New Roman"/>
                          <a:ea typeface="Times New Roman"/>
                          <a:cs typeface="Times New Roman"/>
                        </a:rPr>
                        <a:t>Жарықтар</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15000"/>
                        </a:lnSpc>
                        <a:spcAft>
                          <a:spcPts val="0"/>
                        </a:spcAft>
                      </a:pPr>
                      <a:r>
                        <a:rPr lang="kk-KZ" sz="1200" b="1" dirty="0" smtClean="0"/>
                        <a:t>Асқазан мен он екі елі ішектің тесілген ойық жарасы</a:t>
                      </a:r>
                      <a:endParaRPr lang="ru-RU" sz="1200" b="1"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357322">
                <a:tc vMerge="1">
                  <a:txBody>
                    <a:bodyPr/>
                    <a:lstStyle/>
                    <a:p>
                      <a:endParaRPr lang="ru-RU"/>
                    </a:p>
                  </a:txBody>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саны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саны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саны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саны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defTabSz="914400" rtl="0" eaLnBrk="1" fontAlgn="auto" latinLnBrk="0" hangingPunct="1">
                        <a:lnSpc>
                          <a:spcPct val="115000"/>
                        </a:lnSpc>
                        <a:spcBef>
                          <a:spcPts val="0"/>
                        </a:spcBef>
                        <a:spcAft>
                          <a:spcPts val="0"/>
                        </a:spcAft>
                        <a:buClrTx/>
                        <a:buSzTx/>
                        <a:buFontTx/>
                        <a:buNone/>
                        <a:tabLst/>
                        <a:defRPr/>
                      </a:pPr>
                      <a:r>
                        <a:rPr lang="kk-KZ" sz="1200" dirty="0" smtClean="0">
                          <a:latin typeface="+mn-lt"/>
                          <a:ea typeface="Times New Roman"/>
                          <a:cs typeface="Times New Roman"/>
                        </a:rPr>
                        <a:t>Ота  жасалғаны</a:t>
                      </a:r>
                      <a:endParaRPr lang="ru-RU" sz="1200" dirty="0" smtClean="0">
                        <a:latin typeface="+mn-lt"/>
                        <a:ea typeface="Times New Roman"/>
                        <a:cs typeface="Times New Roman"/>
                      </a:endParaRPr>
                    </a:p>
                    <a:p>
                      <a:pPr marL="71755" marR="71755">
                        <a:lnSpc>
                          <a:spcPct val="115000"/>
                        </a:lnSpc>
                        <a:spcAft>
                          <a:spcPts val="0"/>
                        </a:spcAft>
                      </a:pP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kk-KZ" sz="1200" dirty="0" smtClean="0">
                          <a:latin typeface="+mn-lt"/>
                          <a:ea typeface="Times New Roman"/>
                          <a:cs typeface="Times New Roman"/>
                        </a:rPr>
                        <a:t>Ота жасалмағаны</a:t>
                      </a:r>
                      <a:endParaRPr lang="ru-RU" sz="1200" dirty="0">
                        <a:latin typeface="+mn-lt"/>
                        <a:ea typeface="Times New Roman"/>
                        <a:cs typeface="Times New Roman"/>
                      </a:endParaRPr>
                    </a:p>
                  </a:txBody>
                  <a:tcPr marL="42696" marR="4269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795">
                <a:tc>
                  <a:txBody>
                    <a:bodyPr/>
                    <a:lstStyle/>
                    <a:p>
                      <a:pPr>
                        <a:lnSpc>
                          <a:spcPct val="115000"/>
                        </a:lnSpc>
                        <a:spcAft>
                          <a:spcPts val="1000"/>
                        </a:spcAft>
                      </a:pPr>
                      <a:r>
                        <a:rPr lang="ru-RU" sz="700">
                          <a:latin typeface="Calibri"/>
                          <a:ea typeface="Times New Roman"/>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kk-KZ" sz="1200" b="1">
                          <a:latin typeface="Times New Roman"/>
                          <a:ea typeface="Times New Roman"/>
                          <a:cs typeface="Times New Roman"/>
                        </a:rPr>
                        <a:t>266</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266</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0</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128</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109</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1</a:t>
                      </a:r>
                      <a:r>
                        <a:rPr lang="kk-KZ" sz="1200" b="1">
                          <a:latin typeface="Times New Roman"/>
                          <a:ea typeface="Times New Roman"/>
                          <a:cs typeface="Times New Roman"/>
                        </a:rPr>
                        <a:t>9</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2</a:t>
                      </a:r>
                      <a:r>
                        <a:rPr lang="kk-KZ" sz="1200" b="1">
                          <a:latin typeface="Times New Roman"/>
                          <a:ea typeface="Times New Roman"/>
                          <a:cs typeface="Times New Roman"/>
                        </a:rPr>
                        <a:t>8</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1</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2</a:t>
                      </a:r>
                      <a:r>
                        <a:rPr lang="kk-KZ" sz="1200" b="1">
                          <a:latin typeface="Times New Roman"/>
                          <a:ea typeface="Times New Roman"/>
                          <a:cs typeface="Times New Roman"/>
                        </a:rPr>
                        <a:t>7</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17</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1</a:t>
                      </a:r>
                      <a:r>
                        <a:rPr lang="kk-KZ" sz="1200" b="1">
                          <a:latin typeface="Times New Roman"/>
                          <a:ea typeface="Times New Roman"/>
                          <a:cs typeface="Times New Roman"/>
                        </a:rPr>
                        <a:t>4</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3</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3</a:t>
                      </a:r>
                      <a:r>
                        <a:rPr lang="kk-KZ" sz="1200" b="1">
                          <a:latin typeface="Times New Roman"/>
                          <a:ea typeface="Times New Roman"/>
                          <a:cs typeface="Times New Roman"/>
                        </a:rPr>
                        <a:t>9</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3</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a:latin typeface="Times New Roman"/>
                          <a:ea typeface="Times New Roman"/>
                          <a:cs typeface="Times New Roman"/>
                        </a:rPr>
                        <a:t>3</a:t>
                      </a:r>
                      <a:r>
                        <a:rPr lang="kk-KZ" sz="1200" b="1">
                          <a:latin typeface="Times New Roman"/>
                          <a:ea typeface="Times New Roman"/>
                          <a:cs typeface="Times New Roman"/>
                        </a:rPr>
                        <a:t>6</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45</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latin typeface="Times New Roman"/>
                          <a:ea typeface="Times New Roman"/>
                          <a:cs typeface="Times New Roman"/>
                        </a:rPr>
                        <a:t>42</a:t>
                      </a:r>
                      <a:endParaRPr lang="ru-RU" sz="120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Times New Roman"/>
                          <a:ea typeface="Times New Roman"/>
                          <a:cs typeface="Times New Roman"/>
                        </a:rPr>
                        <a:t>3</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a:ea typeface="Times New Roman"/>
                          <a:cs typeface="Times New Roman"/>
                        </a:rPr>
                        <a:t>5</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latin typeface="Times New Roman"/>
                          <a:ea typeface="Times New Roman"/>
                          <a:cs typeface="Times New Roman"/>
                        </a:rPr>
                        <a:t>5</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b="1" dirty="0">
                          <a:latin typeface="Times New Roman"/>
                          <a:ea typeface="Times New Roman"/>
                          <a:cs typeface="Times New Roman"/>
                        </a:rPr>
                        <a:t>0</a:t>
                      </a:r>
                      <a:endParaRPr lang="ru-RU" sz="1200" dirty="0">
                        <a:latin typeface="Calibri"/>
                        <a:ea typeface="Times New Roman"/>
                        <a:cs typeface="Times New Roman"/>
                      </a:endParaRPr>
                    </a:p>
                  </a:txBody>
                  <a:tcPr marL="42696" marR="42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465" name="Rectangle 1"/>
          <p:cNvSpPr>
            <a:spLocks noChangeArrowheads="1"/>
          </p:cNvSpPr>
          <p:nvPr/>
        </p:nvSpPr>
        <p:spPr bwMode="auto">
          <a:xfrm>
            <a:off x="0" y="0"/>
            <a:ext cx="8781058"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kk-KZ" sz="12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kk-KZ" sz="1200" b="1" dirty="0" smtClean="0">
              <a:latin typeface="Times New Roman" pitchFamily="18" charset="0"/>
              <a:ea typeface="Times New Roman" pitchFamily="18" charset="0"/>
              <a:cs typeface="Times New Roman" pitchFamily="18" charset="0"/>
            </a:endParaRPr>
          </a:p>
          <a:p>
            <a:pPr lvl="0" algn="l" eaLnBrk="1" hangingPunct="1"/>
            <a:r>
              <a:rPr lang="kk-KZ" sz="2000" dirty="0" smtClean="0"/>
              <a:t>                 </a:t>
            </a:r>
            <a:r>
              <a:rPr lang="kk-KZ" sz="2400" b="1" dirty="0" smtClean="0">
                <a:solidFill>
                  <a:srgbClr val="FF0000"/>
                </a:solidFill>
                <a:latin typeface="+mn-lt"/>
              </a:rPr>
              <a:t>Шұғыл хирургиялық көмек көрсету көрсеткіштері</a:t>
            </a:r>
            <a:r>
              <a:rPr lang="kk-KZ" sz="2000" dirty="0" smtClean="0">
                <a:solidFill>
                  <a:srgbClr val="FF0000"/>
                </a:solidFill>
              </a:rPr>
              <a:t>.</a:t>
            </a:r>
            <a:endParaRPr kumimoji="0" lang="kk-KZ" sz="2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642911" y="5072074"/>
          <a:ext cx="8215369" cy="959743"/>
        </p:xfrm>
        <a:graphic>
          <a:graphicData uri="http://schemas.openxmlformats.org/drawingml/2006/table">
            <a:tbl>
              <a:tblPr/>
              <a:tblGrid>
                <a:gridCol w="1424540"/>
                <a:gridCol w="1357953"/>
                <a:gridCol w="1358485"/>
                <a:gridCol w="1356888"/>
                <a:gridCol w="1283961"/>
                <a:gridCol w="1433542"/>
              </a:tblGrid>
              <a:tr h="714379">
                <a:tc>
                  <a:txBody>
                    <a:bodyPr/>
                    <a:lstStyle/>
                    <a:p>
                      <a:pPr>
                        <a:lnSpc>
                          <a:spcPct val="115000"/>
                        </a:lnSpc>
                        <a:spcAft>
                          <a:spcPts val="0"/>
                        </a:spcAft>
                      </a:pPr>
                      <a:r>
                        <a:rPr lang="kk-KZ" sz="1400" b="1" dirty="0" smtClean="0">
                          <a:latin typeface="Times New Roman"/>
                          <a:ea typeface="Times New Roman"/>
                          <a:cs typeface="Times New Roman"/>
                        </a:rPr>
                        <a:t>Науқас</a:t>
                      </a:r>
                      <a:r>
                        <a:rPr lang="kk-KZ" sz="1400" b="1" baseline="0" dirty="0" smtClean="0">
                          <a:latin typeface="Times New Roman"/>
                          <a:ea typeface="Times New Roman"/>
                          <a:cs typeface="Times New Roman"/>
                        </a:rPr>
                        <a:t> саны</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latin typeface="Times New Roman"/>
                          <a:ea typeface="Times New Roman"/>
                          <a:cs typeface="Times New Roman"/>
                        </a:rPr>
                        <a:t>Жоспарлы</a:t>
                      </a:r>
                      <a:r>
                        <a:rPr lang="kk-KZ" sz="1400" b="1" baseline="0" dirty="0" smtClean="0">
                          <a:latin typeface="Times New Roman"/>
                          <a:ea typeface="Times New Roman"/>
                          <a:cs typeface="Times New Roman"/>
                        </a:rPr>
                        <a:t> операция саны</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latin typeface="Times New Roman"/>
                          <a:ea typeface="Times New Roman"/>
                          <a:cs typeface="Times New Roman"/>
                        </a:rPr>
                        <a:t>Хирургиялық</a:t>
                      </a:r>
                      <a:r>
                        <a:rPr lang="kk-KZ" sz="1400" b="1" baseline="0" dirty="0" smtClean="0">
                          <a:latin typeface="Times New Roman"/>
                          <a:ea typeface="Times New Roman"/>
                          <a:cs typeface="Times New Roman"/>
                        </a:rPr>
                        <a:t> белсенділік</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latin typeface="Times New Roman"/>
                          <a:ea typeface="Times New Roman"/>
                          <a:cs typeface="Times New Roman"/>
                        </a:rPr>
                        <a:t>Жалпы</a:t>
                      </a:r>
                      <a:r>
                        <a:rPr lang="kk-KZ" sz="1400" b="1" baseline="0" dirty="0" smtClean="0">
                          <a:latin typeface="Times New Roman"/>
                          <a:ea typeface="Times New Roman"/>
                          <a:cs typeface="Times New Roman"/>
                        </a:rPr>
                        <a:t> өлім</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t>Операциядан кейінгі өлім</a:t>
                      </a:r>
                      <a:endParaRPr lang="ru-RU" sz="1400" b="1"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b="1" dirty="0" smtClean="0"/>
                        <a:t>Операциядан кейінгі асқыну</a:t>
                      </a:r>
                      <a:endParaRPr lang="ru-RU" sz="1400" b="1"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kk-KZ" sz="1400" dirty="0">
                          <a:latin typeface="Times New Roman"/>
                          <a:ea typeface="Times New Roman"/>
                          <a:cs typeface="Times New Roman"/>
                        </a:rPr>
                        <a:t>188</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188</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100</a:t>
                      </a:r>
                      <a:r>
                        <a:rPr lang="ru-RU" sz="1400" dirty="0">
                          <a:latin typeface="Times New Roman"/>
                          <a:ea typeface="Times New Roman"/>
                          <a:cs typeface="Times New Roman"/>
                        </a:rPr>
                        <a:t>%</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0</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0</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Times New Roman"/>
                          <a:ea typeface="Times New Roman"/>
                          <a:cs typeface="Times New Roman"/>
                        </a:rPr>
                        <a:t>0</a:t>
                      </a:r>
                      <a:endParaRPr lang="ru-RU" sz="1400" dirty="0">
                        <a:latin typeface="Calibri"/>
                        <a:ea typeface="Times New Roman"/>
                        <a:cs typeface="Times New Roman"/>
                      </a:endParaRPr>
                    </a:p>
                  </a:txBody>
                  <a:tcPr marL="43408" marR="43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Прямоугольник 7"/>
          <p:cNvSpPr/>
          <p:nvPr/>
        </p:nvSpPr>
        <p:spPr>
          <a:xfrm>
            <a:off x="1428728" y="3105835"/>
            <a:ext cx="7286676" cy="1754326"/>
          </a:xfrm>
          <a:prstGeom prst="rect">
            <a:avLst/>
          </a:prstGeom>
        </p:spPr>
        <p:txBody>
          <a:bodyPr wrap="square">
            <a:spAutoFit/>
          </a:bodyPr>
          <a:lstStyle/>
          <a:p>
            <a:pPr lvl="0" algn="l" eaLnBrk="1" hangingPunct="1"/>
            <a:endParaRPr lang="kk-KZ" b="1" dirty="0" smtClean="0"/>
          </a:p>
          <a:p>
            <a:pPr lvl="0" algn="l" eaLnBrk="1" hangingPunct="1"/>
            <a:endParaRPr lang="kk-KZ" b="1" dirty="0" smtClean="0"/>
          </a:p>
          <a:p>
            <a:pPr lvl="0" algn="l" eaLnBrk="1" hangingPunct="1"/>
            <a:endParaRPr lang="kk-KZ" b="1" dirty="0" smtClean="0"/>
          </a:p>
          <a:p>
            <a:pPr lvl="0" algn="l" eaLnBrk="1" hangingPunct="1"/>
            <a:endParaRPr lang="kk-KZ" b="1" dirty="0" smtClean="0"/>
          </a:p>
          <a:p>
            <a:pPr lvl="0" algn="l" eaLnBrk="1" hangingPunct="1"/>
            <a:endParaRPr lang="kk-KZ" b="1" dirty="0" smtClean="0"/>
          </a:p>
          <a:p>
            <a:pPr lvl="0" algn="l" eaLnBrk="1" hangingPunct="1"/>
            <a:r>
              <a:rPr lang="kk-KZ" b="1" dirty="0" smtClean="0">
                <a:solidFill>
                  <a:srgbClr val="FF0000"/>
                </a:solidFill>
                <a:latin typeface="+mn-lt"/>
              </a:rPr>
              <a:t>Жоспарлы хирургиялық көмек көрсету көрсеткіштері</a:t>
            </a:r>
            <a:r>
              <a:rPr lang="kk-KZ" sz="1600" dirty="0" smtClean="0">
                <a:solidFill>
                  <a:srgbClr val="FF0000"/>
                </a:solidFill>
                <a:latin typeface="+mn-lt"/>
              </a:rPr>
              <a:t>.</a:t>
            </a:r>
            <a:endParaRPr lang="kk-KZ" sz="1600" dirty="0" smtClean="0">
              <a:solidFill>
                <a:srgbClr val="FF0000"/>
              </a:solidFill>
              <a:latin typeface="+mn-lt"/>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normAutofit/>
          </a:bodyPr>
          <a:lstStyle/>
          <a:p>
            <a:pPr algn="ctr">
              <a:lnSpc>
                <a:spcPct val="120000"/>
              </a:lnSpc>
              <a:buNone/>
            </a:pPr>
            <a:endParaRPr lang="kk-KZ" sz="1400" b="1" dirty="0" smtClean="0"/>
          </a:p>
          <a:p>
            <a:pPr algn="ctr">
              <a:lnSpc>
                <a:spcPct val="120000"/>
              </a:lnSpc>
              <a:buNone/>
            </a:pPr>
            <a:r>
              <a:rPr lang="kk-KZ" sz="1800" b="1" dirty="0" smtClean="0">
                <a:solidFill>
                  <a:srgbClr val="FF0000"/>
                </a:solidFill>
              </a:rPr>
              <a:t>Сынық-сырқат бөлімі</a:t>
            </a:r>
            <a:r>
              <a:rPr lang="en-US" sz="1800" b="1" dirty="0" smtClean="0">
                <a:solidFill>
                  <a:srgbClr val="FF0000"/>
                </a:solidFill>
              </a:rPr>
              <a:t>                                                                                                                                                                                </a:t>
            </a:r>
            <a:endParaRPr lang="kk-KZ" sz="1800" b="1" dirty="0" smtClean="0">
              <a:solidFill>
                <a:srgbClr val="FF0000"/>
              </a:solidFill>
            </a:endParaRPr>
          </a:p>
          <a:p>
            <a:pPr>
              <a:lnSpc>
                <a:spcPct val="120000"/>
              </a:lnSpc>
              <a:buNone/>
            </a:pPr>
            <a:endParaRPr lang="kk-KZ" sz="1400" dirty="0" smtClean="0">
              <a:solidFill>
                <a:srgbClr val="FF0000"/>
              </a:solidFill>
            </a:endParaRPr>
          </a:p>
          <a:p>
            <a:pPr>
              <a:lnSpc>
                <a:spcPct val="120000"/>
              </a:lnSpc>
              <a:buNone/>
            </a:pPr>
            <a:r>
              <a:rPr lang="kk-KZ" sz="1600" dirty="0" smtClean="0">
                <a:solidFill>
                  <a:srgbClr val="FF0000"/>
                </a:solidFill>
              </a:rPr>
              <a:t>      </a:t>
            </a:r>
            <a:r>
              <a:rPr lang="kk-KZ" sz="1600" dirty="0" smtClean="0"/>
              <a:t>Орталық қалалық ауруханада травматологиялық науқастарға медициналық көмек көрсету «Қазақстан Республикасында травматологиялық және ортопедиялық көмекті ұйымдастыру стандартын бекіту туралы» ДСӘДМ-нің 2015 жылғы 25 маусымдағы No514 бұйрығына сәйкес жүзеге асырылады.</a:t>
            </a:r>
          </a:p>
          <a:p>
            <a:pPr>
              <a:lnSpc>
                <a:spcPct val="120000"/>
              </a:lnSpc>
              <a:buNone/>
            </a:pPr>
            <a:r>
              <a:rPr lang="kk-KZ" sz="1600" dirty="0" smtClean="0"/>
              <a:t>      Жарақат төсектерімен қамтамасыз ету 100 мың тұрғынға шаққанда 1,7 құрайды</a:t>
            </a:r>
            <a:endParaRPr lang="ru-RU" sz="1600" dirty="0" smtClean="0"/>
          </a:p>
          <a:p>
            <a:pPr>
              <a:lnSpc>
                <a:spcPct val="120000"/>
              </a:lnSpc>
              <a:buNone/>
            </a:pPr>
            <a:r>
              <a:rPr lang="kk-KZ" sz="1600" dirty="0" smtClean="0"/>
              <a:t>       ( облыстық көрсеткіш 1,7, Республикалық-2,0).</a:t>
            </a:r>
            <a:endParaRPr lang="en-US" sz="1600" dirty="0" smtClean="0"/>
          </a:p>
          <a:p>
            <a:pPr lvl="0">
              <a:lnSpc>
                <a:spcPct val="120000"/>
              </a:lnSpc>
              <a:buNone/>
            </a:pPr>
            <a:r>
              <a:rPr lang="kk-KZ" sz="1600" dirty="0" smtClean="0"/>
              <a:t>1. 202</a:t>
            </a:r>
            <a:r>
              <a:rPr lang="en-US" sz="1600" dirty="0" smtClean="0"/>
              <a:t>1</a:t>
            </a:r>
            <a:r>
              <a:rPr lang="kk-KZ" sz="1600" dirty="0" smtClean="0"/>
              <a:t> жылдың 12 айында әртүрлі жарақатпен </a:t>
            </a:r>
            <a:r>
              <a:rPr lang="en-US" sz="1600" dirty="0" smtClean="0"/>
              <a:t>656</a:t>
            </a:r>
            <a:r>
              <a:rPr lang="kk-KZ" sz="1600" dirty="0" smtClean="0"/>
              <a:t> науқас ем қабылдаған, 20</a:t>
            </a:r>
            <a:r>
              <a:rPr lang="en-US" sz="1600" dirty="0" smtClean="0"/>
              <a:t>20</a:t>
            </a:r>
            <a:r>
              <a:rPr lang="kk-KZ" sz="1600" dirty="0" smtClean="0"/>
              <a:t> жылы </a:t>
            </a:r>
            <a:r>
              <a:rPr lang="en-US" sz="1600" dirty="0" smtClean="0"/>
              <a:t>650</a:t>
            </a:r>
            <a:r>
              <a:rPr lang="kk-KZ" sz="1600" dirty="0" smtClean="0"/>
              <a:t>, 9,9% жоғарылаған .  6</a:t>
            </a:r>
            <a:r>
              <a:rPr lang="en-US" sz="1600" dirty="0" smtClean="0"/>
              <a:t>56</a:t>
            </a:r>
            <a:r>
              <a:rPr lang="kk-KZ" sz="1600" dirty="0" smtClean="0"/>
              <a:t> науқастың </a:t>
            </a:r>
            <a:r>
              <a:rPr lang="en-US" sz="1600" dirty="0" smtClean="0"/>
              <a:t>510</a:t>
            </a:r>
            <a:r>
              <a:rPr lang="kk-KZ" sz="1600" dirty="0" smtClean="0"/>
              <a:t> тұрмыстық, </a:t>
            </a:r>
            <a:r>
              <a:rPr lang="en-US" sz="1600" dirty="0" smtClean="0"/>
              <a:t>6</a:t>
            </a:r>
            <a:r>
              <a:rPr lang="kk-KZ" sz="1600" dirty="0" smtClean="0"/>
              <a:t> жұмыс орнында, </a:t>
            </a:r>
            <a:r>
              <a:rPr lang="en-US" sz="1600" dirty="0" smtClean="0"/>
              <a:t>59</a:t>
            </a:r>
            <a:r>
              <a:rPr lang="kk-KZ" sz="1600" dirty="0" smtClean="0"/>
              <a:t> көшеде, </a:t>
            </a:r>
            <a:r>
              <a:rPr lang="en-US" sz="1600" dirty="0" smtClean="0"/>
              <a:t>80 </a:t>
            </a:r>
            <a:r>
              <a:rPr lang="kk-KZ" sz="1600" dirty="0" smtClean="0"/>
              <a:t>жол-көлік салдарынан, мектептік -1. 20</a:t>
            </a:r>
            <a:r>
              <a:rPr lang="en-US" sz="1600" dirty="0" smtClean="0"/>
              <a:t>20</a:t>
            </a:r>
            <a:r>
              <a:rPr lang="kk-KZ" sz="1600" dirty="0" smtClean="0"/>
              <a:t> жылы жол-көлік салдарынан </a:t>
            </a:r>
            <a:r>
              <a:rPr lang="en-US" sz="1600" dirty="0" smtClean="0"/>
              <a:t>73</a:t>
            </a:r>
            <a:r>
              <a:rPr lang="kk-KZ" sz="1600" dirty="0" smtClean="0"/>
              <a:t> жарақат болған. </a:t>
            </a:r>
            <a:endParaRPr lang="ru-RU" sz="1600" dirty="0" smtClean="0"/>
          </a:p>
          <a:p>
            <a:pPr lvl="0">
              <a:lnSpc>
                <a:spcPct val="120000"/>
              </a:lnSpc>
              <a:buNone/>
            </a:pPr>
            <a:r>
              <a:rPr lang="kk-KZ" sz="1600" dirty="0" smtClean="0"/>
              <a:t>2. 20</a:t>
            </a:r>
            <a:r>
              <a:rPr lang="en-US" sz="1600" dirty="0" smtClean="0"/>
              <a:t>21</a:t>
            </a:r>
            <a:r>
              <a:rPr lang="kk-KZ" sz="1600" dirty="0" smtClean="0"/>
              <a:t> жылы жол-көлік салдарынан болған жарақаттан тіркелген өлім- </a:t>
            </a:r>
            <a:r>
              <a:rPr lang="en-US" sz="1600" dirty="0" smtClean="0"/>
              <a:t>3</a:t>
            </a:r>
            <a:r>
              <a:rPr lang="kk-KZ" sz="1600" dirty="0" smtClean="0"/>
              <a:t>, ( 20</a:t>
            </a:r>
            <a:r>
              <a:rPr lang="en-US" sz="1600" dirty="0" smtClean="0"/>
              <a:t>20</a:t>
            </a:r>
            <a:r>
              <a:rPr lang="kk-KZ" sz="1600" dirty="0" smtClean="0"/>
              <a:t> жылы- </a:t>
            </a:r>
            <a:r>
              <a:rPr lang="en-US" sz="1600" dirty="0" smtClean="0"/>
              <a:t>4</a:t>
            </a:r>
            <a:r>
              <a:rPr lang="kk-KZ" sz="1600" dirty="0" smtClean="0"/>
              <a:t> науқас , өлім көрсеткіші 1,5) . </a:t>
            </a:r>
            <a:endParaRPr lang="ru-RU" sz="1600" dirty="0" smtClean="0"/>
          </a:p>
          <a:p>
            <a:pPr lvl="0">
              <a:lnSpc>
                <a:spcPct val="120000"/>
              </a:lnSpc>
              <a:buNone/>
            </a:pPr>
            <a:r>
              <a:rPr lang="kk-KZ" sz="1600" dirty="0" smtClean="0"/>
              <a:t>3. Суицидтер мен кісі өлтіру жағдайы</a:t>
            </a:r>
            <a:r>
              <a:rPr lang="en-US" sz="1600" dirty="0" smtClean="0"/>
              <a:t>-2 </a:t>
            </a:r>
            <a:endParaRPr lang="ru-RU" sz="1600" dirty="0" smtClean="0"/>
          </a:p>
          <a:p>
            <a:pPr lvl="0">
              <a:lnSpc>
                <a:spcPct val="120000"/>
              </a:lnSpc>
              <a:buNone/>
            </a:pPr>
            <a:r>
              <a:rPr lang="kk-KZ" sz="1600" dirty="0" smtClean="0"/>
              <a:t>4. Сынықтарды емдеу кезінде полиуретанды гипс материалы белсенді қолданылады және жеткілікті мөлшерде.</a:t>
            </a:r>
            <a:endParaRPr lang="ru-RU" sz="16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642918"/>
            <a:ext cx="4572000" cy="1384995"/>
          </a:xfrm>
          <a:prstGeom prst="rect">
            <a:avLst/>
          </a:prstGeom>
        </p:spPr>
        <p:txBody>
          <a:bodyPr>
            <a:spAutoFit/>
          </a:bodyPr>
          <a:lstStyle/>
          <a:p>
            <a:r>
              <a:rPr lang="kk-KZ" sz="2800" b="1" dirty="0" smtClean="0">
                <a:solidFill>
                  <a:srgbClr val="FF0000"/>
                </a:solidFill>
              </a:rPr>
              <a:t>Жұқпалы аурулар бөлімінің негізгі көрсеткіштері</a:t>
            </a:r>
            <a:endParaRPr lang="ru-RU" sz="2800" b="1" dirty="0">
              <a:solidFill>
                <a:srgbClr val="FF0000"/>
              </a:solidFill>
            </a:endParaRPr>
          </a:p>
        </p:txBody>
      </p:sp>
      <p:graphicFrame>
        <p:nvGraphicFramePr>
          <p:cNvPr id="5" name="Таблица 4"/>
          <p:cNvGraphicFramePr>
            <a:graphicFrameLocks noGrp="1"/>
          </p:cNvGraphicFramePr>
          <p:nvPr/>
        </p:nvGraphicFramePr>
        <p:xfrm>
          <a:off x="785786" y="2285991"/>
          <a:ext cx="7500989" cy="2928958"/>
        </p:xfrm>
        <a:graphic>
          <a:graphicData uri="http://schemas.openxmlformats.org/drawingml/2006/table">
            <a:tbl>
              <a:tblPr/>
              <a:tblGrid>
                <a:gridCol w="1499955"/>
                <a:gridCol w="1499955"/>
                <a:gridCol w="1499955"/>
                <a:gridCol w="1500562"/>
                <a:gridCol w="1500562"/>
              </a:tblGrid>
              <a:tr h="1385018">
                <a:tc>
                  <a:txBody>
                    <a:bodyPr/>
                    <a:lstStyle/>
                    <a:p>
                      <a:r>
                        <a:rPr lang="kk-KZ" sz="1400" dirty="0" smtClean="0">
                          <a:latin typeface="+mn-lt"/>
                          <a:ea typeface="Times New Roman"/>
                          <a:cs typeface="Times New Roman"/>
                        </a:rPr>
                        <a:t>Емделген</a:t>
                      </a:r>
                      <a:r>
                        <a:rPr lang="kk-KZ" sz="1400" baseline="0" dirty="0" smtClean="0">
                          <a:latin typeface="+mn-lt"/>
                          <a:ea typeface="Times New Roman"/>
                          <a:cs typeface="Times New Roman"/>
                        </a:rPr>
                        <a:t> жағдайлар саны, соның ішінде жүкті әйелдер</a:t>
                      </a: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dirty="0">
                          <a:latin typeface="+mn-lt"/>
                          <a:ea typeface="Times New Roman"/>
                          <a:cs typeface="Times New Roman"/>
                        </a:rPr>
                        <a:t> </a:t>
                      </a:r>
                      <a:r>
                        <a:rPr lang="kk-KZ" sz="1400" dirty="0" smtClean="0">
                          <a:latin typeface="+mn-lt"/>
                          <a:ea typeface="Times New Roman"/>
                          <a:cs typeface="Times New Roman"/>
                        </a:rPr>
                        <a:t>Соның</a:t>
                      </a:r>
                      <a:r>
                        <a:rPr lang="kk-KZ" sz="1400" baseline="0" dirty="0" smtClean="0">
                          <a:latin typeface="+mn-lt"/>
                          <a:ea typeface="Times New Roman"/>
                          <a:cs typeface="Times New Roman"/>
                        </a:rPr>
                        <a:t> ішінде</a:t>
                      </a:r>
                    </a:p>
                    <a:p>
                      <a:pPr>
                        <a:buFontTx/>
                        <a:buChar char="-"/>
                      </a:pPr>
                      <a:r>
                        <a:rPr lang="kk-KZ" sz="1400" baseline="0" dirty="0" smtClean="0">
                          <a:latin typeface="+mn-lt"/>
                          <a:ea typeface="Times New Roman"/>
                          <a:cs typeface="Times New Roman"/>
                        </a:rPr>
                        <a:t>Ересектер</a:t>
                      </a:r>
                    </a:p>
                    <a:p>
                      <a:pPr>
                        <a:buFontTx/>
                        <a:buChar char="-"/>
                      </a:pPr>
                      <a:r>
                        <a:rPr lang="kk-KZ" sz="1400" baseline="0" dirty="0" smtClean="0">
                          <a:latin typeface="+mn-lt"/>
                          <a:ea typeface="Times New Roman"/>
                          <a:cs typeface="Times New Roman"/>
                        </a:rPr>
                        <a:t>- балалар </a:t>
                      </a:r>
                    </a:p>
                    <a:p>
                      <a:pPr>
                        <a:buFontTx/>
                        <a:buChar char="-"/>
                      </a:pP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dirty="0" smtClean="0">
                          <a:latin typeface="+mn-lt"/>
                          <a:ea typeface="Times New Roman"/>
                          <a:cs typeface="Times New Roman"/>
                        </a:rPr>
                        <a:t>Төсек/күндерінің жалпы саны</a:t>
                      </a:r>
                    </a:p>
                    <a:p>
                      <a:pPr>
                        <a:buFontTx/>
                        <a:buChar char="-"/>
                      </a:pPr>
                      <a:r>
                        <a:rPr lang="kk-KZ" sz="1400" dirty="0" smtClean="0">
                          <a:latin typeface="+mn-lt"/>
                          <a:ea typeface="Times New Roman"/>
                          <a:cs typeface="Times New Roman"/>
                        </a:rPr>
                        <a:t>Ересектер</a:t>
                      </a:r>
                    </a:p>
                    <a:p>
                      <a:pPr>
                        <a:buFontTx/>
                        <a:buNone/>
                      </a:pPr>
                      <a:r>
                        <a:rPr lang="kk-KZ" sz="1400" dirty="0" smtClean="0">
                          <a:latin typeface="+mn-lt"/>
                          <a:ea typeface="Times New Roman"/>
                          <a:cs typeface="Times New Roman"/>
                        </a:rPr>
                        <a:t> - Балалар</a:t>
                      </a: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dirty="0" smtClean="0">
                          <a:latin typeface="+mn-lt"/>
                        </a:rPr>
                        <a:t>Науқастың төсекте жатқан күндердің орташа саны/ - төсек айналымы</a:t>
                      </a: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dirty="0" err="1" smtClean="0">
                          <a:latin typeface="+mn-lt"/>
                          <a:ea typeface="Times New Roman"/>
                          <a:cs typeface="Times New Roman"/>
                        </a:rPr>
                        <a:t>Өлім </a:t>
                      </a:r>
                      <a:r>
                        <a:rPr lang="ru-RU" sz="1400" dirty="0" smtClean="0">
                          <a:latin typeface="+mn-lt"/>
                          <a:ea typeface="Times New Roman"/>
                          <a:cs typeface="Times New Roman"/>
                        </a:rPr>
                        <a:t>саны</a:t>
                      </a: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940">
                <a:tc>
                  <a:txBody>
                    <a:bodyPr/>
                    <a:lstStyle/>
                    <a:p>
                      <a:r>
                        <a:rPr lang="kk-KZ" sz="1400" b="1" dirty="0">
                          <a:latin typeface="+mn-lt"/>
                          <a:ea typeface="Times New Roman"/>
                          <a:cs typeface="Times New Roman"/>
                        </a:rPr>
                        <a:t>-</a:t>
                      </a:r>
                      <a:r>
                        <a:rPr lang="ru-RU" sz="1400" b="1" dirty="0">
                          <a:latin typeface="+mn-lt"/>
                          <a:ea typeface="Times New Roman"/>
                          <a:cs typeface="Times New Roman"/>
                        </a:rPr>
                        <a:t>1</a:t>
                      </a:r>
                      <a:r>
                        <a:rPr lang="kk-KZ" sz="1400" b="1" dirty="0">
                          <a:latin typeface="+mn-lt"/>
                          <a:ea typeface="Times New Roman"/>
                          <a:cs typeface="Times New Roman"/>
                        </a:rPr>
                        <a:t>512</a:t>
                      </a:r>
                      <a:endParaRPr lang="ru-RU" sz="1400" dirty="0">
                        <a:latin typeface="+mn-lt"/>
                        <a:ea typeface="Times New Roman"/>
                        <a:cs typeface="Times New Roman"/>
                      </a:endParaRPr>
                    </a:p>
                    <a:p>
                      <a:r>
                        <a:rPr lang="kk-KZ" sz="1400" b="1" dirty="0">
                          <a:latin typeface="+mn-lt"/>
                          <a:ea typeface="Times New Roman"/>
                          <a:cs typeface="Times New Roman"/>
                        </a:rPr>
                        <a:t>-514</a:t>
                      </a: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latin typeface="+mn-lt"/>
                          <a:ea typeface="Times New Roman"/>
                          <a:cs typeface="Times New Roman"/>
                        </a:rPr>
                        <a:t>-828</a:t>
                      </a:r>
                      <a:endParaRPr lang="ru-RU" sz="1400" dirty="0">
                        <a:latin typeface="+mn-lt"/>
                        <a:ea typeface="Times New Roman"/>
                        <a:cs typeface="Times New Roman"/>
                      </a:endParaRPr>
                    </a:p>
                    <a:p>
                      <a:r>
                        <a:rPr lang="kk-KZ" sz="1400" b="1" dirty="0">
                          <a:latin typeface="+mn-lt"/>
                          <a:ea typeface="Times New Roman"/>
                          <a:cs typeface="Times New Roman"/>
                        </a:rPr>
                        <a:t>-684</a:t>
                      </a: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latin typeface="+mn-lt"/>
                          <a:ea typeface="Times New Roman"/>
                          <a:cs typeface="Times New Roman"/>
                        </a:rPr>
                        <a:t>-10149</a:t>
                      </a:r>
                      <a:endParaRPr lang="ru-RU" sz="1400" dirty="0">
                        <a:latin typeface="+mn-lt"/>
                        <a:ea typeface="Times New Roman"/>
                        <a:cs typeface="Times New Roman"/>
                      </a:endParaRPr>
                    </a:p>
                    <a:p>
                      <a:r>
                        <a:rPr lang="kk-KZ" sz="1400" b="1" dirty="0">
                          <a:latin typeface="+mn-lt"/>
                          <a:ea typeface="Times New Roman"/>
                          <a:cs typeface="Times New Roman"/>
                        </a:rPr>
                        <a:t>-4785</a:t>
                      </a:r>
                      <a:endParaRPr lang="ru-RU" sz="1400" dirty="0">
                        <a:latin typeface="+mn-lt"/>
                        <a:ea typeface="Times New Roman"/>
                        <a:cs typeface="Times New Roman"/>
                      </a:endParaRPr>
                    </a:p>
                    <a:p>
                      <a:r>
                        <a:rPr lang="kk-KZ" sz="1400" b="1" dirty="0">
                          <a:latin typeface="+mn-lt"/>
                          <a:ea typeface="Times New Roman"/>
                          <a:cs typeface="Times New Roman"/>
                        </a:rPr>
                        <a:t>-5364</a:t>
                      </a: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latin typeface="+mn-lt"/>
                          <a:ea typeface="Times New Roman"/>
                          <a:cs typeface="Times New Roman"/>
                        </a:rPr>
                        <a:t>-6,7</a:t>
                      </a:r>
                      <a:endParaRPr lang="ru-RU" sz="1400" dirty="0">
                        <a:latin typeface="+mn-lt"/>
                        <a:ea typeface="Times New Roman"/>
                        <a:cs typeface="Times New Roman"/>
                      </a:endParaRPr>
                    </a:p>
                    <a:p>
                      <a:r>
                        <a:rPr lang="kk-KZ" sz="1400" b="1" dirty="0">
                          <a:latin typeface="+mn-lt"/>
                          <a:ea typeface="Times New Roman"/>
                          <a:cs typeface="Times New Roman"/>
                        </a:rPr>
                        <a:t>-253,7</a:t>
                      </a: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latin typeface="+mn-lt"/>
                          <a:ea typeface="Times New Roman"/>
                          <a:cs typeface="Times New Roman"/>
                        </a:rPr>
                        <a:t> </a:t>
                      </a:r>
                      <a:r>
                        <a:rPr lang="kk-KZ" sz="1400" b="1" dirty="0" smtClean="0">
                          <a:latin typeface="+mn-lt"/>
                          <a:ea typeface="Times New Roman"/>
                          <a:cs typeface="Times New Roman"/>
                        </a:rPr>
                        <a:t>жоқ</a:t>
                      </a:r>
                      <a:endParaRPr lang="ru-RU" sz="1400" dirty="0">
                        <a:latin typeface="+mn-lt"/>
                        <a:ea typeface="Times New Roman"/>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7745390" cy="943856"/>
          </a:xfrm>
          <a:prstGeom prst="rect">
            <a:avLst/>
          </a:prstGeom>
          <a:solidFill>
            <a:srgbClr val="F8F9FA"/>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dirty="0" smtClean="0">
              <a:ln>
                <a:noFill/>
              </a:ln>
              <a:solidFill>
                <a:srgbClr val="202124"/>
              </a:solidFill>
              <a:effectLst/>
              <a:latin typeface="inheri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100" dirty="0" smtClean="0">
              <a:solidFill>
                <a:srgbClr val="202124"/>
              </a:solidFill>
              <a:latin typeface="inheri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rgbClr val="FF0000"/>
                </a:solidFill>
                <a:effectLst/>
                <a:latin typeface="inherit"/>
                <a:cs typeface="Arial" pitchFamily="34" charset="0"/>
              </a:rPr>
              <a:t>                       </a:t>
            </a:r>
            <a:r>
              <a:rPr kumimoji="0" lang="ru-RU" sz="2000" b="1" i="0" u="none" strike="noStrike" cap="none" normalizeH="0" baseline="0" dirty="0" err="1" smtClean="0">
                <a:ln>
                  <a:noFill/>
                </a:ln>
                <a:solidFill>
                  <a:srgbClr val="FF0000"/>
                </a:solidFill>
                <a:effectLst/>
                <a:latin typeface="+mn-lt"/>
                <a:cs typeface="Arial" pitchFamily="34" charset="0"/>
              </a:rPr>
              <a:t>Инфекциялық сырқаттанушылықтың құрылымы</a:t>
            </a:r>
            <a:r>
              <a:rPr kumimoji="0" lang="ru-RU" sz="2000" b="1" i="0" u="none" strike="noStrike" cap="none" normalizeH="0" baseline="0" dirty="0" smtClean="0">
                <a:ln>
                  <a:noFill/>
                </a:ln>
                <a:solidFill>
                  <a:srgbClr val="FF0000"/>
                </a:solidFill>
                <a:effectLst/>
                <a:latin typeface="+mn-lt"/>
                <a:cs typeface="Arial" pitchFamily="34" charset="0"/>
              </a:rPr>
              <a:t> </a:t>
            </a:r>
          </a:p>
        </p:txBody>
      </p:sp>
      <p:graphicFrame>
        <p:nvGraphicFramePr>
          <p:cNvPr id="6" name="Таблица 5"/>
          <p:cNvGraphicFramePr>
            <a:graphicFrameLocks noGrp="1"/>
          </p:cNvGraphicFramePr>
          <p:nvPr/>
        </p:nvGraphicFramePr>
        <p:xfrm>
          <a:off x="714348" y="1000112"/>
          <a:ext cx="7143799" cy="5448892"/>
        </p:xfrm>
        <a:graphic>
          <a:graphicData uri="http://schemas.openxmlformats.org/drawingml/2006/table">
            <a:tbl>
              <a:tblPr/>
              <a:tblGrid>
                <a:gridCol w="3311371"/>
                <a:gridCol w="1976873"/>
                <a:gridCol w="1855555"/>
              </a:tblGrid>
              <a:tr h="171750">
                <a:tc>
                  <a:txBody>
                    <a:bodyPr/>
                    <a:lstStyle/>
                    <a:p>
                      <a:r>
                        <a:rPr lang="ru-RU" sz="1400" b="1" dirty="0" err="1" smtClean="0">
                          <a:solidFill>
                            <a:srgbClr val="C00000"/>
                          </a:solidFill>
                          <a:latin typeface="Calibri"/>
                          <a:ea typeface="Times New Roman"/>
                          <a:cs typeface="Times New Roman"/>
                        </a:rPr>
                        <a:t>Нозологиялық </a:t>
                      </a:r>
                      <a:r>
                        <a:rPr lang="ru-RU" sz="1400" b="1" dirty="0" smtClean="0">
                          <a:solidFill>
                            <a:srgbClr val="C00000"/>
                          </a:solidFill>
                          <a:latin typeface="Calibri"/>
                          <a:ea typeface="Times New Roman"/>
                          <a:cs typeface="Times New Roman"/>
                        </a:rPr>
                        <a:t>форма</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kk-KZ" sz="1400" b="1" dirty="0" smtClean="0">
                          <a:solidFill>
                            <a:srgbClr val="C00000"/>
                          </a:solidFill>
                          <a:latin typeface="Calibri"/>
                          <a:ea typeface="Times New Roman"/>
                          <a:cs typeface="Times New Roman"/>
                        </a:rPr>
                        <a:t>Емделгендер</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71750">
                <a:tc>
                  <a:txBody>
                    <a:bodyPr/>
                    <a:lstStyle/>
                    <a:p>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smtClean="0">
                          <a:solidFill>
                            <a:srgbClr val="C00000"/>
                          </a:solidFill>
                          <a:latin typeface="Calibri"/>
                          <a:ea typeface="Times New Roman"/>
                          <a:cs typeface="Times New Roman"/>
                        </a:rPr>
                        <a:t>Абсолютты</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a:solidFill>
                            <a:srgbClr val="C00000"/>
                          </a:solidFill>
                          <a:latin typeface="Calibri"/>
                          <a:ea typeface="Times New Roman"/>
                          <a:cs typeface="Times New Roman"/>
                        </a:rPr>
                        <a:t>%</a:t>
                      </a:r>
                      <a:endParaRPr lang="ru-RU" sz="140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750">
                <a:tc>
                  <a:txBody>
                    <a:bodyPr/>
                    <a:lstStyle/>
                    <a:p>
                      <a:r>
                        <a:rPr lang="ru-RU" sz="1400" dirty="0">
                          <a:solidFill>
                            <a:srgbClr val="C00000"/>
                          </a:solidFill>
                          <a:latin typeface="Calibri"/>
                          <a:ea typeface="Times New Roman"/>
                          <a:cs typeface="Times New Roman"/>
                        </a:rPr>
                        <a:t>Дизентерия-А03,1</a:t>
                      </a: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1</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a:solidFill>
                            <a:schemeClr val="tx1"/>
                          </a:solidFill>
                          <a:latin typeface="Calibri"/>
                          <a:ea typeface="Times New Roman"/>
                          <a:cs typeface="Times New Roman"/>
                        </a:rPr>
                        <a:t>0,5</a:t>
                      </a:r>
                      <a:endParaRPr lang="ru-RU" sz="140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00">
                <a:tc>
                  <a:txBody>
                    <a:bodyPr/>
                    <a:lstStyle/>
                    <a:p>
                      <a:r>
                        <a:rPr lang="ru-RU" sz="1400" dirty="0" smtClean="0">
                          <a:solidFill>
                            <a:srgbClr val="C00000"/>
                          </a:solidFill>
                          <a:latin typeface="Calibri"/>
                          <a:ea typeface="Times New Roman"/>
                          <a:cs typeface="Times New Roman"/>
                        </a:rPr>
                        <a:t>ЖІИ А09,0-09,9</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5</a:t>
                      </a:r>
                      <a:r>
                        <a:rPr lang="en-US" sz="1400" b="1" dirty="0">
                          <a:solidFill>
                            <a:schemeClr val="tx1"/>
                          </a:solidFill>
                          <a:latin typeface="Calibri"/>
                          <a:ea typeface="Times New Roman"/>
                          <a:cs typeface="Times New Roman"/>
                        </a:rPr>
                        <a:t>92</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a:solidFill>
                            <a:schemeClr val="tx1"/>
                          </a:solidFill>
                          <a:latin typeface="Calibri"/>
                          <a:ea typeface="Times New Roman"/>
                          <a:cs typeface="Times New Roman"/>
                        </a:rPr>
                        <a:t>344,1</a:t>
                      </a:r>
                      <a:endParaRPr lang="ru-RU" sz="140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ru-RU" sz="1400" dirty="0" err="1" smtClean="0">
                          <a:solidFill>
                            <a:srgbClr val="C00000"/>
                          </a:solidFill>
                          <a:latin typeface="Calibri"/>
                          <a:ea typeface="Times New Roman"/>
                          <a:cs typeface="Times New Roman"/>
                        </a:rPr>
                        <a:t>Жедел</a:t>
                      </a:r>
                      <a:r>
                        <a:rPr lang="ru-RU" sz="1400" baseline="0" dirty="0" smtClean="0">
                          <a:solidFill>
                            <a:srgbClr val="C00000"/>
                          </a:solidFill>
                          <a:latin typeface="Calibri"/>
                          <a:ea typeface="Times New Roman"/>
                          <a:cs typeface="Times New Roman"/>
                        </a:rPr>
                        <a:t> </a:t>
                      </a:r>
                      <a:r>
                        <a:rPr lang="ru-RU" sz="1400" dirty="0" smtClean="0">
                          <a:solidFill>
                            <a:srgbClr val="C00000"/>
                          </a:solidFill>
                          <a:latin typeface="Calibri"/>
                          <a:ea typeface="Times New Roman"/>
                          <a:cs typeface="Times New Roman"/>
                        </a:rPr>
                        <a:t>бруцеллез</a:t>
                      </a:r>
                      <a:r>
                        <a:rPr lang="kk-KZ" sz="1400" dirty="0" smtClean="0">
                          <a:solidFill>
                            <a:srgbClr val="C00000"/>
                          </a:solidFill>
                          <a:latin typeface="Calibri"/>
                          <a:ea typeface="Times New Roman"/>
                          <a:cs typeface="Times New Roman"/>
                        </a:rPr>
                        <a:t> </a:t>
                      </a:r>
                      <a:r>
                        <a:rPr lang="kk-KZ" sz="1400" dirty="0">
                          <a:solidFill>
                            <a:srgbClr val="C00000"/>
                          </a:solidFill>
                          <a:latin typeface="Calibri"/>
                          <a:ea typeface="Times New Roman"/>
                          <a:cs typeface="Times New Roman"/>
                        </a:rPr>
                        <a:t>А23,0</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41</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23,8</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ru-RU" sz="1400" dirty="0" err="1" smtClean="0">
                          <a:solidFill>
                            <a:srgbClr val="C00000"/>
                          </a:solidFill>
                          <a:latin typeface="Calibri"/>
                          <a:ea typeface="Times New Roman"/>
                          <a:cs typeface="Times New Roman"/>
                        </a:rPr>
                        <a:t>Созылмалы</a:t>
                      </a:r>
                      <a:r>
                        <a:rPr lang="ru-RU" sz="1400" dirty="0" smtClean="0">
                          <a:solidFill>
                            <a:srgbClr val="C00000"/>
                          </a:solidFill>
                          <a:latin typeface="Calibri"/>
                          <a:ea typeface="Times New Roman"/>
                          <a:cs typeface="Times New Roman"/>
                        </a:rPr>
                        <a:t> </a:t>
                      </a:r>
                      <a:r>
                        <a:rPr lang="ru-RU" sz="1400" dirty="0">
                          <a:solidFill>
                            <a:srgbClr val="C00000"/>
                          </a:solidFill>
                          <a:latin typeface="Calibri"/>
                          <a:ea typeface="Times New Roman"/>
                          <a:cs typeface="Times New Roman"/>
                        </a:rPr>
                        <a:t>бруцеллез</a:t>
                      </a:r>
                      <a:r>
                        <a:rPr lang="kk-KZ" sz="1400" dirty="0">
                          <a:solidFill>
                            <a:srgbClr val="C00000"/>
                          </a:solidFill>
                          <a:latin typeface="Calibri"/>
                          <a:ea typeface="Times New Roman"/>
                          <a:cs typeface="Times New Roman"/>
                        </a:rPr>
                        <a:t>  А23,8</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a:solidFill>
                            <a:schemeClr val="tx1"/>
                          </a:solidFill>
                          <a:latin typeface="Calibri"/>
                          <a:ea typeface="Times New Roman"/>
                          <a:cs typeface="Times New Roman"/>
                        </a:rPr>
                        <a:t>30</a:t>
                      </a:r>
                      <a:endParaRPr lang="ru-RU" sz="140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17,4</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ru-RU" sz="1400" dirty="0">
                          <a:solidFill>
                            <a:srgbClr val="C00000"/>
                          </a:solidFill>
                          <a:latin typeface="Calibri"/>
                          <a:ea typeface="Times New Roman"/>
                          <a:cs typeface="Times New Roman"/>
                        </a:rPr>
                        <a:t>Рожа</a:t>
                      </a:r>
                      <a:r>
                        <a:rPr lang="kk-KZ" sz="1400" dirty="0">
                          <a:solidFill>
                            <a:srgbClr val="C00000"/>
                          </a:solidFill>
                          <a:latin typeface="Calibri"/>
                          <a:ea typeface="Times New Roman"/>
                          <a:cs typeface="Times New Roman"/>
                        </a:rPr>
                        <a:t>  А46.0</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a:solidFill>
                            <a:schemeClr val="tx1"/>
                          </a:solidFill>
                          <a:latin typeface="Calibri"/>
                          <a:ea typeface="Times New Roman"/>
                          <a:cs typeface="Times New Roman"/>
                        </a:rPr>
                        <a:t>7</a:t>
                      </a:r>
                      <a:endParaRPr lang="ru-RU" sz="140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4,0</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ru-RU" sz="1400" dirty="0" smtClean="0">
                          <a:solidFill>
                            <a:srgbClr val="C00000"/>
                          </a:solidFill>
                          <a:latin typeface="Calibri"/>
                          <a:ea typeface="Times New Roman"/>
                          <a:cs typeface="Times New Roman"/>
                        </a:rPr>
                        <a:t>ЖВГВ</a:t>
                      </a:r>
                      <a:r>
                        <a:rPr lang="kk-KZ" sz="1400" dirty="0" smtClean="0">
                          <a:solidFill>
                            <a:srgbClr val="C00000"/>
                          </a:solidFill>
                          <a:latin typeface="Calibri"/>
                          <a:ea typeface="Times New Roman"/>
                          <a:cs typeface="Times New Roman"/>
                        </a:rPr>
                        <a:t>  </a:t>
                      </a:r>
                      <a:r>
                        <a:rPr lang="kk-KZ" sz="1400" dirty="0">
                          <a:solidFill>
                            <a:srgbClr val="C00000"/>
                          </a:solidFill>
                          <a:latin typeface="Calibri"/>
                          <a:ea typeface="Times New Roman"/>
                          <a:cs typeface="Times New Roman"/>
                        </a:rPr>
                        <a:t>В16,9</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2</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1,1</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ru-RU" sz="1400" dirty="0" smtClean="0">
                          <a:solidFill>
                            <a:srgbClr val="C00000"/>
                          </a:solidFill>
                          <a:latin typeface="Calibri"/>
                          <a:ea typeface="Times New Roman"/>
                          <a:cs typeface="Times New Roman"/>
                        </a:rPr>
                        <a:t>ЖВГС</a:t>
                      </a:r>
                      <a:r>
                        <a:rPr lang="kk-KZ" sz="1400" dirty="0" smtClean="0">
                          <a:solidFill>
                            <a:srgbClr val="C00000"/>
                          </a:solidFill>
                          <a:latin typeface="Calibri"/>
                          <a:ea typeface="Times New Roman"/>
                          <a:cs typeface="Times New Roman"/>
                        </a:rPr>
                        <a:t>  </a:t>
                      </a:r>
                      <a:r>
                        <a:rPr lang="kk-KZ" sz="1400" dirty="0">
                          <a:solidFill>
                            <a:srgbClr val="C00000"/>
                          </a:solidFill>
                          <a:latin typeface="Calibri"/>
                          <a:ea typeface="Times New Roman"/>
                          <a:cs typeface="Times New Roman"/>
                        </a:rPr>
                        <a:t>В17,9</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dirty="0">
                          <a:solidFill>
                            <a:schemeClr val="tx1"/>
                          </a:solidFill>
                          <a:latin typeface="Calibri"/>
                          <a:ea typeface="Times New Roman"/>
                          <a:cs typeface="Times New Roman"/>
                        </a:rPr>
                        <a:t>2</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1,1</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dirty="0" smtClean="0">
                          <a:solidFill>
                            <a:srgbClr val="C00000"/>
                          </a:solidFill>
                          <a:latin typeface="Calibri"/>
                          <a:ea typeface="Times New Roman"/>
                          <a:cs typeface="Times New Roman"/>
                        </a:rPr>
                        <a:t>Ж</a:t>
                      </a:r>
                      <a:r>
                        <a:rPr lang="ru-RU" sz="1400" dirty="0" smtClean="0">
                          <a:solidFill>
                            <a:srgbClr val="C00000"/>
                          </a:solidFill>
                          <a:latin typeface="Calibri"/>
                          <a:ea typeface="Times New Roman"/>
                          <a:cs typeface="Times New Roman"/>
                        </a:rPr>
                        <a:t>ВГВ</a:t>
                      </a:r>
                      <a:r>
                        <a:rPr lang="kk-KZ" sz="1400" dirty="0" smtClean="0">
                          <a:solidFill>
                            <a:srgbClr val="C00000"/>
                          </a:solidFill>
                          <a:latin typeface="Calibri"/>
                          <a:ea typeface="Times New Roman"/>
                          <a:cs typeface="Times New Roman"/>
                        </a:rPr>
                        <a:t>  </a:t>
                      </a:r>
                      <a:r>
                        <a:rPr lang="kk-KZ" sz="1400" dirty="0">
                          <a:solidFill>
                            <a:srgbClr val="C00000"/>
                          </a:solidFill>
                          <a:latin typeface="Calibri"/>
                          <a:ea typeface="Times New Roman"/>
                          <a:cs typeface="Times New Roman"/>
                        </a:rPr>
                        <a:t>В18,1</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dirty="0">
                          <a:solidFill>
                            <a:schemeClr val="tx1"/>
                          </a:solidFill>
                          <a:latin typeface="Calibri"/>
                          <a:ea typeface="Times New Roman"/>
                          <a:cs typeface="Times New Roman"/>
                        </a:rPr>
                        <a:t>2</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1,1</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dirty="0" smtClean="0">
                          <a:solidFill>
                            <a:srgbClr val="C00000"/>
                          </a:solidFill>
                          <a:latin typeface="Calibri"/>
                          <a:ea typeface="Times New Roman"/>
                          <a:cs typeface="Times New Roman"/>
                        </a:rPr>
                        <a:t>С</a:t>
                      </a:r>
                      <a:r>
                        <a:rPr lang="ru-RU" sz="1400" dirty="0" smtClean="0">
                          <a:solidFill>
                            <a:srgbClr val="C00000"/>
                          </a:solidFill>
                          <a:latin typeface="Calibri"/>
                          <a:ea typeface="Times New Roman"/>
                          <a:cs typeface="Times New Roman"/>
                        </a:rPr>
                        <a:t>ВГС</a:t>
                      </a:r>
                      <a:r>
                        <a:rPr lang="kk-KZ" sz="1400" dirty="0" smtClean="0">
                          <a:solidFill>
                            <a:srgbClr val="C00000"/>
                          </a:solidFill>
                          <a:latin typeface="Calibri"/>
                          <a:ea typeface="Times New Roman"/>
                          <a:cs typeface="Times New Roman"/>
                        </a:rPr>
                        <a:t>  </a:t>
                      </a:r>
                      <a:r>
                        <a:rPr lang="kk-KZ" sz="1400" dirty="0">
                          <a:solidFill>
                            <a:srgbClr val="C00000"/>
                          </a:solidFill>
                          <a:latin typeface="Calibri"/>
                          <a:ea typeface="Times New Roman"/>
                          <a:cs typeface="Times New Roman"/>
                        </a:rPr>
                        <a:t>В18,2</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a:solidFill>
                            <a:schemeClr val="tx1"/>
                          </a:solidFill>
                          <a:latin typeface="Calibri"/>
                          <a:ea typeface="Times New Roman"/>
                          <a:cs typeface="Times New Roman"/>
                        </a:rPr>
                        <a:t>3</a:t>
                      </a:r>
                      <a:endParaRPr lang="ru-RU" sz="140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1,7</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dirty="0" smtClean="0">
                          <a:solidFill>
                            <a:srgbClr val="C00000"/>
                          </a:solidFill>
                          <a:latin typeface="Calibri"/>
                          <a:ea typeface="Times New Roman"/>
                          <a:cs typeface="Times New Roman"/>
                        </a:rPr>
                        <a:t>Жедел </a:t>
                      </a:r>
                      <a:r>
                        <a:rPr lang="kk-KZ" sz="1400" dirty="0">
                          <a:solidFill>
                            <a:srgbClr val="C00000"/>
                          </a:solidFill>
                          <a:latin typeface="Calibri"/>
                          <a:ea typeface="Times New Roman"/>
                          <a:cs typeface="Times New Roman"/>
                        </a:rPr>
                        <a:t>ларингит </a:t>
                      </a:r>
                      <a:r>
                        <a:rPr lang="en-US" sz="1400" dirty="0">
                          <a:solidFill>
                            <a:srgbClr val="C00000"/>
                          </a:solidFill>
                          <a:latin typeface="Calibri"/>
                          <a:ea typeface="Times New Roman"/>
                          <a:cs typeface="Times New Roman"/>
                        </a:rPr>
                        <a:t> J04-05,0</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a:solidFill>
                            <a:schemeClr val="tx1"/>
                          </a:solidFill>
                          <a:latin typeface="Calibri"/>
                          <a:ea typeface="Times New Roman"/>
                          <a:cs typeface="Times New Roman"/>
                        </a:rPr>
                        <a:t>89</a:t>
                      </a:r>
                      <a:endParaRPr lang="ru-RU" sz="140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51,7</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dirty="0" smtClean="0">
                          <a:solidFill>
                            <a:srgbClr val="C00000"/>
                          </a:solidFill>
                          <a:latin typeface="Calibri"/>
                          <a:ea typeface="Times New Roman"/>
                          <a:cs typeface="Times New Roman"/>
                        </a:rPr>
                        <a:t>Жедел </a:t>
                      </a:r>
                      <a:r>
                        <a:rPr lang="kk-KZ" sz="1400" dirty="0">
                          <a:solidFill>
                            <a:srgbClr val="C00000"/>
                          </a:solidFill>
                          <a:latin typeface="Calibri"/>
                          <a:ea typeface="Times New Roman"/>
                          <a:cs typeface="Times New Roman"/>
                        </a:rPr>
                        <a:t>тонзилит J03</a:t>
                      </a:r>
                      <a:r>
                        <a:rPr lang="en-US" sz="1400" dirty="0">
                          <a:solidFill>
                            <a:srgbClr val="C00000"/>
                          </a:solidFill>
                          <a:latin typeface="Calibri"/>
                          <a:ea typeface="Times New Roman"/>
                          <a:cs typeface="Times New Roman"/>
                        </a:rPr>
                        <a:t>,</a:t>
                      </a:r>
                      <a:r>
                        <a:rPr lang="kk-KZ" sz="1400" dirty="0">
                          <a:solidFill>
                            <a:srgbClr val="C00000"/>
                          </a:solidFill>
                          <a:latin typeface="Calibri"/>
                          <a:ea typeface="Times New Roman"/>
                          <a:cs typeface="Times New Roman"/>
                        </a:rPr>
                        <a:t>8</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a:solidFill>
                            <a:schemeClr val="tx1"/>
                          </a:solidFill>
                          <a:latin typeface="Calibri"/>
                          <a:ea typeface="Times New Roman"/>
                          <a:cs typeface="Times New Roman"/>
                        </a:rPr>
                        <a:t>10</a:t>
                      </a:r>
                      <a:endParaRPr lang="ru-RU" sz="140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5,8</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dirty="0">
                          <a:solidFill>
                            <a:srgbClr val="C00000"/>
                          </a:solidFill>
                          <a:latin typeface="Calibri"/>
                          <a:ea typeface="Times New Roman"/>
                          <a:cs typeface="Times New Roman"/>
                        </a:rPr>
                        <a:t>ЭВИ  В34.1</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dirty="0">
                          <a:solidFill>
                            <a:schemeClr val="tx1"/>
                          </a:solidFill>
                          <a:latin typeface="Calibri"/>
                          <a:ea typeface="Times New Roman"/>
                          <a:cs typeface="Times New Roman"/>
                        </a:rPr>
                        <a:t>24</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13,9</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dirty="0">
                          <a:solidFill>
                            <a:srgbClr val="C00000"/>
                          </a:solidFill>
                          <a:latin typeface="Calibri"/>
                          <a:ea typeface="Times New Roman"/>
                          <a:cs typeface="Times New Roman"/>
                        </a:rPr>
                        <a:t>Скарлатина  А38.0</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dirty="0">
                          <a:solidFill>
                            <a:schemeClr val="tx1"/>
                          </a:solidFill>
                          <a:latin typeface="Calibri"/>
                          <a:ea typeface="Times New Roman"/>
                          <a:cs typeface="Times New Roman"/>
                        </a:rPr>
                        <a:t>9</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5,2</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25">
                <a:tc>
                  <a:txBody>
                    <a:bodyPr/>
                    <a:lstStyle/>
                    <a:p>
                      <a:pPr>
                        <a:lnSpc>
                          <a:spcPct val="115000"/>
                        </a:lnSpc>
                        <a:spcAft>
                          <a:spcPts val="0"/>
                        </a:spcAft>
                      </a:pPr>
                      <a:r>
                        <a:rPr lang="kk-KZ" sz="1400" dirty="0">
                          <a:solidFill>
                            <a:srgbClr val="C00000"/>
                          </a:solidFill>
                          <a:latin typeface="Calibri"/>
                          <a:ea typeface="Times New Roman"/>
                          <a:cs typeface="Times New Roman"/>
                        </a:rPr>
                        <a:t>Септицемия </a:t>
                      </a:r>
                      <a:r>
                        <a:rPr lang="kk-KZ" sz="1400" dirty="0" smtClean="0">
                          <a:solidFill>
                            <a:srgbClr val="C00000"/>
                          </a:solidFill>
                          <a:latin typeface="Calibri"/>
                          <a:ea typeface="Times New Roman"/>
                          <a:cs typeface="Times New Roman"/>
                        </a:rPr>
                        <a:t>А41,8</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1</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0,5</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dirty="0" smtClean="0">
                          <a:solidFill>
                            <a:srgbClr val="C00000"/>
                          </a:solidFill>
                          <a:latin typeface="Calibri"/>
                          <a:ea typeface="Times New Roman"/>
                          <a:cs typeface="Times New Roman"/>
                        </a:rPr>
                        <a:t>Желшешек</a:t>
                      </a:r>
                      <a:r>
                        <a:rPr lang="kk-KZ" sz="1400" baseline="0" dirty="0" smtClean="0">
                          <a:solidFill>
                            <a:srgbClr val="C00000"/>
                          </a:solidFill>
                          <a:latin typeface="Calibri"/>
                          <a:ea typeface="Times New Roman"/>
                          <a:cs typeface="Times New Roman"/>
                        </a:rPr>
                        <a:t> </a:t>
                      </a:r>
                      <a:r>
                        <a:rPr lang="kk-KZ" sz="1400" dirty="0" smtClean="0">
                          <a:solidFill>
                            <a:srgbClr val="C00000"/>
                          </a:solidFill>
                          <a:latin typeface="Calibri"/>
                          <a:ea typeface="Times New Roman"/>
                          <a:cs typeface="Times New Roman"/>
                        </a:rPr>
                        <a:t>В01,8</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5</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2,9</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750">
                <a:tc>
                  <a:txBody>
                    <a:bodyPr/>
                    <a:lstStyle/>
                    <a:p>
                      <a:r>
                        <a:rPr lang="ru-RU" sz="1400" dirty="0" smtClean="0">
                          <a:solidFill>
                            <a:srgbClr val="C00000"/>
                          </a:solidFill>
                          <a:latin typeface="Calibri"/>
                          <a:ea typeface="Times New Roman"/>
                          <a:cs typeface="Times New Roman"/>
                        </a:rPr>
                        <a:t>ЖРВИ</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dirty="0">
                          <a:solidFill>
                            <a:schemeClr val="tx1"/>
                          </a:solidFill>
                          <a:latin typeface="Calibri"/>
                          <a:ea typeface="Times New Roman"/>
                          <a:cs typeface="Times New Roman"/>
                        </a:rPr>
                        <a:t>57</a:t>
                      </a:r>
                      <a:r>
                        <a:rPr lang="kk-KZ" sz="1400" b="1" dirty="0">
                          <a:solidFill>
                            <a:schemeClr val="tx1"/>
                          </a:solidFill>
                          <a:latin typeface="Calibri"/>
                          <a:ea typeface="Times New Roman"/>
                          <a:cs typeface="Times New Roman"/>
                        </a:rPr>
                        <a:t>4</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333,7</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dirty="0" smtClean="0">
                          <a:solidFill>
                            <a:srgbClr val="C00000"/>
                          </a:solidFill>
                          <a:latin typeface="Calibri"/>
                          <a:ea typeface="Times New Roman"/>
                          <a:cs typeface="Times New Roman"/>
                        </a:rPr>
                        <a:t>Жедел </a:t>
                      </a:r>
                      <a:r>
                        <a:rPr lang="kk-KZ" sz="1400" dirty="0">
                          <a:solidFill>
                            <a:srgbClr val="C00000"/>
                          </a:solidFill>
                          <a:latin typeface="Calibri"/>
                          <a:ea typeface="Times New Roman"/>
                          <a:cs typeface="Times New Roman"/>
                        </a:rPr>
                        <a:t>бронхиолит J21.0-21.8</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dirty="0">
                          <a:solidFill>
                            <a:schemeClr val="tx1"/>
                          </a:solidFill>
                          <a:latin typeface="Calibri"/>
                          <a:ea typeface="Times New Roman"/>
                          <a:cs typeface="Times New Roman"/>
                        </a:rPr>
                        <a:t>64</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37,2</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750">
                <a:tc>
                  <a:txBody>
                    <a:bodyPr/>
                    <a:lstStyle/>
                    <a:p>
                      <a:r>
                        <a:rPr lang="en-US" sz="1400">
                          <a:solidFill>
                            <a:srgbClr val="C00000"/>
                          </a:solidFill>
                          <a:latin typeface="Calibri"/>
                          <a:ea typeface="Times New Roman"/>
                          <a:cs typeface="Times New Roman"/>
                        </a:rPr>
                        <a:t>Сибир.</a:t>
                      </a:r>
                      <a:r>
                        <a:rPr lang="kk-KZ" sz="1400">
                          <a:solidFill>
                            <a:srgbClr val="C00000"/>
                          </a:solidFill>
                          <a:latin typeface="Calibri"/>
                          <a:ea typeface="Times New Roman"/>
                          <a:cs typeface="Times New Roman"/>
                        </a:rPr>
                        <a:t>язва А22,0</a:t>
                      </a:r>
                      <a:endParaRPr lang="ru-RU" sz="140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dirty="0">
                          <a:solidFill>
                            <a:schemeClr val="tx1"/>
                          </a:solidFill>
                          <a:latin typeface="Calibri"/>
                          <a:ea typeface="Times New Roman"/>
                          <a:cs typeface="Times New Roman"/>
                        </a:rPr>
                        <a:t>3</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1,7</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a:solidFill>
                            <a:srgbClr val="C00000"/>
                          </a:solidFill>
                          <a:latin typeface="Calibri"/>
                          <a:ea typeface="Times New Roman"/>
                          <a:cs typeface="Times New Roman"/>
                        </a:rPr>
                        <a:t>ККГЛ А98,0</a:t>
                      </a:r>
                      <a:endParaRPr lang="ru-RU" sz="140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chemeClr val="tx1"/>
                          </a:solidFill>
                          <a:latin typeface="Times New Roman"/>
                          <a:ea typeface="Times New Roman"/>
                          <a:cs typeface="Times New Roman"/>
                        </a:rPr>
                        <a:t>1</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dirty="0">
                          <a:solidFill>
                            <a:schemeClr val="tx1"/>
                          </a:solidFill>
                          <a:latin typeface="Calibri"/>
                          <a:ea typeface="Times New Roman"/>
                          <a:cs typeface="Times New Roman"/>
                        </a:rPr>
                        <a:t>0,5</a:t>
                      </a: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a:solidFill>
                            <a:srgbClr val="C00000"/>
                          </a:solidFill>
                          <a:latin typeface="Calibri"/>
                          <a:ea typeface="Times New Roman"/>
                          <a:cs typeface="Times New Roman"/>
                        </a:rPr>
                        <a:t>Пневмония </a:t>
                      </a:r>
                      <a:r>
                        <a:rPr lang="en-US" sz="1400">
                          <a:solidFill>
                            <a:srgbClr val="C00000"/>
                          </a:solidFill>
                          <a:latin typeface="Calibri"/>
                          <a:ea typeface="Times New Roman"/>
                          <a:cs typeface="Times New Roman"/>
                        </a:rPr>
                        <a:t> J15,8</a:t>
                      </a:r>
                      <a:endParaRPr lang="ru-RU" sz="140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dirty="0">
                          <a:solidFill>
                            <a:schemeClr val="tx1"/>
                          </a:solidFill>
                          <a:latin typeface="Calibri"/>
                          <a:ea typeface="Times New Roman"/>
                          <a:cs typeface="Times New Roman"/>
                        </a:rPr>
                        <a:t>47</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27,3</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12">
                <a:tc>
                  <a:txBody>
                    <a:bodyPr/>
                    <a:lstStyle/>
                    <a:p>
                      <a:r>
                        <a:rPr lang="kk-KZ" sz="1400" dirty="0" smtClean="0">
                          <a:solidFill>
                            <a:srgbClr val="C00000"/>
                          </a:solidFill>
                          <a:latin typeface="Calibri"/>
                          <a:ea typeface="Times New Roman"/>
                          <a:cs typeface="Times New Roman"/>
                        </a:rPr>
                        <a:t>Басқалар</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a:solidFill>
                            <a:schemeClr val="tx1"/>
                          </a:solidFill>
                          <a:latin typeface="Calibri"/>
                          <a:ea typeface="Times New Roman"/>
                          <a:cs typeface="Times New Roman"/>
                        </a:rPr>
                        <a:t>5</a:t>
                      </a:r>
                      <a:endParaRPr lang="ru-RU" sz="140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b="1" dirty="0">
                          <a:solidFill>
                            <a:schemeClr val="tx1"/>
                          </a:solidFill>
                          <a:latin typeface="Calibri"/>
                          <a:ea typeface="Times New Roman"/>
                          <a:cs typeface="Times New Roman"/>
                        </a:rPr>
                        <a:t>2,9</a:t>
                      </a:r>
                      <a:endParaRPr lang="ru-RU" sz="1400" dirty="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750">
                <a:tc>
                  <a:txBody>
                    <a:bodyPr/>
                    <a:lstStyle/>
                    <a:p>
                      <a:r>
                        <a:rPr lang="kk-KZ" sz="1400" dirty="0" smtClean="0">
                          <a:solidFill>
                            <a:srgbClr val="C00000"/>
                          </a:solidFill>
                          <a:latin typeface="Calibri"/>
                          <a:ea typeface="Times New Roman"/>
                          <a:cs typeface="Times New Roman"/>
                        </a:rPr>
                        <a:t>Барлығы </a:t>
                      </a:r>
                      <a:endParaRPr lang="ru-RU" sz="1400" dirty="0">
                        <a:solidFill>
                          <a:srgbClr val="C00000"/>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kk-KZ" sz="1400" b="1">
                          <a:solidFill>
                            <a:schemeClr val="tx1"/>
                          </a:solidFill>
                          <a:latin typeface="Calibri"/>
                          <a:ea typeface="Times New Roman"/>
                          <a:cs typeface="Times New Roman"/>
                        </a:rPr>
                        <a:t>1512</a:t>
                      </a:r>
                      <a:endParaRPr lang="ru-RU" sz="1400">
                        <a:solidFill>
                          <a:schemeClr val="tx1"/>
                        </a:solidFill>
                        <a:latin typeface="Calibri"/>
                        <a:ea typeface="Times New Roman"/>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400" dirty="0">
                        <a:solidFill>
                          <a:schemeClr val="tx1"/>
                        </a:solidFill>
                        <a:latin typeface="Calibri"/>
                        <a:cs typeface="Times New Roman"/>
                      </a:endParaRPr>
                    </a:p>
                  </a:txBody>
                  <a:tcPr marL="49016" marR="49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p:nvPr/>
        </p:nvGraphicFramePr>
        <p:xfrm>
          <a:off x="4709786" y="75217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4108278" y="335756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Таблица 9"/>
          <p:cNvGraphicFramePr>
            <a:graphicFrameLocks noGrp="1"/>
          </p:cNvGraphicFramePr>
          <p:nvPr/>
        </p:nvGraphicFramePr>
        <p:xfrm>
          <a:off x="857224" y="357166"/>
          <a:ext cx="6500859" cy="4585564"/>
        </p:xfrm>
        <a:graphic>
          <a:graphicData uri="http://schemas.openxmlformats.org/drawingml/2006/table">
            <a:tbl>
              <a:tblPr/>
              <a:tblGrid>
                <a:gridCol w="2289525"/>
                <a:gridCol w="2105667"/>
                <a:gridCol w="2105667"/>
              </a:tblGrid>
              <a:tr h="841478">
                <a:tc>
                  <a:txBody>
                    <a:bodyPr/>
                    <a:lstStyle/>
                    <a:p>
                      <a:pPr>
                        <a:lnSpc>
                          <a:spcPct val="115000"/>
                        </a:lnSpc>
                        <a:spcAft>
                          <a:spcPts val="0"/>
                        </a:spcAft>
                      </a:pPr>
                      <a:r>
                        <a:rPr lang="kk-KZ" sz="1600" dirty="0">
                          <a:latin typeface="+mn-lt"/>
                          <a:ea typeface="Calibri"/>
                          <a:cs typeface="Times New Roman"/>
                        </a:rPr>
                        <a:t>КВИ 1</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емделгендер</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Қайтыс</a:t>
                      </a:r>
                      <a:r>
                        <a:rPr lang="kk-KZ" sz="1600" baseline="0" dirty="0" smtClean="0">
                          <a:latin typeface="+mn-lt"/>
                          <a:ea typeface="Calibri"/>
                          <a:cs typeface="Times New Roman"/>
                        </a:rPr>
                        <a:t> болғандар</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4854">
                <a:tc>
                  <a:txBody>
                    <a:bodyPr/>
                    <a:lstStyle/>
                    <a:p>
                      <a:pPr>
                        <a:lnSpc>
                          <a:spcPct val="115000"/>
                        </a:lnSpc>
                        <a:spcAft>
                          <a:spcPts val="0"/>
                        </a:spcAft>
                      </a:pPr>
                      <a:r>
                        <a:rPr lang="kk-KZ" sz="1600" dirty="0" smtClean="0">
                          <a:latin typeface="+mn-lt"/>
                          <a:ea typeface="Calibri"/>
                          <a:cs typeface="Times New Roman"/>
                        </a:rPr>
                        <a:t>Наурыз</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2-0,2</a:t>
                      </a:r>
                      <a:r>
                        <a:rPr lang="en-US" sz="1600" dirty="0" smtClean="0">
                          <a:latin typeface="+mn-lt"/>
                          <a:ea typeface="Calibri"/>
                          <a:cs typeface="Times New Roman"/>
                        </a:rPr>
                        <a:t>%</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0</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4854">
                <a:tc>
                  <a:txBody>
                    <a:bodyPr/>
                    <a:lstStyle/>
                    <a:p>
                      <a:pPr>
                        <a:lnSpc>
                          <a:spcPct val="115000"/>
                        </a:lnSpc>
                        <a:spcAft>
                          <a:spcPts val="0"/>
                        </a:spcAft>
                      </a:pPr>
                      <a:r>
                        <a:rPr lang="kk-KZ" sz="1600" dirty="0" smtClean="0">
                          <a:latin typeface="+mn-lt"/>
                          <a:ea typeface="Calibri"/>
                          <a:cs typeface="Times New Roman"/>
                        </a:rPr>
                        <a:t>Сәуір</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47-</a:t>
                      </a:r>
                      <a:r>
                        <a:rPr lang="en-US" sz="1600" dirty="0" smtClean="0">
                          <a:latin typeface="+mn-lt"/>
                          <a:ea typeface="Calibri"/>
                          <a:cs typeface="Times New Roman"/>
                        </a:rPr>
                        <a:t>4.9%</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0</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4854">
                <a:tc>
                  <a:txBody>
                    <a:bodyPr/>
                    <a:lstStyle/>
                    <a:p>
                      <a:pPr>
                        <a:lnSpc>
                          <a:spcPct val="115000"/>
                        </a:lnSpc>
                        <a:spcAft>
                          <a:spcPts val="0"/>
                        </a:spcAft>
                      </a:pPr>
                      <a:r>
                        <a:rPr lang="kk-KZ" sz="1600" dirty="0" smtClean="0">
                          <a:latin typeface="+mn-lt"/>
                          <a:ea typeface="Calibri"/>
                          <a:cs typeface="Times New Roman"/>
                        </a:rPr>
                        <a:t>Мамыр</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89-</a:t>
                      </a:r>
                      <a:r>
                        <a:rPr lang="en-US" sz="1600" dirty="0" smtClean="0">
                          <a:latin typeface="+mn-lt"/>
                          <a:ea typeface="Calibri"/>
                          <a:cs typeface="Times New Roman"/>
                        </a:rPr>
                        <a:t>9.3%</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0</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4854">
                <a:tc>
                  <a:txBody>
                    <a:bodyPr/>
                    <a:lstStyle/>
                    <a:p>
                      <a:pPr>
                        <a:lnSpc>
                          <a:spcPct val="115000"/>
                        </a:lnSpc>
                        <a:spcAft>
                          <a:spcPts val="0"/>
                        </a:spcAft>
                      </a:pPr>
                      <a:r>
                        <a:rPr lang="kk-KZ" sz="1600" dirty="0" smtClean="0">
                          <a:latin typeface="+mn-lt"/>
                          <a:ea typeface="Calibri"/>
                          <a:cs typeface="Times New Roman"/>
                        </a:rPr>
                        <a:t>Маусым</a:t>
                      </a:r>
                      <a:r>
                        <a:rPr lang="kk-KZ" sz="1600" baseline="0" dirty="0" smtClean="0">
                          <a:latin typeface="+mn-lt"/>
                          <a:ea typeface="Calibri"/>
                          <a:cs typeface="Times New Roman"/>
                        </a:rPr>
                        <a:t> </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39-</a:t>
                      </a:r>
                      <a:r>
                        <a:rPr lang="en-US" sz="1600" dirty="0" smtClean="0">
                          <a:latin typeface="+mn-lt"/>
                          <a:ea typeface="Calibri"/>
                          <a:cs typeface="Times New Roman"/>
                        </a:rPr>
                        <a:t>4.1%</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0</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4854">
                <a:tc>
                  <a:txBody>
                    <a:bodyPr/>
                    <a:lstStyle/>
                    <a:p>
                      <a:pPr>
                        <a:lnSpc>
                          <a:spcPct val="115000"/>
                        </a:lnSpc>
                        <a:spcAft>
                          <a:spcPts val="0"/>
                        </a:spcAft>
                      </a:pPr>
                      <a:r>
                        <a:rPr lang="kk-KZ" sz="1600" dirty="0" smtClean="0">
                          <a:latin typeface="+mn-lt"/>
                          <a:ea typeface="Calibri"/>
                          <a:cs typeface="Times New Roman"/>
                        </a:rPr>
                        <a:t>Шілде</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15</a:t>
                      </a:r>
                      <a:r>
                        <a:rPr lang="en-US" sz="1600" dirty="0" smtClean="0">
                          <a:latin typeface="+mn-lt"/>
                          <a:ea typeface="Calibri"/>
                          <a:cs typeface="Times New Roman"/>
                        </a:rPr>
                        <a:t>6</a:t>
                      </a:r>
                      <a:r>
                        <a:rPr lang="kk-KZ" sz="1600" dirty="0" smtClean="0">
                          <a:latin typeface="+mn-lt"/>
                          <a:ea typeface="Calibri"/>
                          <a:cs typeface="Times New Roman"/>
                        </a:rPr>
                        <a:t>-</a:t>
                      </a:r>
                      <a:r>
                        <a:rPr lang="en-US" sz="1600" dirty="0" smtClean="0">
                          <a:latin typeface="+mn-lt"/>
                          <a:ea typeface="Calibri"/>
                          <a:cs typeface="Times New Roman"/>
                        </a:rPr>
                        <a:t>16.5%</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1</a:t>
                      </a:r>
                      <a:r>
                        <a:rPr lang="en-US" sz="1600" dirty="0" smtClean="0">
                          <a:latin typeface="+mn-lt"/>
                          <a:ea typeface="Calibri"/>
                          <a:cs typeface="Times New Roman"/>
                        </a:rPr>
                        <a:t>-0.6%</a:t>
                      </a:r>
                      <a:endParaRPr lang="kk-KZ"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4854">
                <a:tc>
                  <a:txBody>
                    <a:bodyPr/>
                    <a:lstStyle/>
                    <a:p>
                      <a:pPr>
                        <a:lnSpc>
                          <a:spcPct val="115000"/>
                        </a:lnSpc>
                        <a:spcAft>
                          <a:spcPts val="0"/>
                        </a:spcAft>
                      </a:pPr>
                      <a:r>
                        <a:rPr lang="kk-KZ" sz="1600" dirty="0" smtClean="0">
                          <a:latin typeface="+mn-lt"/>
                          <a:ea typeface="Calibri"/>
                          <a:cs typeface="Times New Roman"/>
                        </a:rPr>
                        <a:t>Тамыз</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32</a:t>
                      </a:r>
                      <a:r>
                        <a:rPr lang="en-US" sz="1600" dirty="0" smtClean="0">
                          <a:latin typeface="+mn-lt"/>
                          <a:ea typeface="Calibri"/>
                          <a:cs typeface="Times New Roman"/>
                        </a:rPr>
                        <a:t>1</a:t>
                      </a:r>
                      <a:r>
                        <a:rPr lang="kk-KZ" sz="1600" dirty="0" smtClean="0">
                          <a:latin typeface="+mn-lt"/>
                          <a:ea typeface="Calibri"/>
                          <a:cs typeface="Times New Roman"/>
                        </a:rPr>
                        <a:t>-</a:t>
                      </a:r>
                      <a:r>
                        <a:rPr lang="en-US" sz="1600" dirty="0" smtClean="0">
                          <a:latin typeface="+mn-lt"/>
                          <a:ea typeface="Calibri"/>
                          <a:cs typeface="Times New Roman"/>
                        </a:rPr>
                        <a:t>34.0%</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1</a:t>
                      </a:r>
                      <a:r>
                        <a:rPr lang="en-US" sz="1600" dirty="0" smtClean="0">
                          <a:latin typeface="+mn-lt"/>
                          <a:ea typeface="Calibri"/>
                          <a:cs typeface="Times New Roman"/>
                        </a:rPr>
                        <a:t>-0.3%</a:t>
                      </a:r>
                      <a:endParaRPr lang="kk-KZ"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4854">
                <a:tc>
                  <a:txBody>
                    <a:bodyPr/>
                    <a:lstStyle/>
                    <a:p>
                      <a:pPr>
                        <a:lnSpc>
                          <a:spcPct val="115000"/>
                        </a:lnSpc>
                        <a:spcAft>
                          <a:spcPts val="0"/>
                        </a:spcAft>
                      </a:pPr>
                      <a:r>
                        <a:rPr lang="kk-KZ" sz="1600" dirty="0" smtClean="0">
                          <a:latin typeface="+mn-lt"/>
                          <a:ea typeface="Calibri"/>
                          <a:cs typeface="Times New Roman"/>
                        </a:rPr>
                        <a:t>Қыркүйек</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131-</a:t>
                      </a:r>
                      <a:r>
                        <a:rPr lang="en-US" sz="1600" dirty="0" smtClean="0">
                          <a:latin typeface="+mn-lt"/>
                          <a:ea typeface="Calibri"/>
                          <a:cs typeface="Times New Roman"/>
                        </a:rPr>
                        <a:t>3.2%</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0</a:t>
                      </a:r>
                      <a:endParaRPr lang="kk-KZ"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9891">
                <a:tc>
                  <a:txBody>
                    <a:bodyPr/>
                    <a:lstStyle/>
                    <a:p>
                      <a:pPr>
                        <a:lnSpc>
                          <a:spcPct val="115000"/>
                        </a:lnSpc>
                        <a:spcAft>
                          <a:spcPts val="0"/>
                        </a:spcAft>
                      </a:pPr>
                      <a:r>
                        <a:rPr lang="kk-KZ" sz="1600" dirty="0" smtClean="0">
                          <a:latin typeface="+mn-lt"/>
                          <a:ea typeface="Calibri"/>
                          <a:cs typeface="Times New Roman"/>
                        </a:rPr>
                        <a:t>Қазан</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58-</a:t>
                      </a:r>
                      <a:r>
                        <a:rPr lang="en-US" sz="1600" dirty="0" smtClean="0">
                          <a:latin typeface="+mn-lt"/>
                          <a:ea typeface="Calibri"/>
                          <a:cs typeface="Times New Roman"/>
                        </a:rPr>
                        <a:t>6.1%</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0</a:t>
                      </a:r>
                      <a:endParaRPr lang="en-US" sz="1600" dirty="0" smtClean="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331">
                <a:tc>
                  <a:txBody>
                    <a:bodyPr/>
                    <a:lstStyle/>
                    <a:p>
                      <a:pPr>
                        <a:lnSpc>
                          <a:spcPct val="115000"/>
                        </a:lnSpc>
                        <a:spcAft>
                          <a:spcPts val="0"/>
                        </a:spcAft>
                      </a:pPr>
                      <a:r>
                        <a:rPr lang="kk-KZ" sz="1600" dirty="0" smtClean="0">
                          <a:latin typeface="+mn-lt"/>
                          <a:ea typeface="Calibri"/>
                          <a:cs typeface="Times New Roman"/>
                        </a:rPr>
                        <a:t>Қараша</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78-</a:t>
                      </a:r>
                      <a:r>
                        <a:rPr lang="en-US" sz="1600" dirty="0" smtClean="0">
                          <a:latin typeface="+mn-lt"/>
                          <a:ea typeface="Calibri"/>
                          <a:cs typeface="Times New Roman"/>
                        </a:rPr>
                        <a:t>8.2%</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0</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1331">
                <a:tc>
                  <a:txBody>
                    <a:bodyPr/>
                    <a:lstStyle/>
                    <a:p>
                      <a:pPr>
                        <a:lnSpc>
                          <a:spcPct val="115000"/>
                        </a:lnSpc>
                        <a:spcAft>
                          <a:spcPts val="0"/>
                        </a:spcAft>
                      </a:pPr>
                      <a:r>
                        <a:rPr lang="kk-KZ" sz="1600" dirty="0" smtClean="0">
                          <a:latin typeface="+mn-lt"/>
                          <a:ea typeface="Calibri"/>
                          <a:cs typeface="Times New Roman"/>
                        </a:rPr>
                        <a:t>Желтоқсан</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26-</a:t>
                      </a:r>
                      <a:r>
                        <a:rPr lang="en-US" sz="1600" dirty="0" smtClean="0">
                          <a:latin typeface="+mn-lt"/>
                          <a:ea typeface="Calibri"/>
                          <a:cs typeface="Times New Roman"/>
                        </a:rPr>
                        <a:t>2.7%</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dirty="0" smtClean="0">
                          <a:latin typeface="+mn-lt"/>
                          <a:ea typeface="Calibri"/>
                          <a:cs typeface="Times New Roman"/>
                        </a:rPr>
                        <a:t>0</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57555">
                <a:tc>
                  <a:txBody>
                    <a:bodyPr/>
                    <a:lstStyle/>
                    <a:p>
                      <a:pPr>
                        <a:lnSpc>
                          <a:spcPct val="115000"/>
                        </a:lnSpc>
                        <a:spcAft>
                          <a:spcPts val="0"/>
                        </a:spcAft>
                      </a:pPr>
                      <a:r>
                        <a:rPr lang="kk-KZ" sz="1600" dirty="0" smtClean="0">
                          <a:latin typeface="+mn-lt"/>
                          <a:ea typeface="Calibri"/>
                          <a:cs typeface="Times New Roman"/>
                        </a:rPr>
                        <a:t>Барлығы</a:t>
                      </a:r>
                      <a:endParaRPr lang="ru-RU"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b="1" dirty="0" smtClean="0">
                          <a:latin typeface="+mn-lt"/>
                          <a:ea typeface="Calibri"/>
                          <a:cs typeface="Times New Roman"/>
                        </a:rPr>
                        <a:t>947</a:t>
                      </a:r>
                      <a:endParaRPr lang="ru-RU"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kk-KZ" sz="1600" b="1" dirty="0" smtClean="0">
                          <a:latin typeface="+mn-lt"/>
                          <a:ea typeface="Calibri"/>
                          <a:cs typeface="Times New Roman"/>
                        </a:rPr>
                        <a:t>2</a:t>
                      </a:r>
                      <a:endParaRPr lang="ru-RU" sz="16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097" name="Rectangle 1"/>
          <p:cNvSpPr>
            <a:spLocks noChangeArrowheads="1"/>
          </p:cNvSpPr>
          <p:nvPr/>
        </p:nvSpPr>
        <p:spPr bwMode="auto">
          <a:xfrm>
            <a:off x="395536" y="5229200"/>
            <a:ext cx="594855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kk-KZ" sz="2000" dirty="0" smtClean="0">
                <a:latin typeface="Calibri" pitchFamily="34" charset="0"/>
                <a:ea typeface="Calibri" pitchFamily="34" charset="0"/>
                <a:cs typeface="Times New Roman" pitchFamily="18" charset="0"/>
              </a:rPr>
              <a:t>Барлығы емделгендер</a:t>
            </a:r>
            <a:r>
              <a:rPr kumimoji="0" lang="kk-K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kk-KZ" sz="2000" dirty="0" smtClean="0">
                <a:latin typeface="Calibri" pitchFamily="34" charset="0"/>
                <a:ea typeface="Calibri" pitchFamily="34" charset="0"/>
                <a:cs typeface="Times New Roman" pitchFamily="18" charset="0"/>
              </a:rPr>
              <a:t>947</a:t>
            </a:r>
            <a:r>
              <a:rPr kumimoji="0" lang="kk-K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kk-KZ"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қайтыс болғандар – </a:t>
            </a:r>
            <a:r>
              <a:rPr lang="kk-KZ" sz="2000" dirty="0" smtClean="0">
                <a:latin typeface="Calibri" pitchFamily="34" charset="0"/>
                <a:ea typeface="Calibri" pitchFamily="34" charset="0"/>
                <a:cs typeface="Times New Roman" pitchFamily="18" charset="0"/>
              </a:rPr>
              <a:t>2</a:t>
            </a:r>
            <a:r>
              <a:rPr kumimoji="0" lang="kk-K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User\Desktop\446-4469127_1-in-every-26-people-has-hepatitis-b.png"/>
          <p:cNvPicPr>
            <a:picLocks noChangeAspect="1" noChangeArrowheads="1"/>
          </p:cNvPicPr>
          <p:nvPr/>
        </p:nvPicPr>
        <p:blipFill>
          <a:blip r:embed="rId4" cstate="print"/>
          <a:srcRect/>
          <a:stretch>
            <a:fillRect/>
          </a:stretch>
        </p:blipFill>
        <p:spPr bwMode="auto">
          <a:xfrm>
            <a:off x="7452320" y="0"/>
            <a:ext cx="1285884" cy="857256"/>
          </a:xfrm>
          <a:prstGeom prst="rect">
            <a:avLst/>
          </a:prstGeom>
          <a:noFill/>
        </p:spPr>
      </p:pic>
      <p:pic>
        <p:nvPicPr>
          <p:cNvPr id="1027" name="Picture 3" descr="C:\Users\User\Desktop\446-4469127_1-in-every-26-people-has-hepatitis-b.png"/>
          <p:cNvPicPr>
            <a:picLocks noChangeAspect="1" noChangeArrowheads="1"/>
          </p:cNvPicPr>
          <p:nvPr/>
        </p:nvPicPr>
        <p:blipFill>
          <a:blip r:embed="rId5" cstate="print"/>
          <a:srcRect/>
          <a:stretch>
            <a:fillRect/>
          </a:stretch>
        </p:blipFill>
        <p:spPr bwMode="auto">
          <a:xfrm>
            <a:off x="7643834" y="3429000"/>
            <a:ext cx="1000132" cy="785818"/>
          </a:xfrm>
          <a:prstGeom prst="rect">
            <a:avLst/>
          </a:prstGeom>
          <a:noFill/>
        </p:spPr>
      </p:pic>
      <p:pic>
        <p:nvPicPr>
          <p:cNvPr id="1028" name="Picture 4" descr="C:\Users\User\Desktop\446-4469127_1-in-every-26-people-has-hepatitis-b.png"/>
          <p:cNvPicPr>
            <a:picLocks noChangeAspect="1" noChangeArrowheads="1"/>
          </p:cNvPicPr>
          <p:nvPr/>
        </p:nvPicPr>
        <p:blipFill>
          <a:blip r:embed="rId6" cstate="print"/>
          <a:srcRect/>
          <a:stretch>
            <a:fillRect/>
          </a:stretch>
        </p:blipFill>
        <p:spPr bwMode="auto">
          <a:xfrm>
            <a:off x="1571604" y="5572140"/>
            <a:ext cx="1071570" cy="928694"/>
          </a:xfrm>
          <a:prstGeom prst="rect">
            <a:avLst/>
          </a:prstGeom>
          <a:noFill/>
        </p:spPr>
      </p:pic>
      <p:sp>
        <p:nvSpPr>
          <p:cNvPr id="12" name="TextBox 1"/>
          <p:cNvSpPr txBox="1"/>
          <p:nvPr/>
        </p:nvSpPr>
        <p:spPr>
          <a:xfrm>
            <a:off x="5000628" y="5572140"/>
            <a:ext cx="1285921" cy="5286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dirty="0" smtClean="0">
              <a:solidFill>
                <a:schemeClr val="tx1"/>
              </a:solidFill>
            </a:endParaRPr>
          </a:p>
        </p:txBody>
      </p:sp>
      <p:sp>
        <p:nvSpPr>
          <p:cNvPr id="13" name="Прямоугольник 12"/>
          <p:cNvSpPr/>
          <p:nvPr/>
        </p:nvSpPr>
        <p:spPr>
          <a:xfrm>
            <a:off x="5220072" y="5661248"/>
            <a:ext cx="142876" cy="1428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8258204" cy="3429024"/>
          </a:xfrm>
        </p:spPr>
        <p:txBody>
          <a:bodyPr>
            <a:normAutofit fontScale="92500" lnSpcReduction="10000"/>
          </a:bodyPr>
          <a:lstStyle/>
          <a:p>
            <a:r>
              <a:rPr lang="kk-KZ" sz="6600" dirty="0" smtClean="0">
                <a:solidFill>
                  <a:srgbClr val="C00000"/>
                </a:solidFill>
              </a:rPr>
              <a:t>                            </a:t>
            </a:r>
          </a:p>
          <a:p>
            <a:pPr>
              <a:buNone/>
            </a:pPr>
            <a:r>
              <a:rPr lang="kk-KZ" sz="6600" dirty="0" smtClean="0">
                <a:solidFill>
                  <a:srgbClr val="C00000"/>
                </a:solidFill>
              </a:rPr>
              <a:t>     </a:t>
            </a:r>
            <a:r>
              <a:rPr lang="kk-KZ" sz="8000" dirty="0" smtClean="0">
                <a:solidFill>
                  <a:srgbClr val="C00000"/>
                </a:solidFill>
              </a:rPr>
              <a:t>Назарларыңызға   </a:t>
            </a:r>
          </a:p>
          <a:p>
            <a:r>
              <a:rPr lang="kk-KZ" sz="8000" dirty="0" smtClean="0">
                <a:solidFill>
                  <a:srgbClr val="C00000"/>
                </a:solidFill>
              </a:rPr>
              <a:t>         рахмет</a:t>
            </a:r>
            <a:r>
              <a:rPr lang="ru-RU" sz="8000" dirty="0" smtClean="0">
                <a:solidFill>
                  <a:srgbClr val="C00000"/>
                </a:solidFill>
              </a:rPr>
              <a:t>!</a:t>
            </a:r>
            <a:endParaRPr lang="ru-RU" sz="80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64096"/>
          </a:xfrm>
        </p:spPr>
        <p:txBody>
          <a:bodyPr>
            <a:normAutofit fontScale="90000"/>
          </a:bodyPr>
          <a:lstStyle/>
          <a:p>
            <a:pPr algn="ctr"/>
            <a:r>
              <a:rPr lang="kk-KZ" sz="2400" b="1" dirty="0" smtClean="0">
                <a:solidFill>
                  <a:srgbClr val="C00000"/>
                </a:solidFill>
              </a:rPr>
              <a:t>Кентау қалалық ауруханасы келесі бөлімшелермен ұсынылған: </a:t>
            </a:r>
            <a:r>
              <a:rPr lang="ru-RU" sz="28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r>
            <a:br>
              <a:rPr lang="ru-RU" sz="28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br>
            <a:endParaRPr lang="ru-RU" sz="2800" b="1"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2844" y="1000108"/>
          <a:ext cx="8858280" cy="6222050"/>
        </p:xfrm>
        <a:graphic>
          <a:graphicData uri="http://schemas.openxmlformats.org/drawingml/2006/table">
            <a:tbl>
              <a:tblPr firstRow="1" bandRow="1">
                <a:tableStyleId>{8799B23B-EC83-4686-B30A-512413B5E67A}</a:tableStyleId>
              </a:tblPr>
              <a:tblGrid>
                <a:gridCol w="4483341"/>
                <a:gridCol w="1822890"/>
                <a:gridCol w="2552049"/>
              </a:tblGrid>
              <a:tr h="346891">
                <a:tc rowSpan="2">
                  <a:txBody>
                    <a:bodyPr/>
                    <a:lstStyle/>
                    <a:p>
                      <a:pPr algn="ctr"/>
                      <a:r>
                        <a:rPr lang="kk-KZ" sz="2000" dirty="0" smtClean="0"/>
                        <a:t>Бөлімше атаулары және төсек орын профилі</a:t>
                      </a:r>
                      <a:endParaRPr lang="ru-RU" sz="2000" b="1" dirty="0">
                        <a:solidFill>
                          <a:schemeClr val="tx1"/>
                        </a:solidFill>
                        <a:latin typeface="Times New Roman" pitchFamily="18" charset="0"/>
                        <a:cs typeface="Times New Roman" pitchFamily="18" charset="0"/>
                      </a:endParaRPr>
                    </a:p>
                  </a:txBody>
                  <a:tcPr/>
                </a:tc>
                <a:tc gridSpan="2">
                  <a:txBody>
                    <a:bodyPr/>
                    <a:lstStyle/>
                    <a:p>
                      <a:pPr algn="ctr"/>
                      <a:r>
                        <a:rPr lang="kk-KZ" sz="2000" b="1" dirty="0" smtClean="0">
                          <a:solidFill>
                            <a:schemeClr val="tx1"/>
                          </a:solidFill>
                          <a:latin typeface="Times New Roman" pitchFamily="18" charset="0"/>
                          <a:cs typeface="Times New Roman" pitchFamily="18" charset="0"/>
                        </a:rPr>
                        <a:t>Төсек</a:t>
                      </a:r>
                      <a:r>
                        <a:rPr lang="kk-KZ" sz="2000" b="1" baseline="0" dirty="0" smtClean="0">
                          <a:solidFill>
                            <a:schemeClr val="tx1"/>
                          </a:solidFill>
                          <a:latin typeface="Times New Roman" pitchFamily="18" charset="0"/>
                          <a:cs typeface="Times New Roman" pitchFamily="18" charset="0"/>
                        </a:rPr>
                        <a:t> орын саны</a:t>
                      </a:r>
                      <a:endParaRPr lang="ru-RU" sz="2000" b="1" dirty="0">
                        <a:solidFill>
                          <a:schemeClr val="tx1"/>
                        </a:solidFill>
                        <a:latin typeface="Times New Roman" pitchFamily="18" charset="0"/>
                        <a:cs typeface="Times New Roman" pitchFamily="18" charset="0"/>
                      </a:endParaRPr>
                    </a:p>
                  </a:txBody>
                  <a:tcPr/>
                </a:tc>
                <a:tc hMerge="1">
                  <a:txBody>
                    <a:bodyPr/>
                    <a:lstStyle/>
                    <a:p>
                      <a:endParaRPr lang="ru-RU" sz="1800" b="1" dirty="0">
                        <a:solidFill>
                          <a:schemeClr val="tx1"/>
                        </a:solidFill>
                        <a:latin typeface="Times New Roman" pitchFamily="18" charset="0"/>
                        <a:cs typeface="Times New Roman" pitchFamily="18" charset="0"/>
                      </a:endParaRPr>
                    </a:p>
                  </a:txBody>
                  <a:tcPr/>
                </a:tc>
              </a:tr>
              <a:tr h="613730">
                <a:tc vMerge="1">
                  <a:txBody>
                    <a:bodyPr/>
                    <a:lstStyle/>
                    <a:p>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20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Стационарлық</a:t>
                      </a:r>
                      <a:endParaRPr lang="ru-RU" sz="20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kk-KZ" sz="20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Күндізгі стационар</a:t>
                      </a:r>
                      <a:endParaRPr lang="ru-RU" sz="20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4562946">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Терапиялық</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Терапиялық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эндокринологиялық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Кардиологиялық </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неврологиялық </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Паллиативті</a:t>
                      </a:r>
                      <a:r>
                        <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көмек</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Медициналық оңалту бөлімі</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 арналған травматологиялық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 арналған травматологиялық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 арналған кардиологиялық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 арналған кардиологиялық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 арналған неврологиялық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 арналған неврологиялық оңалту</a:t>
                      </a:r>
                      <a:endParaRPr lang="ru-RU" sz="14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17</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12</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11</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4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357166"/>
          <a:ext cx="8678771" cy="6379591"/>
        </p:xfrm>
        <a:graphic>
          <a:graphicData uri="http://schemas.openxmlformats.org/drawingml/2006/table">
            <a:tbl>
              <a:tblPr firstRow="1" bandRow="1">
                <a:tableStyleId>{8799B23B-EC83-4686-B30A-512413B5E67A}</a:tableStyleId>
              </a:tblPr>
              <a:tblGrid>
                <a:gridCol w="4392488"/>
                <a:gridCol w="1785950"/>
                <a:gridCol w="2500333"/>
              </a:tblGrid>
              <a:tr h="1785950">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Хирургиялық</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Хирургиялық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Хирургиялық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Урологиялық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Урологиялық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32</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6</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16</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2143140">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Сынық-сырқат</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Сынық-сырқат 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Сынық-сырқат</a:t>
                      </a:r>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Отоларингологиялық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Отоларингологиялық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балаларға</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26</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21</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a:t>
                      </a: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713141">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бөлімшесі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Педиатриялық</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45</a:t>
                      </a: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511581">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Босану</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Акушерлік</a:t>
                      </a:r>
                      <a:r>
                        <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(физиология)</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Жүктілер патологиясы</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Соның</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ішінде</a:t>
                      </a: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реанимациялық төсек</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Шала</a:t>
                      </a:r>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туылғандарға қарқынды терапия</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Гинекологиялық</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ересектерге</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3</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10</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5</a:t>
                      </a: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1071546"/>
          <a:ext cx="8678771" cy="4976455"/>
        </p:xfrm>
        <a:graphic>
          <a:graphicData uri="http://schemas.openxmlformats.org/drawingml/2006/table">
            <a:tbl>
              <a:tblPr firstRow="1" bandRow="1">
                <a:tableStyleId>{8799B23B-EC83-4686-B30A-512413B5E67A}</a:tableStyleId>
              </a:tblPr>
              <a:tblGrid>
                <a:gridCol w="4392488"/>
                <a:gridCol w="1785950"/>
                <a:gridCol w="2500333"/>
              </a:tblGrid>
              <a:tr h="1214445">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Жұқпалы</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аурулар</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бөлімі</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Ересектерге</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Балаларға</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40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15</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25</a:t>
                      </a:r>
                    </a:p>
                  </a:txBody>
                  <a:tcPr/>
                </a:tc>
                <a:tc>
                  <a:txBody>
                    <a:bodyPr/>
                    <a:lstStyle/>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054637">
                <a:tc>
                  <a:txBody>
                    <a:bodyPr/>
                    <a:lstStyle/>
                    <a:p>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Майдантал</a:t>
                      </a: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бөлімшесі:</a:t>
                      </a: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Терапиялық</a:t>
                      </a:r>
                      <a:endParaRPr lang="ru-RU"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Педиатриялық</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12</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a:t>
                      </a:r>
                    </a:p>
                  </a:txBody>
                  <a:tcPr/>
                </a:tc>
                <a:tc>
                  <a:txBody>
                    <a:bodyPr/>
                    <a:lstStyle/>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454486">
                <a:tc>
                  <a:txBody>
                    <a:bodyPr/>
                    <a:lstStyle/>
                    <a:p>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Инсульт</a:t>
                      </a:r>
                      <a:r>
                        <a:rPr lang="ru-RU" sz="1800" b="0" i="0" u="sng"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sng"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орталығы</a:t>
                      </a: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a:t>
                      </a:r>
                    </a:p>
                    <a:p>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Инсульт</a:t>
                      </a: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Соның</a:t>
                      </a:r>
                      <a:r>
                        <a:rPr lang="ru-RU" sz="1800" b="0" i="0" u="none" cap="none" spc="0" baseline="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 ішінде</a:t>
                      </a: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ерте</a:t>
                      </a: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a:t>
                      </a:r>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оңалту</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r>
                        <a:rPr lang="ru-RU" sz="1800" b="0" i="0" u="none" cap="none" spc="0" dirty="0" err="1" smtClean="0">
                          <a:ln w="10541" cmpd="sng">
                            <a:solidFill>
                              <a:sysClr val="windowText" lastClr="000000"/>
                            </a:solidFill>
                            <a:prstDash val="solid"/>
                          </a:ln>
                          <a:solidFill>
                            <a:schemeClr val="tx1"/>
                          </a:solidFill>
                          <a:effectLst/>
                          <a:latin typeface="Times New Roman" pitchFamily="18" charset="0"/>
                          <a:cs typeface="Times New Roman" pitchFamily="18" charset="0"/>
                        </a:rPr>
                        <a:t>Нейрореанимация</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20</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14</a:t>
                      </a:r>
                    </a:p>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6</a:t>
                      </a:r>
                    </a:p>
                  </a:txBody>
                  <a:tcPr/>
                </a:tc>
                <a:tc>
                  <a:txBody>
                    <a:bodyPr/>
                    <a:lstStyle/>
                    <a:p>
                      <a:pPr algn="ct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p>
                      <a:pPr algn="ct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r h="1118804">
                <a:tc>
                  <a:txBody>
                    <a:bodyPr/>
                    <a:lstStyle/>
                    <a:p>
                      <a:r>
                        <a:rPr lang="kk-KZ"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Ақылы</a:t>
                      </a:r>
                      <a:r>
                        <a:rPr lang="kk-KZ" sz="1800" b="0" i="0" u="none" cap="none" spc="0" baseline="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 бөлім</a:t>
                      </a:r>
                      <a:endPar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r>
                        <a:rPr lang="ru-RU" sz="1800" b="0" i="0" u="none"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rPr>
                        <a:t>28</a:t>
                      </a:r>
                      <a:endParaRPr lang="ru-RU" sz="1800" b="0" i="0" u="none" cap="none" spc="0" dirty="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c>
                  <a:txBody>
                    <a:bodyPr/>
                    <a:lstStyle/>
                    <a:p>
                      <a:pPr algn="ctr"/>
                      <a:endParaRPr lang="ru-RU" sz="1800" b="0" i="0" u="sng" cap="none" spc="0" dirty="0" smtClean="0">
                        <a:ln w="10541" cmpd="sng">
                          <a:solidFill>
                            <a:sysClr val="windowText" lastClr="000000"/>
                          </a:solidFill>
                          <a:prstDash val="solid"/>
                        </a:ln>
                        <a:solidFill>
                          <a:schemeClr val="tx1"/>
                        </a:solidFill>
                        <a:effectLst/>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pPr algn="ctr"/>
            <a:r>
              <a:rPr lang="ru-RU" sz="3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АДАМИ  РЕСУРСТАР</a:t>
            </a:r>
            <a:endParaRPr lang="ru-RU" sz="3200" dirty="0">
              <a:solidFill>
                <a:srgbClr val="FF0000"/>
              </a:solidFill>
              <a:latin typeface="Times New Roman" pitchFamily="18" charset="0"/>
              <a:cs typeface="Times New Roman" pitchFamily="18" charset="0"/>
            </a:endParaRPr>
          </a:p>
        </p:txBody>
      </p:sp>
      <p:sp>
        <p:nvSpPr>
          <p:cNvPr id="5" name="Содержимое 4"/>
          <p:cNvSpPr>
            <a:spLocks noGrp="1"/>
          </p:cNvSpPr>
          <p:nvPr>
            <p:ph idx="1"/>
          </p:nvPr>
        </p:nvSpPr>
        <p:spPr>
          <a:xfrm>
            <a:off x="251520" y="836712"/>
            <a:ext cx="8640960" cy="5688632"/>
          </a:xfrm>
          <a:ln>
            <a:solidFill>
              <a:srgbClr val="0070C0"/>
            </a:solidFill>
          </a:ln>
        </p:spPr>
        <p:txBody>
          <a:bodyPr>
            <a:normAutofit fontScale="32500" lnSpcReduction="20000"/>
          </a:bodyPr>
          <a:lstStyle/>
          <a:p>
            <a:endParaRPr lang="ru-RU" sz="5600" b="1" dirty="0" smtClean="0">
              <a:latin typeface="Times New Roman" pitchFamily="18" charset="0"/>
              <a:cs typeface="Times New Roman" pitchFamily="18" charset="0"/>
            </a:endParaRPr>
          </a:p>
          <a:p>
            <a:r>
              <a:rPr lang="ru-RU" sz="4300" b="1" dirty="0" smtClean="0"/>
              <a:t> </a:t>
            </a:r>
            <a:r>
              <a:rPr lang="kk-KZ" sz="4300" b="1" dirty="0" smtClean="0"/>
              <a:t>Штаттық кесте «Денсаулық сақтау ұйымының типтік штаттары мен штат нормативтерін бекіту туралы» 2020 жылғы 25 қарашадағы № ҚР-ДСМ-205/2020 бұйрығы, Денсаулық сақтау және әлеуметтік даму министрлігінің бұйрығы негізінде жасалды. 2015 жылғы 19 қазандағы No 809 «Қазақстан Республикасында неврологиялық көмекті ұйымдастыру стандартын бекіту туралы», Қазақстан Республикасы Денсаулық сақтау министрлігінің 2017 жылғы 3 шілдедегі N 450 бұйрығы « Қазақстан Республикасында шұғыл медициналық көмек көрсету ережесін бекіту туралы »</a:t>
            </a:r>
            <a:endParaRPr lang="ru-RU" sz="4300" b="1" dirty="0" smtClean="0">
              <a:latin typeface="Times New Roman" pitchFamily="18" charset="0"/>
              <a:cs typeface="Times New Roman" pitchFamily="18" charset="0"/>
            </a:endParaRPr>
          </a:p>
          <a:p>
            <a:r>
              <a:rPr lang="ru-RU" sz="4300" dirty="0" smtClean="0"/>
              <a:t>Стандарт </a:t>
            </a:r>
            <a:r>
              <a:rPr lang="ru-RU" sz="4300" dirty="0" err="1" smtClean="0"/>
              <a:t>бойынша</a:t>
            </a:r>
            <a:r>
              <a:rPr lang="ru-RU" sz="4300" dirty="0" smtClean="0"/>
              <a:t> </a:t>
            </a:r>
            <a:r>
              <a:rPr lang="ru-RU" sz="4300" dirty="0" err="1" smtClean="0"/>
              <a:t>бірлік</a:t>
            </a:r>
            <a:r>
              <a:rPr lang="ru-RU" sz="4300" dirty="0" smtClean="0"/>
              <a:t>  - 691,0  </a:t>
            </a:r>
            <a:r>
              <a:rPr lang="ru-RU" sz="4300" dirty="0" err="1" smtClean="0"/>
              <a:t>бірлік</a:t>
            </a:r>
            <a:endParaRPr lang="ru-RU" sz="4300" dirty="0" smtClean="0"/>
          </a:p>
          <a:p>
            <a:r>
              <a:rPr lang="ru-RU" sz="4300" dirty="0" err="1" smtClean="0"/>
              <a:t>Бекітілген</a:t>
            </a:r>
            <a:r>
              <a:rPr lang="ru-RU" sz="4300" dirty="0" smtClean="0"/>
              <a:t> </a:t>
            </a:r>
            <a:r>
              <a:rPr lang="ru-RU" sz="4300" dirty="0" err="1" smtClean="0"/>
              <a:t>бірлік</a:t>
            </a:r>
            <a:r>
              <a:rPr lang="ru-RU" sz="4300" dirty="0" smtClean="0"/>
              <a:t> -</a:t>
            </a:r>
            <a:r>
              <a:rPr lang="en-US" sz="4300" dirty="0" smtClean="0"/>
              <a:t>475</a:t>
            </a:r>
            <a:r>
              <a:rPr lang="ru-RU" sz="4300" dirty="0" smtClean="0"/>
              <a:t>,</a:t>
            </a:r>
            <a:r>
              <a:rPr lang="en-US" sz="4300" dirty="0" smtClean="0"/>
              <a:t>75</a:t>
            </a:r>
            <a:r>
              <a:rPr lang="ru-RU" sz="4300" dirty="0" smtClean="0"/>
              <a:t> </a:t>
            </a:r>
            <a:r>
              <a:rPr lang="ru-RU" sz="4300" dirty="0" err="1" smtClean="0"/>
              <a:t>бірлік</a:t>
            </a:r>
            <a:r>
              <a:rPr lang="ru-RU" sz="4300" dirty="0" smtClean="0"/>
              <a:t>:  </a:t>
            </a:r>
            <a:r>
              <a:rPr lang="ru-RU" sz="4300" dirty="0" err="1" smtClean="0"/>
              <a:t>Соның ішінде</a:t>
            </a:r>
            <a:r>
              <a:rPr lang="ru-RU" sz="4300" dirty="0" smtClean="0"/>
              <a:t>:</a:t>
            </a:r>
          </a:p>
          <a:p>
            <a:r>
              <a:rPr lang="ru-RU" sz="4300" dirty="0" err="1" smtClean="0"/>
              <a:t>-Дәрігерлер   </a:t>
            </a:r>
            <a:r>
              <a:rPr lang="ru-RU" sz="4300" dirty="0" smtClean="0"/>
              <a:t>-</a:t>
            </a:r>
            <a:r>
              <a:rPr lang="en-US" sz="4300" dirty="0" smtClean="0"/>
              <a:t>91</a:t>
            </a:r>
            <a:r>
              <a:rPr lang="ru-RU" sz="4300" dirty="0" smtClean="0"/>
              <a:t>,5 </a:t>
            </a:r>
            <a:r>
              <a:rPr lang="ru-RU" sz="4300" dirty="0" smtClean="0"/>
              <a:t>( норматив </a:t>
            </a:r>
            <a:r>
              <a:rPr lang="ru-RU" sz="4300" dirty="0" err="1" smtClean="0"/>
              <a:t>бойынша</a:t>
            </a:r>
            <a:r>
              <a:rPr lang="ru-RU" sz="4300" dirty="0" smtClean="0"/>
              <a:t> 130,</a:t>
            </a:r>
            <a:r>
              <a:rPr lang="en-US" sz="4300" dirty="0" smtClean="0"/>
              <a:t>0</a:t>
            </a:r>
            <a:r>
              <a:rPr lang="ru-RU" sz="4300" dirty="0" smtClean="0"/>
              <a:t> – </a:t>
            </a:r>
            <a:r>
              <a:rPr lang="ru-RU" sz="4300" dirty="0" err="1" smtClean="0"/>
              <a:t>жасақталынуы </a:t>
            </a:r>
            <a:r>
              <a:rPr lang="ru-RU" sz="4300" dirty="0" smtClean="0"/>
              <a:t>70,3%)</a:t>
            </a:r>
          </a:p>
          <a:p>
            <a:r>
              <a:rPr lang="ru-RU" sz="4300" dirty="0" smtClean="0"/>
              <a:t>-Орта </a:t>
            </a:r>
            <a:r>
              <a:rPr lang="ru-RU" sz="4300" dirty="0" err="1" smtClean="0"/>
              <a:t>буын</a:t>
            </a:r>
            <a:r>
              <a:rPr lang="ru-RU" sz="4300" dirty="0" smtClean="0"/>
              <a:t> </a:t>
            </a:r>
            <a:r>
              <a:rPr lang="ru-RU" sz="4300" dirty="0" err="1" smtClean="0"/>
              <a:t>қызметкерлері    </a:t>
            </a:r>
            <a:r>
              <a:rPr lang="ru-RU" sz="4300" dirty="0" smtClean="0"/>
              <a:t>-198,75 ( норматив </a:t>
            </a:r>
            <a:r>
              <a:rPr lang="ru-RU" sz="4300" dirty="0" err="1" smtClean="0"/>
              <a:t>бойынша</a:t>
            </a:r>
            <a:r>
              <a:rPr lang="ru-RU" sz="4300" dirty="0" smtClean="0"/>
              <a:t> 280,25 –жасақталынуы70,9%)</a:t>
            </a:r>
          </a:p>
          <a:p>
            <a:r>
              <a:rPr lang="ru-RU" sz="4300" dirty="0" smtClean="0"/>
              <a:t>- </a:t>
            </a:r>
            <a:r>
              <a:rPr lang="ru-RU" sz="4300" dirty="0" err="1" smtClean="0"/>
              <a:t>Кіші</a:t>
            </a:r>
            <a:r>
              <a:rPr lang="ru-RU" sz="4300" dirty="0" smtClean="0"/>
              <a:t> </a:t>
            </a:r>
            <a:r>
              <a:rPr lang="ru-RU" sz="4300" dirty="0" err="1" smtClean="0"/>
              <a:t>буын</a:t>
            </a:r>
            <a:r>
              <a:rPr lang="ru-RU" sz="4300" dirty="0" smtClean="0"/>
              <a:t> </a:t>
            </a:r>
            <a:r>
              <a:rPr lang="ru-RU" sz="4300" dirty="0" err="1" smtClean="0"/>
              <a:t>қызметкерлері   </a:t>
            </a:r>
            <a:r>
              <a:rPr lang="ru-RU" sz="4300" dirty="0" smtClean="0"/>
              <a:t>- 124,5 (норматив </a:t>
            </a:r>
            <a:r>
              <a:rPr lang="ru-RU" sz="4300" dirty="0" err="1" smtClean="0"/>
              <a:t>бойынша</a:t>
            </a:r>
            <a:r>
              <a:rPr lang="ru-RU" sz="4300" dirty="0" smtClean="0"/>
              <a:t> 208,0 – </a:t>
            </a:r>
            <a:r>
              <a:rPr lang="ru-RU" sz="4300" dirty="0" err="1" smtClean="0"/>
              <a:t>жасақталынуы </a:t>
            </a:r>
            <a:r>
              <a:rPr lang="ru-RU" sz="4300" dirty="0" smtClean="0"/>
              <a:t>59,8%)</a:t>
            </a:r>
          </a:p>
          <a:p>
            <a:r>
              <a:rPr lang="ru-RU" sz="4300" dirty="0" smtClean="0"/>
              <a:t>- </a:t>
            </a:r>
            <a:r>
              <a:rPr lang="ru-RU" sz="4300" dirty="0" err="1" smtClean="0"/>
              <a:t>Басқалар  </a:t>
            </a:r>
            <a:r>
              <a:rPr lang="ru-RU" sz="4300" dirty="0" smtClean="0"/>
              <a:t>-61 ( норматив </a:t>
            </a:r>
            <a:r>
              <a:rPr lang="ru-RU" sz="4300" dirty="0" err="1" smtClean="0"/>
              <a:t>бойынша</a:t>
            </a:r>
            <a:r>
              <a:rPr lang="ru-RU" sz="4300" dirty="0" smtClean="0"/>
              <a:t> 63,0  - </a:t>
            </a:r>
            <a:r>
              <a:rPr lang="ru-RU" sz="4300" dirty="0" err="1" smtClean="0"/>
              <a:t>жасақталынуы </a:t>
            </a:r>
            <a:r>
              <a:rPr lang="ru-RU" sz="4300" dirty="0" smtClean="0"/>
              <a:t>96,8%)</a:t>
            </a:r>
          </a:p>
          <a:p>
            <a:r>
              <a:rPr lang="ru-RU" sz="4300" dirty="0" smtClean="0"/>
              <a:t> </a:t>
            </a:r>
          </a:p>
          <a:p>
            <a:r>
              <a:rPr lang="ru-RU" sz="4300" dirty="0" err="1" smtClean="0"/>
              <a:t>Ауруханада</a:t>
            </a:r>
            <a:r>
              <a:rPr lang="ru-RU" sz="4300" dirty="0" smtClean="0"/>
              <a:t> 58 </a:t>
            </a:r>
            <a:r>
              <a:rPr lang="ru-RU" sz="4300" dirty="0" err="1" smtClean="0"/>
              <a:t>дәрігер жұмыс жасайды</a:t>
            </a:r>
            <a:r>
              <a:rPr lang="ru-RU" sz="4300" dirty="0" smtClean="0"/>
              <a:t> ( </a:t>
            </a:r>
            <a:r>
              <a:rPr lang="ru-RU" sz="4300" dirty="0" err="1" smtClean="0"/>
              <a:t>соның ішінде</a:t>
            </a:r>
            <a:r>
              <a:rPr lang="ru-RU" sz="4300" dirty="0" smtClean="0"/>
              <a:t> бала </a:t>
            </a:r>
            <a:r>
              <a:rPr lang="ru-RU" sz="4300" dirty="0" err="1" smtClean="0"/>
              <a:t>күтімінде </a:t>
            </a:r>
            <a:r>
              <a:rPr lang="ru-RU" sz="4300" dirty="0" smtClean="0"/>
              <a:t>- 7)</a:t>
            </a:r>
          </a:p>
          <a:p>
            <a:r>
              <a:rPr lang="ru-RU" sz="4300" dirty="0" err="1" smtClean="0"/>
              <a:t>Соның ішінде</a:t>
            </a:r>
            <a:r>
              <a:rPr lang="ru-RU" sz="4300" dirty="0" smtClean="0"/>
              <a:t>: акушер –гинеколог - 6</a:t>
            </a:r>
          </a:p>
          <a:p>
            <a:r>
              <a:rPr lang="ru-RU" sz="4300" dirty="0" smtClean="0"/>
              <a:t>              Анестезиолог - 8</a:t>
            </a:r>
          </a:p>
          <a:p>
            <a:r>
              <a:rPr lang="ru-RU" sz="4300" dirty="0" smtClean="0"/>
              <a:t>              </a:t>
            </a:r>
            <a:r>
              <a:rPr lang="ru-RU" sz="4300" dirty="0" err="1" smtClean="0"/>
              <a:t>Неонатолог</a:t>
            </a:r>
            <a:r>
              <a:rPr lang="ru-RU" sz="4300" dirty="0" smtClean="0"/>
              <a:t>  - 2</a:t>
            </a:r>
          </a:p>
          <a:p>
            <a:r>
              <a:rPr lang="ru-RU" sz="4300" dirty="0" smtClean="0"/>
              <a:t>              Эпидемиолог -1, УДЗ </a:t>
            </a:r>
            <a:r>
              <a:rPr lang="ru-RU" sz="4300" dirty="0" err="1" smtClean="0"/>
              <a:t>дәрігері </a:t>
            </a:r>
            <a:r>
              <a:rPr lang="ru-RU" sz="4300" dirty="0" smtClean="0"/>
              <a:t>-3( 1-бала </a:t>
            </a:r>
            <a:r>
              <a:rPr lang="ru-RU" sz="4300" dirty="0" err="1" smtClean="0"/>
              <a:t>күтімінде</a:t>
            </a:r>
            <a:r>
              <a:rPr lang="ru-RU" sz="4300" dirty="0" smtClean="0"/>
              <a:t>), эксперт </a:t>
            </a:r>
            <a:r>
              <a:rPr lang="ru-RU" sz="4300" dirty="0" err="1" smtClean="0"/>
              <a:t>дәрігер </a:t>
            </a:r>
            <a:r>
              <a:rPr lang="ru-RU" sz="4300" dirty="0" smtClean="0"/>
              <a:t>-1</a:t>
            </a:r>
          </a:p>
          <a:p>
            <a:r>
              <a:rPr lang="ru-RU" sz="4300" dirty="0" smtClean="0"/>
              <a:t>              </a:t>
            </a:r>
            <a:r>
              <a:rPr lang="ru-RU" sz="4300" dirty="0" err="1" smtClean="0"/>
              <a:t>Зертхана</a:t>
            </a:r>
            <a:r>
              <a:rPr lang="ru-RU" sz="4300" dirty="0" smtClean="0"/>
              <a:t> </a:t>
            </a:r>
            <a:r>
              <a:rPr lang="ru-RU" sz="4300" dirty="0" err="1" smtClean="0"/>
              <a:t>мамандары</a:t>
            </a:r>
            <a:r>
              <a:rPr lang="ru-RU" sz="4300" dirty="0" smtClean="0"/>
              <a:t>– 3 ( 1-бала </a:t>
            </a:r>
            <a:r>
              <a:rPr lang="ru-RU" sz="4300" dirty="0" err="1" smtClean="0"/>
              <a:t>күтімінде</a:t>
            </a:r>
            <a:r>
              <a:rPr lang="ru-RU" sz="4300" dirty="0" smtClean="0"/>
              <a:t>)  </a:t>
            </a:r>
          </a:p>
          <a:p>
            <a:r>
              <a:rPr lang="ru-RU" sz="4300" dirty="0" smtClean="0"/>
              <a:t>              </a:t>
            </a:r>
            <a:r>
              <a:rPr lang="ru-RU" sz="4300" dirty="0" err="1" smtClean="0"/>
              <a:t>Басқа дәрігерлер </a:t>
            </a:r>
            <a:r>
              <a:rPr lang="ru-RU" sz="4300" dirty="0" smtClean="0"/>
              <a:t>– 34 (бала </a:t>
            </a:r>
            <a:r>
              <a:rPr lang="ru-RU" sz="4300" dirty="0" err="1" smtClean="0"/>
              <a:t>күтімінде  </a:t>
            </a:r>
            <a:r>
              <a:rPr lang="ru-RU" sz="4300" dirty="0" smtClean="0"/>
              <a:t>- 5)</a:t>
            </a:r>
          </a:p>
          <a:p>
            <a:r>
              <a:rPr lang="ru-RU" sz="4300" dirty="0" smtClean="0"/>
              <a:t> </a:t>
            </a:r>
          </a:p>
          <a:p>
            <a:r>
              <a:rPr lang="ru-RU" sz="4300" dirty="0" err="1" smtClean="0"/>
              <a:t>Медбикелер</a:t>
            </a:r>
            <a:r>
              <a:rPr lang="ru-RU" sz="4300" dirty="0" smtClean="0"/>
              <a:t> </a:t>
            </a:r>
            <a:r>
              <a:rPr lang="ru-RU" sz="4300" dirty="0" err="1" smtClean="0"/>
              <a:t>құрамы: </a:t>
            </a:r>
            <a:r>
              <a:rPr lang="ru-RU" sz="4300" dirty="0" smtClean="0"/>
              <a:t>265 </a:t>
            </a:r>
            <a:r>
              <a:rPr lang="ru-RU" sz="4300" dirty="0" err="1" smtClean="0"/>
              <a:t>адам</a:t>
            </a:r>
            <a:r>
              <a:rPr lang="ru-RU" sz="4300" dirty="0" smtClean="0"/>
              <a:t>, </a:t>
            </a:r>
            <a:r>
              <a:rPr lang="ru-RU" sz="4300" dirty="0" err="1" smtClean="0"/>
              <a:t>соның ішінде</a:t>
            </a:r>
            <a:r>
              <a:rPr lang="ru-RU" sz="4300" dirty="0" smtClean="0"/>
              <a:t> бала </a:t>
            </a:r>
            <a:r>
              <a:rPr lang="ru-RU" sz="4300" dirty="0" err="1" smtClean="0"/>
              <a:t>күтімінде </a:t>
            </a:r>
            <a:r>
              <a:rPr lang="ru-RU" sz="4300" dirty="0" smtClean="0"/>
              <a:t>– 51 </a:t>
            </a:r>
            <a:r>
              <a:rPr lang="ru-RU" sz="4300" dirty="0" err="1" smtClean="0"/>
              <a:t>адам</a:t>
            </a:r>
            <a:r>
              <a:rPr lang="ru-RU" sz="4300" dirty="0" smtClean="0"/>
              <a:t>.</a:t>
            </a:r>
          </a:p>
          <a:p>
            <a:endParaRPr lang="ru-RU" sz="5600" dirty="0" smtClean="0">
              <a:latin typeface="Times New Roman" pitchFamily="18" charset="0"/>
              <a:cs typeface="Times New Roman" pitchFamily="18" charset="0"/>
            </a:endParaRPr>
          </a:p>
          <a:p>
            <a:endParaRPr lang="ru-RU" sz="2800" dirty="0" smtClean="0">
              <a:solidFill>
                <a:srgbClr val="002060"/>
              </a:solidFill>
              <a:latin typeface="Bookman Old Style" panose="02050604050505020204" pitchFamily="18" charset="0"/>
            </a:endParaRPr>
          </a:p>
          <a:p>
            <a:pPr marL="285750" indent="-285750">
              <a:buFont typeface="Arial" panose="020B0604020202020204" pitchFamily="34" charset="0"/>
              <a:buChar char="•"/>
            </a:pPr>
            <a:endParaRPr lang="ru-RU" sz="2800" dirty="0" smtClean="0">
              <a:latin typeface="Bookman Old Style" panose="02050604050505020204" pitchFamily="18" charset="0"/>
            </a:endParaRPr>
          </a:p>
          <a:p>
            <a:pPr marL="285750" indent="-285750">
              <a:buFont typeface="Arial" panose="020B0604020202020204" pitchFamily="34" charset="0"/>
              <a:buChar char="•"/>
            </a:pPr>
            <a:endParaRPr lang="ru-RU" sz="2800" dirty="0" smtClean="0">
              <a:latin typeface="Bookman Old Style" panose="02050604050505020204" pitchFamily="18" charset="0"/>
            </a:endParaRPr>
          </a:p>
          <a:p>
            <a:endParaRPr lang="ru-RU" dirty="0"/>
          </a:p>
        </p:txBody>
      </p:sp>
      <p:sp>
        <p:nvSpPr>
          <p:cNvPr id="6" name="Прямоугольник 5"/>
          <p:cNvSpPr/>
          <p:nvPr/>
        </p:nvSpPr>
        <p:spPr>
          <a:xfrm>
            <a:off x="539552" y="2492897"/>
            <a:ext cx="7992888" cy="369332"/>
          </a:xfrm>
          <a:prstGeom prst="rect">
            <a:avLst/>
          </a:prstGeom>
        </p:spPr>
        <p:txBody>
          <a:bodyPr wrap="square">
            <a:spAutoFit/>
          </a:bodyPr>
          <a:lstStyle/>
          <a:p>
            <a:endParaRPr lang="ru-RU" b="1" dirty="0">
              <a:latin typeface="Bookman Old Style" panose="02050604050505020204" pitchFamily="18" charset="0"/>
            </a:endParaRPr>
          </a:p>
        </p:txBody>
      </p:sp>
      <p:sp>
        <p:nvSpPr>
          <p:cNvPr id="7" name="Прямоугольник 6"/>
          <p:cNvSpPr/>
          <p:nvPr/>
        </p:nvSpPr>
        <p:spPr>
          <a:xfrm>
            <a:off x="0" y="3068961"/>
            <a:ext cx="8892480" cy="369332"/>
          </a:xfrm>
          <a:prstGeom prst="rect">
            <a:avLst/>
          </a:prstGeom>
        </p:spPr>
        <p:txBody>
          <a:bodyPr wrap="square">
            <a:spAutoFit/>
          </a:bodyPr>
          <a:lstStyle/>
          <a:p>
            <a:pPr marL="285750" indent="-285750">
              <a:buFont typeface="Arial" panose="020B0604020202020204" pitchFamily="34" charset="0"/>
              <a:buChar char="•"/>
            </a:pPr>
            <a:endParaRPr lang="ru-RU"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04056"/>
          </a:xfrm>
        </p:spPr>
        <p:txBody>
          <a:bodyPr>
            <a:noAutofit/>
          </a:bodyPr>
          <a:lstStyle/>
          <a:p>
            <a:pPr algn="ctr"/>
            <a:r>
              <a:rPr lang="kk-KZ" sz="32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АДАМИ РЕСУРСЫН ДАМЫТУ</a:t>
            </a:r>
            <a:endParaRPr lang="ru-RU" sz="3200" dirty="0">
              <a:solidFill>
                <a:srgbClr val="FF0000"/>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extLst>
              <p:ext uri="{D42A27DB-BD31-4B8C-83A1-F6EECF244321}">
                <p14:modId xmlns="" xmlns:p14="http://schemas.microsoft.com/office/powerpoint/2010/main" val="3020547529"/>
              </p:ext>
            </p:extLst>
          </p:nvPr>
        </p:nvGraphicFramePr>
        <p:xfrm>
          <a:off x="179511" y="908720"/>
          <a:ext cx="8784978" cy="4144875"/>
        </p:xfrm>
        <a:graphic>
          <a:graphicData uri="http://schemas.openxmlformats.org/drawingml/2006/table">
            <a:tbl>
              <a:tblPr firstRow="1" bandRow="1">
                <a:tableStyleId>{8799B23B-EC83-4686-B30A-512413B5E67A}</a:tableStyleId>
              </a:tblPr>
              <a:tblGrid>
                <a:gridCol w="1749283"/>
                <a:gridCol w="857256"/>
                <a:gridCol w="928694"/>
                <a:gridCol w="857256"/>
                <a:gridCol w="857256"/>
                <a:gridCol w="857256"/>
                <a:gridCol w="750794"/>
                <a:gridCol w="1106594"/>
                <a:gridCol w="820589"/>
              </a:tblGrid>
              <a:tr h="1341206">
                <a:tc>
                  <a:txBody>
                    <a:bodyPr/>
                    <a:lstStyle/>
                    <a:p>
                      <a:pPr algn="ctr">
                        <a:lnSpc>
                          <a:spcPct val="115000"/>
                        </a:lnSpc>
                        <a:spcAft>
                          <a:spcPts val="0"/>
                        </a:spcAft>
                      </a:pPr>
                      <a:r>
                        <a:rPr lang="ru-RU" sz="1400" dirty="0">
                          <a:effectLst/>
                          <a:latin typeface="Times New Roman" pitchFamily="18" charset="0"/>
                          <a:cs typeface="Times New Roman" pitchFamily="18" charset="0"/>
                        </a:rPr>
                        <a:t> </a:t>
                      </a:r>
                      <a:endParaRPr lang="ru-RU" sz="14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ea typeface="Times New Roman"/>
                          <a:cs typeface="Times New Roman" pitchFamily="18" charset="0"/>
                        </a:rPr>
                        <a:t>Норматив</a:t>
                      </a:r>
                      <a:endParaRPr lang="ru-RU"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err="1" smtClean="0">
                          <a:effectLst/>
                          <a:latin typeface="Times New Roman" pitchFamily="18" charset="0"/>
                          <a:ea typeface="Times New Roman"/>
                          <a:cs typeface="Times New Roman" pitchFamily="18" charset="0"/>
                        </a:rPr>
                        <a:t>Бекітілген</a:t>
                      </a:r>
                      <a:endParaRPr lang="ru-RU"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ea typeface="Times New Roman"/>
                          <a:cs typeface="Times New Roman" pitchFamily="18" charset="0"/>
                        </a:rPr>
                        <a:t>Адам саны</a:t>
                      </a:r>
                      <a:endParaRPr lang="ru-RU" sz="12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err="1" smtClean="0">
                          <a:effectLst/>
                          <a:latin typeface="Times New Roman" pitchFamily="18" charset="0"/>
                          <a:cs typeface="Times New Roman" pitchFamily="18" charset="0"/>
                        </a:rPr>
                        <a:t>«жоғары» санатты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cs typeface="Times New Roman" pitchFamily="18" charset="0"/>
                        </a:rPr>
                        <a:t>«</a:t>
                      </a:r>
                      <a:r>
                        <a:rPr lang="ru-RU" sz="1200" dirty="0" err="1" smtClean="0">
                          <a:effectLst/>
                          <a:latin typeface="Times New Roman" pitchFamily="18" charset="0"/>
                          <a:cs typeface="Times New Roman" pitchFamily="18" charset="0"/>
                        </a:rPr>
                        <a:t>бірінші</a:t>
                      </a:r>
                      <a:r>
                        <a:rPr lang="ru-RU" sz="1200" dirty="0" smtClean="0">
                          <a:effectLst/>
                          <a:latin typeface="Times New Roman" pitchFamily="18" charset="0"/>
                          <a:cs typeface="Times New Roman" pitchFamily="18" charset="0"/>
                        </a:rPr>
                        <a:t>» </a:t>
                      </a:r>
                      <a:r>
                        <a:rPr lang="ru-RU" sz="1200" dirty="0" err="1" smtClean="0">
                          <a:effectLst/>
                          <a:latin typeface="Times New Roman" pitchFamily="18" charset="0"/>
                          <a:cs typeface="Times New Roman" pitchFamily="18" charset="0"/>
                        </a:rPr>
                        <a:t>санатты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effectLst/>
                          <a:latin typeface="Times New Roman" pitchFamily="18" charset="0"/>
                          <a:cs typeface="Times New Roman" pitchFamily="18" charset="0"/>
                        </a:rPr>
                        <a:t>«</a:t>
                      </a:r>
                      <a:r>
                        <a:rPr lang="ru-RU" sz="1200" dirty="0" err="1" smtClean="0">
                          <a:effectLst/>
                          <a:latin typeface="Times New Roman" pitchFamily="18" charset="0"/>
                          <a:cs typeface="Times New Roman" pitchFamily="18" charset="0"/>
                        </a:rPr>
                        <a:t>екінші</a:t>
                      </a:r>
                      <a:r>
                        <a:rPr lang="ru-RU" sz="1200" dirty="0" smtClean="0">
                          <a:effectLst/>
                          <a:latin typeface="Times New Roman" pitchFamily="18" charset="0"/>
                          <a:cs typeface="Times New Roman" pitchFamily="18" charset="0"/>
                        </a:rPr>
                        <a:t>» </a:t>
                      </a:r>
                      <a:r>
                        <a:rPr lang="ru-RU" sz="1200" dirty="0" err="1" smtClean="0">
                          <a:effectLst/>
                          <a:latin typeface="Times New Roman" pitchFamily="18" charset="0"/>
                          <a:cs typeface="Times New Roman" pitchFamily="18" charset="0"/>
                        </a:rPr>
                        <a:t>санатты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t>біліктілік санатын берусіз маман сертификаты</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err="1" smtClean="0">
                          <a:effectLst/>
                          <a:latin typeface="Times New Roman" pitchFamily="18" charset="0"/>
                          <a:cs typeface="Times New Roman" pitchFamily="18" charset="0"/>
                        </a:rPr>
                        <a:t>Санаттылық</a:t>
                      </a:r>
                      <a:endParaRPr lang="ru-RU" sz="1200" dirty="0">
                        <a:solidFill>
                          <a:srgbClr val="002060"/>
                        </a:solidFill>
                        <a:effectLst/>
                        <a:latin typeface="Times New Roman" pitchFamily="18" charset="0"/>
                        <a:ea typeface="Times New Roman"/>
                        <a:cs typeface="Times New Roman" pitchFamily="18" charset="0"/>
                      </a:endParaRPr>
                    </a:p>
                  </a:txBody>
                  <a:tcPr marL="68580" marR="68580" marT="0" marB="0" anchor="ctr"/>
                </a:tc>
              </a:tr>
              <a:tr h="819034">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Дірігерлер-58</a:t>
                      </a:r>
                    </a:p>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a:t>
                      </a:r>
                      <a:r>
                        <a:rPr lang="ru-RU" sz="1200" dirty="0" err="1" smtClean="0">
                          <a:solidFill>
                            <a:schemeClr val="tx1"/>
                          </a:solidFill>
                          <a:effectLst/>
                          <a:latin typeface="Times New Roman" pitchFamily="18" charset="0"/>
                          <a:cs typeface="Times New Roman" pitchFamily="18" charset="0"/>
                        </a:rPr>
                        <a:t>жас</a:t>
                      </a:r>
                      <a:r>
                        <a:rPr lang="ru-RU" sz="1200" dirty="0" smtClean="0">
                          <a:solidFill>
                            <a:schemeClr val="tx1"/>
                          </a:solidFill>
                          <a:effectLst/>
                          <a:latin typeface="Times New Roman" pitchFamily="18" charset="0"/>
                          <a:cs typeface="Times New Roman" pitchFamily="18" charset="0"/>
                        </a:rPr>
                        <a:t> маман</a:t>
                      </a:r>
                      <a:r>
                        <a:rPr lang="ru-RU" sz="1200" baseline="0" dirty="0" smtClean="0">
                          <a:solidFill>
                            <a:schemeClr val="tx1"/>
                          </a:solidFill>
                          <a:effectLst/>
                          <a:latin typeface="Times New Roman" pitchFamily="18" charset="0"/>
                          <a:cs typeface="Times New Roman" pitchFamily="18" charset="0"/>
                        </a:rPr>
                        <a:t>-5)</a:t>
                      </a:r>
                      <a:endParaRPr lang="ru-RU" sz="1200" dirty="0">
                        <a:solidFill>
                          <a:schemeClr val="tx1"/>
                        </a:solidFill>
                        <a:effectLst/>
                        <a:latin typeface="Times New Roman" pitchFamily="18" charset="0"/>
                        <a:cs typeface="Times New Roman" pitchFamily="18" charset="0"/>
                      </a:endParaRPr>
                    </a:p>
                  </a:txBody>
                  <a:tcPr marL="68580" marR="68580" marT="0" marB="0"/>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139,75</a:t>
                      </a:r>
                      <a:endParaRPr lang="ru-RU" sz="1200" dirty="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91,5</a:t>
                      </a:r>
                      <a:endParaRPr lang="ru-RU" sz="1200" dirty="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58</a:t>
                      </a:r>
                    </a:p>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(7 б/к)</a:t>
                      </a:r>
                      <a:endParaRPr lang="ru-RU" sz="1200" dirty="0">
                        <a:solidFill>
                          <a:schemeClr val="tx1"/>
                        </a:solidFill>
                        <a:effectLst/>
                        <a:latin typeface="Times New Roman" pitchFamily="18" charset="0"/>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21-36,2%</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14-24,1%</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1-1,7%</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22-38%</a:t>
                      </a:r>
                    </a:p>
                    <a:p>
                      <a:pPr marL="0" marR="0" indent="0" algn="ctr"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1"/>
                          </a:solidFill>
                          <a:effectLst/>
                          <a:latin typeface="Times New Roman" pitchFamily="18" charset="0"/>
                          <a:cs typeface="Times New Roman" pitchFamily="18" charset="0"/>
                        </a:rPr>
                        <a:t>(</a:t>
                      </a:r>
                      <a:r>
                        <a:rPr lang="kk-KZ" sz="1200" dirty="0" smtClean="0"/>
                        <a:t>жұмыс өтілі 5 жылға дейін</a:t>
                      </a:r>
                      <a:r>
                        <a:rPr lang="kk-KZ" sz="1200" baseline="0" dirty="0" smtClean="0">
                          <a:solidFill>
                            <a:schemeClr val="tx1"/>
                          </a:solidFill>
                          <a:effectLst/>
                          <a:latin typeface="Times New Roman" pitchFamily="18" charset="0"/>
                          <a:cs typeface="Times New Roman" pitchFamily="18" charset="0"/>
                        </a:rPr>
                        <a:t>)</a:t>
                      </a: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62%</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r>
              <a:tr h="661545">
                <a:tc>
                  <a:txBody>
                    <a:bodyPr/>
                    <a:lstStyle/>
                    <a:p>
                      <a:pPr algn="ctr">
                        <a:lnSpc>
                          <a:spcPct val="115000"/>
                        </a:lnSpc>
                        <a:spcAft>
                          <a:spcPts val="0"/>
                        </a:spcAft>
                      </a:pPr>
                      <a:r>
                        <a:rPr lang="ru-RU" sz="1200" dirty="0" smtClean="0">
                          <a:solidFill>
                            <a:schemeClr val="tx1"/>
                          </a:solidFill>
                          <a:effectLst/>
                          <a:latin typeface="Times New Roman" pitchFamily="18" charset="0"/>
                          <a:cs typeface="Times New Roman" pitchFamily="18" charset="0"/>
                        </a:rPr>
                        <a:t>Орта </a:t>
                      </a:r>
                      <a:r>
                        <a:rPr lang="ru-RU" sz="1200" dirty="0" err="1" smtClean="0">
                          <a:solidFill>
                            <a:schemeClr val="tx1"/>
                          </a:solidFill>
                          <a:effectLst/>
                          <a:latin typeface="Times New Roman" pitchFamily="18" charset="0"/>
                          <a:cs typeface="Times New Roman" pitchFamily="18" charset="0"/>
                        </a:rPr>
                        <a:t>буын</a:t>
                      </a:r>
                      <a:r>
                        <a:rPr lang="ru-RU" sz="1200" dirty="0" smtClean="0">
                          <a:solidFill>
                            <a:schemeClr val="tx1"/>
                          </a:solidFill>
                          <a:effectLst/>
                          <a:latin typeface="Times New Roman" pitchFamily="18" charset="0"/>
                          <a:cs typeface="Times New Roman" pitchFamily="18" charset="0"/>
                        </a:rPr>
                        <a:t> қызметкерлері-265 (</a:t>
                      </a:r>
                      <a:r>
                        <a:rPr lang="ru-RU" sz="1200" dirty="0" err="1" smtClean="0">
                          <a:solidFill>
                            <a:schemeClr val="tx1"/>
                          </a:solidFill>
                          <a:effectLst/>
                          <a:latin typeface="Times New Roman" pitchFamily="18" charset="0"/>
                          <a:cs typeface="Times New Roman" pitchFamily="18" charset="0"/>
                        </a:rPr>
                        <a:t>жас</a:t>
                      </a:r>
                      <a:r>
                        <a:rPr lang="ru-RU" sz="1200" dirty="0" smtClean="0">
                          <a:solidFill>
                            <a:schemeClr val="tx1"/>
                          </a:solidFill>
                          <a:effectLst/>
                          <a:latin typeface="Times New Roman" pitchFamily="18" charset="0"/>
                          <a:cs typeface="Times New Roman" pitchFamily="18" charset="0"/>
                        </a:rPr>
                        <a:t> маман</a:t>
                      </a:r>
                      <a:r>
                        <a:rPr lang="ru-RU" sz="1200" baseline="0" dirty="0" smtClean="0">
                          <a:solidFill>
                            <a:schemeClr val="tx1"/>
                          </a:solidFill>
                          <a:effectLst/>
                          <a:latin typeface="Times New Roman" pitchFamily="18" charset="0"/>
                          <a:cs typeface="Times New Roman" pitchFamily="18" charset="0"/>
                        </a:rPr>
                        <a:t>-41)</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280,25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198,75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265 </a:t>
                      </a:r>
                    </a:p>
                    <a:p>
                      <a:pPr algn="ctr">
                        <a:lnSpc>
                          <a:spcPct val="115000"/>
                        </a:lnSpc>
                        <a:spcAft>
                          <a:spcPts val="0"/>
                        </a:spcAft>
                      </a:pPr>
                      <a:r>
                        <a:rPr lang="kk-KZ" sz="1200" dirty="0" smtClean="0">
                          <a:solidFill>
                            <a:schemeClr val="tx1"/>
                          </a:solidFill>
                          <a:effectLst/>
                          <a:latin typeface="Times New Roman" pitchFamily="18" charset="0"/>
                          <a:ea typeface="Times New Roman"/>
                          <a:cs typeface="Times New Roman" pitchFamily="18" charset="0"/>
                        </a:rPr>
                        <a:t>(42 б/к)</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131-49,4%</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27-10,1%</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3-1,1</a:t>
                      </a:r>
                      <a:r>
                        <a:rPr lang="kk-KZ" sz="1200" dirty="0" smtClean="0">
                          <a:solidFill>
                            <a:schemeClr val="tx1"/>
                          </a:solidFill>
                          <a:effectLst/>
                          <a:latin typeface="Times New Roman" pitchFamily="18" charset="0"/>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 104-39,2% </a:t>
                      </a:r>
                    </a:p>
                    <a:p>
                      <a:pPr algn="ctr">
                        <a:lnSpc>
                          <a:spcPct val="115000"/>
                        </a:lnSpc>
                        <a:spcAft>
                          <a:spcPts val="0"/>
                        </a:spcAft>
                      </a:pPr>
                      <a:r>
                        <a:rPr lang="kk-KZ" sz="1200" dirty="0" smtClean="0">
                          <a:solidFill>
                            <a:schemeClr val="tx1"/>
                          </a:solidFill>
                          <a:effectLst/>
                          <a:latin typeface="Times New Roman" pitchFamily="18" charset="0"/>
                          <a:cs typeface="Times New Roman" pitchFamily="18" charset="0"/>
                        </a:rPr>
                        <a:t>(</a:t>
                      </a:r>
                      <a:r>
                        <a:rPr lang="kk-KZ" sz="1200" dirty="0" smtClean="0"/>
                        <a:t>жұмыс өтілі 5 жылға дейін</a:t>
                      </a:r>
                      <a:r>
                        <a:rPr lang="kk-KZ" sz="1200" baseline="0" dirty="0" smtClean="0">
                          <a:solidFill>
                            <a:schemeClr val="tx1"/>
                          </a:solidFill>
                          <a:effectLst/>
                          <a:latin typeface="Times New Roman" pitchFamily="18" charset="0"/>
                          <a:cs typeface="Times New Roman" pitchFamily="18" charset="0"/>
                        </a:rPr>
                        <a:t>)</a:t>
                      </a: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cs typeface="Times New Roman" pitchFamily="18" charset="0"/>
                        </a:rPr>
                        <a:t>60,7%</a:t>
                      </a:r>
                      <a:endParaRPr lang="kk-KZ" sz="1200" baseline="0" dirty="0" smtClean="0">
                        <a:solidFill>
                          <a:schemeClr val="tx1"/>
                        </a:solidFill>
                        <a:effectLst/>
                        <a:latin typeface="Times New Roman" pitchFamily="18" charset="0"/>
                        <a:ea typeface="Times New Roman"/>
                        <a:cs typeface="Times New Roman" pitchFamily="18" charset="0"/>
                      </a:endParaRPr>
                    </a:p>
                  </a:txBody>
                  <a:tcPr marL="68580" marR="68580" marT="0" marB="0" anchor="ctr"/>
                </a:tc>
              </a:tr>
              <a:tr h="661545">
                <a:tc>
                  <a:txBody>
                    <a:bodyPr/>
                    <a:lstStyle/>
                    <a:p>
                      <a:pPr algn="ctr">
                        <a:lnSpc>
                          <a:spcPct val="115000"/>
                        </a:lnSpc>
                        <a:spcAft>
                          <a:spcPts val="0"/>
                        </a:spcAft>
                      </a:pPr>
                      <a:r>
                        <a:rPr lang="kk-KZ" sz="1200" dirty="0" smtClean="0">
                          <a:solidFill>
                            <a:schemeClr val="tx1"/>
                          </a:solidFill>
                          <a:effectLst/>
                          <a:latin typeface="Times New Roman" pitchFamily="18" charset="0"/>
                          <a:ea typeface="Times New Roman"/>
                          <a:cs typeface="Times New Roman" pitchFamily="18" charset="0"/>
                        </a:rPr>
                        <a:t>Кіші буын қызметкерлері</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208,0</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124,5</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141 </a:t>
                      </a:r>
                    </a:p>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(12 б/к)</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cs typeface="Times New Roman" pitchFamily="18" charset="0"/>
                        </a:rPr>
                        <a:t>-</a:t>
                      </a: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ea typeface="Times New Roman"/>
                          <a:cs typeface="Times New Roman" pitchFamily="18" charset="0"/>
                        </a:rPr>
                        <a:t>-</a:t>
                      </a:r>
                    </a:p>
                  </a:txBody>
                  <a:tcPr marL="68580" marR="68580" marT="0" marB="0" anchor="ctr"/>
                </a:tc>
              </a:tr>
              <a:tr h="661545">
                <a:tc>
                  <a:txBody>
                    <a:bodyPr/>
                    <a:lstStyle/>
                    <a:p>
                      <a:pPr algn="ctr">
                        <a:lnSpc>
                          <a:spcPct val="115000"/>
                        </a:lnSpc>
                        <a:spcAft>
                          <a:spcPts val="0"/>
                        </a:spcAft>
                      </a:pPr>
                      <a:r>
                        <a:rPr lang="kk-KZ" sz="1200" dirty="0" smtClean="0">
                          <a:solidFill>
                            <a:schemeClr val="tx1"/>
                          </a:solidFill>
                          <a:effectLst/>
                          <a:latin typeface="Times New Roman" pitchFamily="18" charset="0"/>
                          <a:ea typeface="Times New Roman"/>
                          <a:cs typeface="Times New Roman" pitchFamily="18" charset="0"/>
                        </a:rPr>
                        <a:t>Басқалар</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63</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smtClean="0">
                          <a:solidFill>
                            <a:schemeClr val="tx1"/>
                          </a:solidFill>
                          <a:effectLst/>
                          <a:latin typeface="Times New Roman" pitchFamily="18" charset="0"/>
                          <a:ea typeface="Times New Roman"/>
                          <a:cs typeface="Times New Roman" pitchFamily="18" charset="0"/>
                        </a:rPr>
                        <a:t>63,0</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dirty="0" smtClean="0">
                          <a:solidFill>
                            <a:schemeClr val="tx1"/>
                          </a:solidFill>
                          <a:effectLst/>
                          <a:latin typeface="Times New Roman" pitchFamily="18" charset="0"/>
                          <a:ea typeface="Times New Roman"/>
                          <a:cs typeface="Times New Roman" pitchFamily="18" charset="0"/>
                        </a:rPr>
                        <a:t>50</a:t>
                      </a:r>
                    </a:p>
                    <a:p>
                      <a:pPr marL="0" marR="0" indent="0" algn="ctr" defTabSz="914400" rtl="0" eaLnBrk="1" fontAlgn="auto" latinLnBrk="0" hangingPunct="1">
                        <a:lnSpc>
                          <a:spcPct val="115000"/>
                        </a:lnSpc>
                        <a:spcBef>
                          <a:spcPts val="0"/>
                        </a:spcBef>
                        <a:spcAft>
                          <a:spcPts val="0"/>
                        </a:spcAft>
                        <a:buClrTx/>
                        <a:buSzTx/>
                        <a:buFontTx/>
                        <a:buNone/>
                        <a:tabLst/>
                        <a:defRPr/>
                      </a:pPr>
                      <a:r>
                        <a:rPr lang="ru-RU" sz="1200" dirty="0" smtClean="0">
                          <a:solidFill>
                            <a:schemeClr val="tx1"/>
                          </a:solidFill>
                          <a:effectLst/>
                          <a:latin typeface="Times New Roman" pitchFamily="18" charset="0"/>
                          <a:ea typeface="Times New Roman"/>
                          <a:cs typeface="Times New Roman" pitchFamily="18" charset="0"/>
                        </a:rPr>
                        <a:t>(3 б/к)</a:t>
                      </a:r>
                    </a:p>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 </a:t>
                      </a: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1200" dirty="0" smtClean="0">
                          <a:solidFill>
                            <a:schemeClr val="tx1"/>
                          </a:solidFill>
                          <a:effectLst/>
                          <a:latin typeface="Times New Roman" pitchFamily="18" charset="0"/>
                          <a:ea typeface="Times New Roman"/>
                          <a:cs typeface="Times New Roman" pitchFamily="18" charset="0"/>
                        </a:rPr>
                        <a:t>-</a:t>
                      </a:r>
                      <a:endParaRPr lang="ru-RU" sz="1200" dirty="0">
                        <a:solidFill>
                          <a:schemeClr val="tx1"/>
                        </a:solidFill>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cs typeface="Times New Roman" pitchFamily="18" charset="0"/>
                        </a:rPr>
                        <a:t>-</a:t>
                      </a:r>
                    </a:p>
                  </a:txBody>
                  <a:tcPr marL="68580" marR="68580" marT="0" marB="0" anchor="ctr"/>
                </a:tc>
                <a:tc>
                  <a:txBody>
                    <a:bodyPr/>
                    <a:lstStyle/>
                    <a:p>
                      <a:pPr algn="ctr">
                        <a:lnSpc>
                          <a:spcPct val="115000"/>
                        </a:lnSpc>
                        <a:spcAft>
                          <a:spcPts val="0"/>
                        </a:spcAft>
                      </a:pPr>
                      <a:r>
                        <a:rPr lang="kk-KZ" sz="1200" baseline="0" dirty="0" smtClean="0">
                          <a:solidFill>
                            <a:schemeClr val="tx1"/>
                          </a:solidFill>
                          <a:effectLst/>
                          <a:latin typeface="Times New Roman" pitchFamily="18" charset="0"/>
                          <a:ea typeface="Times New Roman"/>
                          <a:cs typeface="Times New Roman" pitchFamily="18" charset="0"/>
                        </a:rPr>
                        <a:t>-</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418352"/>
          </a:xfrm>
        </p:spPr>
        <p:txBody>
          <a:bodyPr>
            <a:normAutofit fontScale="90000"/>
          </a:bodyPr>
          <a:lstStyle/>
          <a:p>
            <a:pPr algn="ctr"/>
            <a:r>
              <a:rPr lang="ru-RU"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АДАМИ  РЕСУРСЫН ДАМЫТУ</a:t>
            </a:r>
            <a:endParaRPr lang="ru-RU" sz="2800" dirty="0"/>
          </a:p>
        </p:txBody>
      </p:sp>
      <p:sp>
        <p:nvSpPr>
          <p:cNvPr id="4" name="Прямоугольник 3"/>
          <p:cNvSpPr/>
          <p:nvPr/>
        </p:nvSpPr>
        <p:spPr>
          <a:xfrm>
            <a:off x="642910" y="842546"/>
            <a:ext cx="8001056" cy="3847207"/>
          </a:xfrm>
          <a:prstGeom prst="rect">
            <a:avLst/>
          </a:prstGeom>
        </p:spPr>
        <p:txBody>
          <a:bodyPr wrap="square">
            <a:spAutoFit/>
          </a:bodyPr>
          <a:lstStyle/>
          <a:p>
            <a:pPr algn="l"/>
            <a:r>
              <a:rPr lang="kk-KZ" sz="2400" b="1" dirty="0" smtClean="0">
                <a:latin typeface="+mn-lt"/>
              </a:rPr>
              <a:t>  </a:t>
            </a:r>
            <a:r>
              <a:rPr lang="kk-KZ" sz="2800" b="1" dirty="0" smtClean="0">
                <a:latin typeface="+mn-lt"/>
              </a:rPr>
              <a:t>2021 жылдың 12 айында оқу тәжірибе жинау:</a:t>
            </a:r>
            <a:endParaRPr lang="ru-RU" sz="2800" b="1" dirty="0" smtClean="0">
              <a:latin typeface="+mn-lt"/>
              <a:cs typeface="Times New Roman" pitchFamily="18" charset="0"/>
            </a:endParaRPr>
          </a:p>
          <a:p>
            <a:pPr marL="285750" indent="-285750" algn="l"/>
            <a:r>
              <a:rPr lang="ru-RU" sz="16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1.  9 </a:t>
            </a:r>
            <a:r>
              <a:rPr lang="ru-RU" sz="2400" dirty="0" err="1" smtClean="0">
                <a:latin typeface="Times New Roman" pitchFamily="18" charset="0"/>
                <a:cs typeface="Times New Roman" pitchFamily="18" charset="0"/>
              </a:rPr>
              <a:t>дәрігер </a:t>
            </a:r>
            <a:r>
              <a:rPr lang="ru-RU" sz="2400" dirty="0" smtClean="0">
                <a:latin typeface="Times New Roman" pitchFamily="18" charset="0"/>
                <a:cs typeface="Times New Roman" pitchFamily="18" charset="0"/>
              </a:rPr>
              <a:t>Шымкент </a:t>
            </a:r>
            <a:r>
              <a:rPr lang="ru-RU" sz="2400" dirty="0" err="1" smtClean="0">
                <a:latin typeface="Times New Roman" pitchFamily="18" charset="0"/>
                <a:cs typeface="Times New Roman" pitchFamily="18" charset="0"/>
              </a:rPr>
              <a:t>қаласында</a:t>
            </a:r>
            <a:endParaRPr lang="ru-RU" sz="2400" dirty="0" smtClean="0">
              <a:latin typeface="Times New Roman" pitchFamily="18" charset="0"/>
              <a:cs typeface="Times New Roman" pitchFamily="18" charset="0"/>
            </a:endParaRPr>
          </a:p>
          <a:p>
            <a:pPr marL="285750" indent="-285750" algn="l"/>
            <a:r>
              <a:rPr lang="kk-KZ" sz="2400" dirty="0" smtClean="0">
                <a:latin typeface="Times New Roman" pitchFamily="18" charset="0"/>
                <a:cs typeface="Times New Roman" pitchFamily="18" charset="0"/>
              </a:rPr>
              <a:t>      1 дәрігер Нұрсұлтан қаласында</a:t>
            </a:r>
          </a:p>
          <a:p>
            <a:pPr marL="285750" indent="-285750" algn="l"/>
            <a:r>
              <a:rPr lang="kk-KZ" sz="2400" dirty="0" smtClean="0">
                <a:latin typeface="Times New Roman" pitchFamily="18" charset="0"/>
                <a:cs typeface="Times New Roman" pitchFamily="18" charset="0"/>
              </a:rPr>
              <a:t>      5 дәрігер Түркия елінде</a:t>
            </a:r>
          </a:p>
          <a:p>
            <a:pPr marL="285750" indent="-285750" algn="l"/>
            <a:r>
              <a:rPr lang="kk-KZ" sz="2400" dirty="0" smtClean="0">
                <a:latin typeface="Times New Roman" pitchFamily="18" charset="0"/>
                <a:cs typeface="Times New Roman" pitchFamily="18" charset="0"/>
              </a:rPr>
              <a:t>      3 дәрігер Америка Құрама штатында білімдерін   </a:t>
            </a:r>
          </a:p>
          <a:p>
            <a:pPr marL="285750" indent="-285750" algn="l"/>
            <a:r>
              <a:rPr lang="kk-KZ" sz="2400" smtClean="0">
                <a:latin typeface="Times New Roman" pitchFamily="18" charset="0"/>
                <a:cs typeface="Times New Roman" pitchFamily="18" charset="0"/>
              </a:rPr>
              <a:t>      жетілдірді</a:t>
            </a:r>
            <a:endParaRPr lang="ru-RU" sz="2400" dirty="0" smtClean="0">
              <a:latin typeface="Times New Roman" pitchFamily="18" charset="0"/>
              <a:cs typeface="Times New Roman" pitchFamily="18" charset="0"/>
            </a:endParaRPr>
          </a:p>
          <a:p>
            <a:pPr marL="285750" indent="-285750" algn="l"/>
            <a:r>
              <a:rPr lang="ru-RU" sz="2400" dirty="0" smtClean="0">
                <a:latin typeface="Times New Roman" pitchFamily="18" charset="0"/>
                <a:cs typeface="Times New Roman" pitchFamily="18" charset="0"/>
              </a:rPr>
              <a:t>2.  14 </a:t>
            </a:r>
            <a:r>
              <a:rPr lang="ru-RU" sz="2400" dirty="0" err="1" smtClean="0">
                <a:latin typeface="Times New Roman" pitchFamily="18" charset="0"/>
                <a:cs typeface="Times New Roman" pitchFamily="18" charset="0"/>
              </a:rPr>
              <a:t>дәрігер және </a:t>
            </a:r>
            <a:r>
              <a:rPr lang="ru-RU" sz="2400" dirty="0" smtClean="0">
                <a:latin typeface="Times New Roman" pitchFamily="18" charset="0"/>
                <a:cs typeface="Times New Roman" pitchFamily="18" charset="0"/>
              </a:rPr>
              <a:t>16 </a:t>
            </a:r>
            <a:r>
              <a:rPr lang="ru-RU" sz="2400" dirty="0" err="1" smtClean="0">
                <a:latin typeface="Times New Roman" pitchFamily="18" charset="0"/>
                <a:cs typeface="Times New Roman" pitchFamily="18" charset="0"/>
              </a:rPr>
              <a:t>мейіргер</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BLS</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ACLS</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PALS</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PHTLS</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тақырыптары бойынша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оқыды.</a:t>
            </a:r>
            <a:endParaRPr lang="ru-RU" sz="2400" dirty="0" smtClean="0">
              <a:latin typeface="Times New Roman" pitchFamily="18" charset="0"/>
              <a:cs typeface="Times New Roman" pitchFamily="18" charset="0"/>
            </a:endParaRPr>
          </a:p>
          <a:p>
            <a:pPr marL="285750" indent="-285750" algn="l"/>
            <a:r>
              <a:rPr lang="ru-RU" sz="2400" dirty="0" smtClean="0">
                <a:latin typeface="Times New Roman" pitchFamily="18" charset="0"/>
                <a:cs typeface="Times New Roman" pitchFamily="18" charset="0"/>
              </a:rPr>
              <a:t> 3.  </a:t>
            </a:r>
            <a:r>
              <a:rPr lang="en-US" sz="2400" dirty="0" smtClean="0">
                <a:latin typeface="Times New Roman" pitchFamily="18" charset="0"/>
                <a:cs typeface="Times New Roman" pitchFamily="18" charset="0"/>
              </a:rPr>
              <a:t>3 </a:t>
            </a:r>
            <a:r>
              <a:rPr lang="kk-KZ" sz="2400" dirty="0" smtClean="0">
                <a:latin typeface="Times New Roman" pitchFamily="18" charset="0"/>
                <a:cs typeface="Times New Roman" pitchFamily="18" charset="0"/>
              </a:rPr>
              <a:t>дәрігер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a:t>
            </a:r>
            <a:r>
              <a:rPr lang="ru-RU" sz="2400" dirty="0" smtClean="0">
                <a:latin typeface="Times New Roman" pitchFamily="18" charset="0"/>
                <a:cs typeface="Times New Roman" pitchFamily="18" charset="0"/>
              </a:rPr>
              <a:t>8 </a:t>
            </a:r>
            <a:r>
              <a:rPr lang="ru-RU" sz="2400" dirty="0" err="1" smtClean="0">
                <a:latin typeface="Times New Roman" pitchFamily="18" charset="0"/>
                <a:cs typeface="Times New Roman" pitchFamily="18" charset="0"/>
              </a:rPr>
              <a:t>мейіргер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триаж</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жүйесі бойынша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оқыды</a:t>
            </a:r>
            <a:r>
              <a:rPr lang="ru-RU" sz="24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13023</TotalTime>
  <Words>3711</Words>
  <Application>Microsoft Office PowerPoint</Application>
  <PresentationFormat>Экран (4:3)</PresentationFormat>
  <Paragraphs>1914</Paragraphs>
  <Slides>37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Поток</vt:lpstr>
      <vt:lpstr>  2021 жылдың 12 айлық есебі</vt:lpstr>
      <vt:lpstr>Слайд 2</vt:lpstr>
      <vt:lpstr>Кентау қаласындағы қалалық аурухананың құрылымдық бөлімшелері мен сыйымдылығы</vt:lpstr>
      <vt:lpstr>Кентау қалалық ауруханасы келесі бөлімшелермен ұсынылған:  </vt:lpstr>
      <vt:lpstr>Слайд 5</vt:lpstr>
      <vt:lpstr>Слайд 6</vt:lpstr>
      <vt:lpstr>АДАМИ  РЕСУРСТАР</vt:lpstr>
      <vt:lpstr>АДАМИ РЕСУРСЫН ДАМЫТУ</vt:lpstr>
      <vt:lpstr>АДАМИ  РЕСУРСЫН ДАМЫТУ</vt:lpstr>
      <vt:lpstr>     Материалдық- техникалық база   Негізгі қаржыны пайдалану тиімділігін бағалау   Медициналық жабдықтармен жабдықтауды талдау  </vt:lpstr>
      <vt:lpstr>2021 жылдың 12 айында материалдық-техникалық базаны нығайту.</vt:lpstr>
      <vt:lpstr>Аурухананың бюджеттік қаражатын пайдалануды талдау</vt:lpstr>
      <vt:lpstr>Бір науқасқа шығындар</vt:lpstr>
      <vt:lpstr>Медициналық көмектің кепілдендірілген көлемі шеңберіндегі амбулаториялық-емханалық көмектен түскен кіріс                               </vt:lpstr>
      <vt:lpstr>Ақылы қызметтер туралы есеп (ш.есеп)        </vt:lpstr>
      <vt:lpstr>Негізгі медициналық-экономикалық көрсеткіштер</vt:lpstr>
      <vt:lpstr>Сапалық көрсеткіштер </vt:lpstr>
      <vt:lpstr>Слайд 18</vt:lpstr>
      <vt:lpstr>Сапалық көрсеткіштер </vt:lpstr>
      <vt:lpstr>Сапалық көрсеткіштер </vt:lpstr>
      <vt:lpstr>      Тәулік бойы жұмыс істейтін стационардың төсек қорын талдау</vt:lpstr>
      <vt:lpstr>Күндізгі стационардың төсек қорын санау</vt:lpstr>
      <vt:lpstr>          Кентау қалалық ауруханасының 2021 жылғы 12 айында             Инсульт орталвғының жұмыс есебі. </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 PowerPoint 2002+</dc:title>
  <dc:creator>DOCTOR</dc:creator>
  <cp:lastModifiedBy>Пользователь Windows</cp:lastModifiedBy>
  <cp:revision>1589</cp:revision>
  <dcterms:created xsi:type="dcterms:W3CDTF">2017-05-25T03:17:49Z</dcterms:created>
  <dcterms:modified xsi:type="dcterms:W3CDTF">2022-01-24T03:14:13Z</dcterms:modified>
</cp:coreProperties>
</file>