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7"/>
  </p:notesMasterIdLst>
  <p:sldIdLst>
    <p:sldId id="661" r:id="rId2"/>
    <p:sldId id="805" r:id="rId3"/>
    <p:sldId id="728" r:id="rId4"/>
    <p:sldId id="647" r:id="rId5"/>
    <p:sldId id="806" r:id="rId6"/>
    <p:sldId id="807" r:id="rId7"/>
    <p:sldId id="851" r:id="rId8"/>
    <p:sldId id="852" r:id="rId9"/>
    <p:sldId id="853" r:id="rId10"/>
    <p:sldId id="854" r:id="rId11"/>
    <p:sldId id="855" r:id="rId12"/>
    <p:sldId id="856" r:id="rId13"/>
    <p:sldId id="857" r:id="rId14"/>
    <p:sldId id="858" r:id="rId15"/>
    <p:sldId id="843" r:id="rId16"/>
    <p:sldId id="844" r:id="rId17"/>
    <p:sldId id="656" r:id="rId18"/>
    <p:sldId id="845" r:id="rId19"/>
    <p:sldId id="824" r:id="rId20"/>
    <p:sldId id="880" r:id="rId21"/>
    <p:sldId id="881" r:id="rId22"/>
    <p:sldId id="859" r:id="rId23"/>
    <p:sldId id="850" r:id="rId24"/>
    <p:sldId id="862" r:id="rId25"/>
    <p:sldId id="872" r:id="rId26"/>
    <p:sldId id="873" r:id="rId27"/>
    <p:sldId id="860" r:id="rId28"/>
    <p:sldId id="861" r:id="rId29"/>
    <p:sldId id="864" r:id="rId30"/>
    <p:sldId id="865" r:id="rId31"/>
    <p:sldId id="870" r:id="rId32"/>
    <p:sldId id="866" r:id="rId33"/>
    <p:sldId id="867" r:id="rId34"/>
    <p:sldId id="879" r:id="rId35"/>
    <p:sldId id="876" r:id="rId36"/>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8DF3"/>
    <a:srgbClr val="B3EBFF"/>
    <a:srgbClr val="FFCC00"/>
    <a:srgbClr val="FF9900"/>
    <a:srgbClr val="33CC33"/>
    <a:srgbClr val="CC3399"/>
    <a:srgbClr val="0066CC"/>
    <a:srgbClr val="A0ECBF"/>
    <a:srgbClr val="B2B2B2"/>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p:scale>
          <a:sx n="76" d="100"/>
          <a:sy n="76" d="100"/>
        </p:scale>
        <p:origin x="-2514" y="-528"/>
      </p:cViewPr>
      <p:guideLst>
        <p:guide orient="horz" pos="2160"/>
        <p:guide pos="2880"/>
      </p:guideLst>
    </p:cSldViewPr>
  </p:slideViewPr>
  <p:outlineViewPr>
    <p:cViewPr>
      <p:scale>
        <a:sx n="33" d="100"/>
        <a:sy n="33" d="100"/>
      </p:scale>
      <p:origin x="0" y="42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3FFDF-6D94-4697-91D8-1DC968685087}" type="datetimeFigureOut">
              <a:rPr lang="ru-RU" smtClean="0"/>
              <a:pPr/>
              <a:t>12.08.2022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93859-8EB5-48F4-A395-B4B70771D975}" type="slidenum">
              <a:rPr lang="ru-RU" smtClean="0"/>
              <a:pPr/>
              <a:t>‹#›</a:t>
            </a:fld>
            <a:endParaRPr lang="ru-RU"/>
          </a:p>
        </p:txBody>
      </p:sp>
    </p:spTree>
    <p:extLst>
      <p:ext uri="{BB962C8B-B14F-4D97-AF65-F5344CB8AC3E}">
        <p14:creationId xmlns:p14="http://schemas.microsoft.com/office/powerpoint/2010/main" xmlns="" val="65163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235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u="sng" smtClean="0"/>
              <a:t>Приобретено медицинское оборудование за счет средств местного бюджета:</a:t>
            </a:r>
            <a:endParaRPr lang="ru-RU" smtClean="0"/>
          </a:p>
          <a:p>
            <a:pPr eaLnBrk="1" hangingPunct="1">
              <a:spcBef>
                <a:spcPct val="0"/>
              </a:spcBef>
            </a:pPr>
            <a:r>
              <a:rPr lang="ru-RU" smtClean="0"/>
              <a:t>В 2013 году на сумму 449865,1 тыс.тенге в количестве 183 единицы</a:t>
            </a:r>
          </a:p>
          <a:p>
            <a:pPr eaLnBrk="1" hangingPunct="1">
              <a:spcBef>
                <a:spcPct val="0"/>
              </a:spcBef>
            </a:pPr>
            <a:r>
              <a:rPr lang="ru-RU" smtClean="0"/>
              <a:t>В 2014 году на сумму 154954,9 тыс.тенге в количестве 61 единица</a:t>
            </a:r>
          </a:p>
          <a:p>
            <a:pPr eaLnBrk="1" hangingPunct="1">
              <a:spcBef>
                <a:spcPct val="0"/>
              </a:spcBef>
            </a:pPr>
            <a:endParaRPr lang="ru-RU" smtClean="0"/>
          </a:p>
        </p:txBody>
      </p:sp>
      <p:sp>
        <p:nvSpPr>
          <p:cNvPr id="757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5E3FE-0888-4E91-A133-248F9BA4DC11}" type="slidenum">
              <a:rPr lang="ru-RU" smtClean="0"/>
              <a:pPr fontAlgn="base">
                <a:spcBef>
                  <a:spcPct val="0"/>
                </a:spcBef>
                <a:spcAft>
                  <a:spcPct val="0"/>
                </a:spcAft>
                <a:defRPr/>
              </a:pPr>
              <a:t>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noFill/>
          <a:ln>
            <a:solidFill>
              <a:srgbClr val="000000"/>
            </a:solidFill>
            <a:miter lim="800000"/>
            <a:headEnd/>
            <a:tailEnd/>
          </a:ln>
        </p:spPr>
      </p:sp>
      <p:sp>
        <p:nvSpPr>
          <p:cNvPr id="61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88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8D31F8-7364-451A-AB68-C39E225F1520}" type="slidenum">
              <a:rPr lang="ru-RU" smtClean="0"/>
              <a:pPr fontAlgn="base">
                <a:spcBef>
                  <a:spcPct val="0"/>
                </a:spcBef>
                <a:spcAft>
                  <a:spcPct val="0"/>
                </a:spcAft>
                <a:defRPr/>
              </a:pPr>
              <a:t>10</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dirty="0" smtClean="0"/>
              <a:t>С второго квартала 2017 года ГКП на ПХВ ОПЦ №4   переходит на «услуги горячего питания» </a:t>
            </a:r>
          </a:p>
        </p:txBody>
      </p:sp>
      <p:sp>
        <p:nvSpPr>
          <p:cNvPr id="4" name="Номер слайда 3"/>
          <p:cNvSpPr>
            <a:spLocks noGrp="1"/>
          </p:cNvSpPr>
          <p:nvPr>
            <p:ph type="sldNum" sz="quarter" idx="5"/>
          </p:nvPr>
        </p:nvSpPr>
        <p:spPr/>
        <p:txBody>
          <a:bodyPr/>
          <a:lstStyle/>
          <a:p>
            <a:pPr>
              <a:defRPr/>
            </a:pPr>
            <a:fld id="{DB332031-32D7-4FB5-BDD8-B994A50DC15E}" type="slidenum">
              <a:rPr lang="ru-RU" smtClean="0"/>
              <a:pPr>
                <a:defRPr/>
              </a:pPr>
              <a:t>11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p:spPr>
      </p:sp>
      <p:sp>
        <p:nvSpPr>
          <p:cNvPr id="71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t>С конца 2016 года оказываем услуги по неонатальному скринингу</a:t>
            </a:r>
          </a:p>
        </p:txBody>
      </p:sp>
      <p:sp>
        <p:nvSpPr>
          <p:cNvPr id="4" name="Номер слайда 3"/>
          <p:cNvSpPr>
            <a:spLocks noGrp="1"/>
          </p:cNvSpPr>
          <p:nvPr>
            <p:ph type="sldNum" sz="quarter" idx="5"/>
          </p:nvPr>
        </p:nvSpPr>
        <p:spPr/>
        <p:txBody>
          <a:bodyPr/>
          <a:lstStyle/>
          <a:p>
            <a:pPr>
              <a:defRPr/>
            </a:pPr>
            <a:fld id="{15BDE8ED-5EDD-4A24-AF74-89EF345229E8}" type="slidenum">
              <a:rPr lang="ru-RU" smtClean="0"/>
              <a:pPr>
                <a:defRPr/>
              </a:pPr>
              <a:t>12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10BB0939-87E3-4A4C-83F2-801E6E4DC567}" type="slidenum">
              <a:rPr lang="ru-RU" smtClean="0"/>
              <a:pPr>
                <a:defRPr/>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0F93859-8EB5-48F4-A395-B4B70771D975}" type="slidenum">
              <a:rPr lang="ru-RU" smtClean="0"/>
              <a:pPr/>
              <a:t>14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5FFB13-6884-402B-9F66-B0259C45F3A9}" type="slidenum">
              <a:rPr lang="ru-RU" smtClean="0"/>
              <a:pPr/>
              <a:t>17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5FFB13-6884-402B-9F66-B0259C45F3A9}" type="slidenum">
              <a:rPr lang="ru-RU" smtClean="0"/>
              <a:pPr/>
              <a:t>28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55C71343-DF0A-40DA-8FEB-65436D736E9D}" type="slidenum">
              <a:rPr lang="ru-RU" smtClean="0"/>
              <a:pPr>
                <a:defRPr/>
              </a:pPr>
              <a:t>31</a:t>
            </a:fld>
            <a:endParaRPr lang="ru-RU"/>
          </a:p>
        </p:txBody>
      </p:sp>
    </p:spTree>
    <p:extLst>
      <p:ext uri="{BB962C8B-B14F-4D97-AF65-F5344CB8AC3E}">
        <p14:creationId xmlns="" xmlns:p14="http://schemas.microsoft.com/office/powerpoint/2010/main" val="106565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F6B0A435-6CC1-49DE-9FF2-249225192D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92F5B7C-E59D-4C75-BF7A-65EF183284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1A2ABF6-A232-42A8-A9EE-7C2CE7D6D3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9144000" cy="762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990600"/>
            <a:ext cx="8229600" cy="609600"/>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6243638"/>
            <a:ext cx="2133600" cy="45720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3638"/>
            <a:ext cx="2133600" cy="457200"/>
          </a:xfrm>
        </p:spPr>
        <p:txBody>
          <a:bodyPr/>
          <a:lstStyle>
            <a:lvl1pPr>
              <a:defRPr/>
            </a:lvl1pPr>
          </a:lstStyle>
          <a:p>
            <a:fld id="{875BDAB4-1B0B-495B-9A77-0C6BC7B3F1F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08805774-15D4-42F8-AA90-83BB7060E0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FC88259-33DA-4D74-A962-DBC7C59CAE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12B0F68-51BD-4718-819F-F455988BF4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6790356B-AF77-4FA0-8A52-291F74786E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7DA4DA7C-3904-4F57-B2ED-809F36B6C6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1CCB663-6034-4925-8249-71E9C56337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364DA71-7E7F-40CB-BEA9-74400939F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D272214C-92C0-4DAC-9A8A-2052651A0DF9}"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D63AB1-FE94-43B1-84D6-4357C7C52A42}"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124744"/>
            <a:ext cx="8032976" cy="1872208"/>
          </a:xfrm>
        </p:spPr>
        <p:txBody>
          <a:bodyPr>
            <a:normAutofit fontScale="90000"/>
            <a:scene3d>
              <a:camera prst="orthographicFront"/>
              <a:lightRig rig="freezing" dir="t">
                <a:rot lat="0" lon="0" rev="5640000"/>
              </a:lightRig>
            </a:scene3d>
            <a:sp3d extrusionH="57150" prstMaterial="flat">
              <a:bevelT w="38100" h="38100"/>
              <a:contourClr>
                <a:schemeClr val="tx2"/>
              </a:contourClr>
            </a:sp3d>
          </a:bodyPr>
          <a:lstStyle/>
          <a:p>
            <a:pPr algn="ctr"/>
            <a:r>
              <a:rPr lang="ru-RU" sz="6700" dirty="0" smtClean="0">
                <a:solidFill>
                  <a:srgbClr val="C00000"/>
                </a:solidFill>
                <a:latin typeface="Times New Roman" pitchFamily="18" charset="0"/>
                <a:cs typeface="Times New Roman" pitchFamily="18" charset="0"/>
              </a:rPr>
              <a:t/>
            </a:r>
            <a:br>
              <a:rPr lang="ru-RU" sz="6700" dirty="0" smtClean="0">
                <a:solidFill>
                  <a:srgbClr val="C00000"/>
                </a:solidFill>
                <a:latin typeface="Times New Roman" pitchFamily="18" charset="0"/>
                <a:cs typeface="Times New Roman" pitchFamily="18" charset="0"/>
              </a:rPr>
            </a:br>
            <a:r>
              <a:rPr lang="ru-RU" sz="6700" dirty="0" smtClean="0">
                <a:solidFill>
                  <a:srgbClr val="C00000"/>
                </a:solidFill>
                <a:latin typeface="Times New Roman" pitchFamily="18" charset="0"/>
                <a:cs typeface="Times New Roman" pitchFamily="18" charset="0"/>
              </a:rPr>
              <a:t/>
            </a:r>
            <a:br>
              <a:rPr lang="ru-RU" sz="6700" dirty="0" smtClean="0">
                <a:solidFill>
                  <a:srgbClr val="C00000"/>
                </a:solidFill>
                <a:latin typeface="Times New Roman" pitchFamily="18" charset="0"/>
                <a:cs typeface="Times New Roman" pitchFamily="18" charset="0"/>
              </a:rPr>
            </a:br>
            <a:r>
              <a:rPr lang="ru-RU" sz="6700" dirty="0" smtClean="0">
                <a:solidFill>
                  <a:srgbClr val="C00000"/>
                </a:solidFill>
                <a:latin typeface="Times New Roman" pitchFamily="18" charset="0"/>
                <a:cs typeface="Times New Roman" pitchFamily="18" charset="0"/>
              </a:rPr>
              <a:t>2022 </a:t>
            </a:r>
            <a:r>
              <a:rPr lang="ru-RU" sz="6700" dirty="0" err="1" smtClean="0">
                <a:solidFill>
                  <a:srgbClr val="C00000"/>
                </a:solidFill>
                <a:latin typeface="Times New Roman" pitchFamily="18" charset="0"/>
                <a:cs typeface="Times New Roman" pitchFamily="18" charset="0"/>
              </a:rPr>
              <a:t>жылдың </a:t>
            </a:r>
            <a:r>
              <a:rPr lang="ru-RU" sz="6700" dirty="0" smtClean="0">
                <a:solidFill>
                  <a:srgbClr val="C00000"/>
                </a:solidFill>
                <a:latin typeface="Times New Roman" pitchFamily="18" charset="0"/>
                <a:cs typeface="Times New Roman" pitchFamily="18" charset="0"/>
              </a:rPr>
              <a:t>6 </a:t>
            </a:r>
            <a:r>
              <a:rPr lang="ru-RU" sz="6700" dirty="0" err="1" smtClean="0">
                <a:solidFill>
                  <a:srgbClr val="C00000"/>
                </a:solidFill>
                <a:latin typeface="Times New Roman" pitchFamily="18" charset="0"/>
                <a:cs typeface="Times New Roman" pitchFamily="18" charset="0"/>
              </a:rPr>
              <a:t>айлық есебі</a:t>
            </a:r>
            <a:endParaRPr lang="ru-RU" sz="5300" dirty="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67544" y="2564904"/>
            <a:ext cx="8358246" cy="2736304"/>
          </a:xfrm>
        </p:spPr>
        <p:txBody>
          <a:bodyPr>
            <a:noAutofit/>
          </a:bodyPr>
          <a:lstStyle/>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kk-KZ" sz="2000" b="1" dirty="0" smtClean="0"/>
              <a:t>ШЖҚ «Кентау қалалық ауруханасы»  МКК </a:t>
            </a:r>
          </a:p>
          <a:p>
            <a:pPr algn="ct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Кентау</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қаласы</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Конаев</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даңғылы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№26.</a:t>
            </a:r>
          </a:p>
          <a:p>
            <a:endParaRPr lang="ru-RU" sz="4000" b="1" dirty="0">
              <a:solidFill>
                <a:schemeClr val="tx1"/>
              </a:solidFill>
              <a:latin typeface="Times New Roman" pitchFamily="18" charset="0"/>
              <a:cs typeface="Times New Roman" pitchFamily="18" charset="0"/>
            </a:endParaRPr>
          </a:p>
        </p:txBody>
      </p:sp>
      <p:sp>
        <p:nvSpPr>
          <p:cNvPr id="4" name="Прямоугольник 3"/>
          <p:cNvSpPr/>
          <p:nvPr/>
        </p:nvSpPr>
        <p:spPr>
          <a:xfrm>
            <a:off x="4283968" y="6014322"/>
            <a:ext cx="4680520" cy="400110"/>
          </a:xfrm>
          <a:prstGeom prst="rect">
            <a:avLst/>
          </a:prstGeom>
        </p:spPr>
        <p:txBody>
          <a:bodyPr wrap="square">
            <a:spAutoFit/>
          </a:bodyPr>
          <a:lstStyle/>
          <a:p>
            <a:r>
              <a:rPr lang="ru-RU" sz="2000" b="1" dirty="0" smtClean="0">
                <a:latin typeface="Times New Roman" pitchFamily="18" charset="0"/>
                <a:cs typeface="Times New Roman" pitchFamily="18" charset="0"/>
              </a:rPr>
              <a:t>Бас </a:t>
            </a:r>
            <a:r>
              <a:rPr lang="ru-RU" sz="2000" b="1" dirty="0" err="1" smtClean="0">
                <a:latin typeface="Times New Roman" pitchFamily="18" charset="0"/>
                <a:cs typeface="Times New Roman" pitchFamily="18" charset="0"/>
              </a:rPr>
              <a:t>дәрігер </a:t>
            </a:r>
            <a:r>
              <a:rPr lang="ru-RU" sz="2000" b="1" dirty="0" smtClean="0">
                <a:latin typeface="Times New Roman" pitchFamily="18" charset="0"/>
                <a:cs typeface="Times New Roman" pitchFamily="18" charset="0"/>
              </a:rPr>
              <a:t>м/а </a:t>
            </a:r>
            <a:r>
              <a:rPr lang="ru-RU" sz="2000" b="1" dirty="0" err="1" smtClean="0">
                <a:latin typeface="Times New Roman" pitchFamily="18" charset="0"/>
                <a:cs typeface="Times New Roman" pitchFamily="18" charset="0"/>
              </a:rPr>
              <a:t>Утебаев</a:t>
            </a:r>
            <a:r>
              <a:rPr lang="ru-RU" sz="2000" b="1" dirty="0" smtClean="0">
                <a:latin typeface="Times New Roman" pitchFamily="18" charset="0"/>
                <a:cs typeface="Times New Roman" pitchFamily="18" charset="0"/>
              </a:rPr>
              <a:t> А.Б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8"/>
            <a:ext cx="9036050" cy="360362"/>
          </a:xfrm>
          <a:ln>
            <a:noFill/>
          </a:ln>
        </p:spPr>
        <p:style>
          <a:lnRef idx="2">
            <a:schemeClr val="accent6"/>
          </a:lnRef>
          <a:fillRef idx="1">
            <a:schemeClr val="lt1"/>
          </a:fillRef>
          <a:effectRef idx="0">
            <a:schemeClr val="accent6"/>
          </a:effectRef>
          <a:fontRef idx="minor">
            <a:schemeClr val="dk1"/>
          </a:fontRef>
        </p:style>
        <p:txBody>
          <a:bodyPr rtlCol="0">
            <a:noAutofit/>
          </a:bodyPr>
          <a:lstStyle/>
          <a:p>
            <a:pPr algn="ctr" eaLnBrk="1" fontAlgn="auto" hangingPunct="1">
              <a:spcAft>
                <a:spcPts val="0"/>
              </a:spcAft>
              <a:defRPr/>
            </a:pPr>
            <a:r>
              <a:rPr lang="ru-RU" sz="24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Аурухананың бюджеттік</a:t>
            </a:r>
            <a:r>
              <a:rPr lang="ru-RU" sz="24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24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қаражатын пайдалануды</a:t>
            </a:r>
            <a:r>
              <a:rPr lang="ru-RU" sz="24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24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талдау</a:t>
            </a:r>
            <a:endParaRPr lang="ru-RU" sz="24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1"/>
          </p:nvPr>
        </p:nvGraphicFramePr>
        <p:xfrm>
          <a:off x="571473" y="624920"/>
          <a:ext cx="7864525" cy="5225331"/>
        </p:xfrm>
        <a:graphic>
          <a:graphicData uri="http://schemas.openxmlformats.org/drawingml/2006/table">
            <a:tbl>
              <a:tblPr firstRow="1" bandRow="1">
                <a:tableStyleId>{8799B23B-EC83-4686-B30A-512413B5E67A}</a:tableStyleId>
              </a:tblPr>
              <a:tblGrid>
                <a:gridCol w="1928825"/>
                <a:gridCol w="908373"/>
                <a:gridCol w="1205176"/>
                <a:gridCol w="1335406"/>
                <a:gridCol w="1335406"/>
                <a:gridCol w="1151339"/>
              </a:tblGrid>
              <a:tr h="925216">
                <a:tc>
                  <a:txBody>
                    <a:bodyPr/>
                    <a:lstStyle/>
                    <a:p>
                      <a:pPr algn="ctr" rtl="0" fontAlgn="ctr"/>
                      <a:r>
                        <a:rPr lang="ru-RU" sz="1400" u="none" strike="noStrike" dirty="0">
                          <a:effectLst/>
                          <a:latin typeface="Times New Roman" pitchFamily="18" charset="0"/>
                          <a:cs typeface="Times New Roman" pitchFamily="18" charset="0"/>
                        </a:rPr>
                        <a:t>Специфика </a:t>
                      </a:r>
                      <a:r>
                        <a:rPr lang="ru-RU" sz="1400" u="none" strike="noStrike" dirty="0" err="1" smtClean="0">
                          <a:effectLst/>
                          <a:latin typeface="Times New Roman" pitchFamily="18" charset="0"/>
                          <a:cs typeface="Times New Roman" pitchFamily="18" charset="0"/>
                        </a:rPr>
                        <a:t>бойынша</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smtClean="0">
                          <a:effectLst/>
                          <a:latin typeface="Times New Roman" pitchFamily="18" charset="0"/>
                          <a:cs typeface="Times New Roman" pitchFamily="18" charset="0"/>
                        </a:rPr>
                        <a:t>20</a:t>
                      </a:r>
                      <a:r>
                        <a:rPr lang="en-US" sz="1400" u="none" strike="noStrike" dirty="0" smtClean="0">
                          <a:effectLst/>
                          <a:latin typeface="Times New Roman" pitchFamily="18" charset="0"/>
                          <a:cs typeface="Times New Roman" pitchFamily="18" charset="0"/>
                        </a:rPr>
                        <a:t>20</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жыл</a:t>
                      </a:r>
                      <a:r>
                        <a:rPr lang="ru-RU" sz="1400" u="none" strike="noStrike" dirty="0" smtClean="0">
                          <a:effectLst/>
                          <a:latin typeface="Times New Roman" pitchFamily="18" charset="0"/>
                          <a:cs typeface="Times New Roman" pitchFamily="18" charset="0"/>
                        </a:rPr>
                        <a:t> </a:t>
                      </a:r>
                    </a:p>
                    <a:p>
                      <a:pPr algn="ctr" rtl="0" fontAlgn="ctr"/>
                      <a:r>
                        <a:rPr lang="ru-RU" sz="1400" b="1" i="0" u="none" strike="noStrike" dirty="0" err="1" smtClean="0">
                          <a:solidFill>
                            <a:schemeClr val="tx1"/>
                          </a:solidFill>
                          <a:effectLst/>
                          <a:latin typeface="Times New Roman" pitchFamily="18" charset="0"/>
                          <a:cs typeface="Times New Roman" pitchFamily="18" charset="0"/>
                        </a:rPr>
                        <a:t>(мың.тенге</a:t>
                      </a:r>
                      <a:r>
                        <a:rPr lang="ru-RU" sz="1400" b="1" i="0" u="none" strike="noStrike" dirty="0" smtClean="0">
                          <a:solidFill>
                            <a:schemeClr val="tx1"/>
                          </a:solidFill>
                          <a:effectLst/>
                          <a:latin typeface="Times New Roman" pitchFamily="18" charset="0"/>
                          <a:cs typeface="Times New Roman" pitchFamily="18" charset="0"/>
                        </a:rPr>
                        <a:t>)</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smtClean="0">
                          <a:effectLst/>
                          <a:latin typeface="Times New Roman" pitchFamily="18" charset="0"/>
                          <a:cs typeface="Times New Roman" pitchFamily="18" charset="0"/>
                        </a:rPr>
                        <a:t>20</a:t>
                      </a:r>
                      <a:r>
                        <a:rPr lang="en-US" sz="1400" u="none" strike="noStrike" dirty="0" smtClean="0">
                          <a:effectLst/>
                          <a:latin typeface="Times New Roman" pitchFamily="18" charset="0"/>
                          <a:cs typeface="Times New Roman" pitchFamily="18" charset="0"/>
                        </a:rPr>
                        <a:t>21</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жыл</a:t>
                      </a:r>
                      <a:r>
                        <a:rPr lang="ru-RU" sz="1400" u="none" strike="noStrike" dirty="0" smtClean="0">
                          <a:effectLst/>
                          <a:latin typeface="Times New Roman" pitchFamily="18" charset="0"/>
                          <a:cs typeface="Times New Roman" pitchFamily="18" charset="0"/>
                        </a:rPr>
                        <a:t> </a:t>
                      </a:r>
                    </a:p>
                    <a:p>
                      <a:pPr algn="ctr" rtl="0" fontAlgn="ctr"/>
                      <a:r>
                        <a:rPr lang="ru-RU" sz="1400" b="1" i="0" u="none" strike="noStrike" dirty="0" err="1" smtClean="0">
                          <a:solidFill>
                            <a:schemeClr val="tx1"/>
                          </a:solidFill>
                          <a:effectLst/>
                          <a:latin typeface="Times New Roman" pitchFamily="18" charset="0"/>
                          <a:cs typeface="Times New Roman" pitchFamily="18" charset="0"/>
                        </a:rPr>
                        <a:t>(мың.тенге</a:t>
                      </a:r>
                      <a:r>
                        <a:rPr lang="ru-RU" sz="1400" b="1" i="0" u="none" strike="noStrike" dirty="0" smtClean="0">
                          <a:solidFill>
                            <a:schemeClr val="tx1"/>
                          </a:solidFill>
                          <a:effectLst/>
                          <a:latin typeface="Times New Roman" pitchFamily="18" charset="0"/>
                          <a:cs typeface="Times New Roman" pitchFamily="18" charset="0"/>
                        </a:rPr>
                        <a:t>)</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kk-KZ" sz="1400" b="1" i="0" u="none" strike="noStrike" dirty="0" smtClean="0">
                          <a:solidFill>
                            <a:schemeClr val="tx1"/>
                          </a:solidFill>
                          <a:effectLst/>
                          <a:latin typeface="Times New Roman" pitchFamily="18" charset="0"/>
                          <a:cs typeface="Times New Roman" pitchFamily="18" charset="0"/>
                        </a:rPr>
                        <a:t>2022 жыл</a:t>
                      </a:r>
                    </a:p>
                    <a:p>
                      <a:pPr algn="ctr" rtl="0" fontAlgn="ctr"/>
                      <a:r>
                        <a:rPr lang="ru-RU" sz="1400" b="1" i="0" u="none" strike="noStrike" dirty="0" smtClean="0">
                          <a:solidFill>
                            <a:schemeClr val="tx1"/>
                          </a:solidFill>
                          <a:effectLst/>
                          <a:latin typeface="Times New Roman" pitchFamily="18" charset="0"/>
                          <a:cs typeface="Times New Roman" pitchFamily="18" charset="0"/>
                        </a:rPr>
                        <a:t>(6</a:t>
                      </a:r>
                      <a:r>
                        <a:rPr lang="ru-RU" sz="1400" b="1" i="0" u="none" strike="noStrike" baseline="0" dirty="0" smtClean="0">
                          <a:solidFill>
                            <a:schemeClr val="tx1"/>
                          </a:solidFill>
                          <a:effectLst/>
                          <a:latin typeface="Times New Roman" pitchFamily="18" charset="0"/>
                          <a:cs typeface="Times New Roman" pitchFamily="18" charset="0"/>
                        </a:rPr>
                        <a:t> ай)</a:t>
                      </a:r>
                    </a:p>
                    <a:p>
                      <a:pPr algn="ctr" rtl="0" fontAlgn="ctr"/>
                      <a:r>
                        <a:rPr lang="ru-RU" sz="1400" b="1" i="0" u="none" strike="noStrike" baseline="0" dirty="0" smtClean="0">
                          <a:solidFill>
                            <a:schemeClr val="tx1"/>
                          </a:solidFill>
                          <a:effectLst/>
                          <a:latin typeface="Times New Roman" pitchFamily="18" charset="0"/>
                          <a:cs typeface="Times New Roman" pitchFamily="18" charset="0"/>
                        </a:rPr>
                        <a:t>(мы</a:t>
                      </a:r>
                      <a:r>
                        <a:rPr lang="kk-KZ" sz="1400" b="1" i="0" u="none" strike="noStrike" baseline="0" dirty="0" smtClean="0">
                          <a:solidFill>
                            <a:schemeClr val="tx1"/>
                          </a:solidFill>
                          <a:effectLst/>
                          <a:latin typeface="Times New Roman" pitchFamily="18" charset="0"/>
                          <a:cs typeface="Times New Roman" pitchFamily="18" charset="0"/>
                        </a:rPr>
                        <a:t>ң. теңге</a:t>
                      </a:r>
                      <a:r>
                        <a:rPr lang="ru-RU" sz="1400" b="1" i="0" u="none" strike="noStrike" dirty="0" smtClean="0">
                          <a:solidFill>
                            <a:schemeClr val="tx1"/>
                          </a:solidFill>
                          <a:effectLst/>
                          <a:latin typeface="Times New Roman" pitchFamily="18" charset="0"/>
                          <a:cs typeface="Times New Roman" pitchFamily="18" charset="0"/>
                        </a:rPr>
                        <a:t>)</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smtClean="0">
                          <a:effectLst/>
                          <a:latin typeface="Times New Roman" pitchFamily="18" charset="0"/>
                          <a:cs typeface="Times New Roman" pitchFamily="18" charset="0"/>
                        </a:rPr>
                        <a:t>2022 </a:t>
                      </a:r>
                      <a:r>
                        <a:rPr lang="ru-RU" sz="1400" u="none" strike="noStrike" dirty="0" err="1" smtClean="0">
                          <a:effectLst/>
                          <a:latin typeface="Times New Roman" pitchFamily="18" charset="0"/>
                          <a:cs typeface="Times New Roman" pitchFamily="18" charset="0"/>
                        </a:rPr>
                        <a:t>жылғы қаржыландырудың жалпы</a:t>
                      </a:r>
                      <a:r>
                        <a:rPr lang="ru-RU" sz="1400" u="none" strike="noStrike" baseline="0" dirty="0" smtClean="0">
                          <a:effectLst/>
                          <a:latin typeface="Times New Roman" pitchFamily="18" charset="0"/>
                          <a:cs typeface="Times New Roman" pitchFamily="18" charset="0"/>
                        </a:rPr>
                        <a:t> </a:t>
                      </a:r>
                      <a:r>
                        <a:rPr lang="ru-RU" sz="1400" u="none" strike="noStrike" baseline="0" dirty="0" err="1" smtClean="0">
                          <a:effectLst/>
                          <a:latin typeface="Times New Roman" pitchFamily="18" charset="0"/>
                          <a:cs typeface="Times New Roman" pitchFamily="18" charset="0"/>
                        </a:rPr>
                        <a:t>санынан</a:t>
                      </a:r>
                      <a:r>
                        <a:rPr lang="ru-RU" sz="1400" u="none" strike="noStrike" baseline="0" dirty="0" smtClean="0">
                          <a:effectLst/>
                          <a:latin typeface="Times New Roman" pitchFamily="18" charset="0"/>
                          <a:cs typeface="Times New Roman" pitchFamily="18" charset="0"/>
                        </a:rPr>
                        <a:t> </a:t>
                      </a:r>
                      <a:r>
                        <a:rPr lang="ru-RU" sz="1400" u="none" strike="noStrike" baseline="0" dirty="0" err="1" smtClean="0">
                          <a:effectLst/>
                          <a:latin typeface="Times New Roman" pitchFamily="18" charset="0"/>
                          <a:cs typeface="Times New Roman" pitchFamily="18" charset="0"/>
                        </a:rPr>
                        <a:t>пайызы</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err="1" smtClean="0">
                          <a:effectLst/>
                          <a:latin typeface="Times New Roman" pitchFamily="18" charset="0"/>
                          <a:cs typeface="Times New Roman" pitchFamily="18" charset="0"/>
                        </a:rPr>
                        <a:t>Шығындар құрылымы бойынша</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шығын шегі</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r>
              <a:tr h="523433">
                <a:tc>
                  <a:txBody>
                    <a:bodyPr/>
                    <a:lstStyle/>
                    <a:p>
                      <a:pPr algn="l" rtl="0" fontAlgn="ctr"/>
                      <a:r>
                        <a:rPr lang="kk-KZ" sz="1400" u="none" strike="noStrike" dirty="0" smtClean="0">
                          <a:effectLst/>
                          <a:latin typeface="Times New Roman" pitchFamily="18" charset="0"/>
                          <a:cs typeface="Times New Roman" pitchFamily="18" charset="0"/>
                        </a:rPr>
                        <a:t>еңбекақы</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салық және</a:t>
                      </a:r>
                      <a:r>
                        <a:rPr lang="ru-RU" sz="1400" u="none" strike="noStrike" baseline="0" dirty="0" err="1" smtClean="0">
                          <a:effectLst/>
                          <a:latin typeface="Times New Roman" pitchFamily="18" charset="0"/>
                          <a:cs typeface="Times New Roman" pitchFamily="18" charset="0"/>
                        </a:rPr>
                        <a:t> басқа төлемдер</a:t>
                      </a:r>
                      <a:r>
                        <a:rPr lang="ru-RU" sz="1400" u="none" strike="noStrike" baseline="0" dirty="0" smtClean="0">
                          <a:effectLst/>
                          <a:latin typeface="Times New Roman" pitchFamily="18" charset="0"/>
                          <a:cs typeface="Times New Roman" pitchFamily="18" charset="0"/>
                        </a:rPr>
                        <a:t>  </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kumimoji="0" lang="en-US" sz="1400" b="0" i="0" u="none" strike="noStrike" kern="1200" dirty="0" smtClean="0">
                          <a:solidFill>
                            <a:schemeClr val="tx1"/>
                          </a:solidFill>
                          <a:latin typeface="Times New Roman" pitchFamily="18" charset="0"/>
                          <a:ea typeface="+mn-ea"/>
                          <a:cs typeface="Times New Roman" pitchFamily="18" charset="0"/>
                        </a:rPr>
                        <a:t>903503.6</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kumimoji="0" lang="en-US" sz="1400" b="0" i="0" u="none" strike="noStrike" kern="1200" dirty="0" smtClean="0">
                          <a:solidFill>
                            <a:schemeClr val="tx1"/>
                          </a:solidFill>
                          <a:latin typeface="Times New Roman" pitchFamily="18" charset="0"/>
                          <a:ea typeface="+mn-ea"/>
                          <a:cs typeface="Times New Roman" pitchFamily="18" charset="0"/>
                        </a:rPr>
                        <a:t>942503.48</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783450,0</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71%</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60%-65%</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r>
              <a:tr h="468554">
                <a:tc>
                  <a:txBody>
                    <a:bodyPr/>
                    <a:lstStyle/>
                    <a:p>
                      <a:pPr algn="l" rtl="0" fontAlgn="ctr"/>
                      <a:r>
                        <a:rPr lang="ru-RU" sz="1400" u="none" strike="noStrike" dirty="0" err="1" smtClean="0">
                          <a:effectLst/>
                          <a:latin typeface="Times New Roman" pitchFamily="18" charset="0"/>
                          <a:cs typeface="Times New Roman" pitchFamily="18" charset="0"/>
                        </a:rPr>
                        <a:t>Азық-түлік сатып</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алу</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37 976,4</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94155</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34815,0</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3,0%</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1%-5%</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733343">
                <a:tc>
                  <a:txBody>
                    <a:bodyPr/>
                    <a:lstStyle/>
                    <a:p>
                      <a:pPr algn="l" rtl="0" fontAlgn="ctr"/>
                      <a:r>
                        <a:rPr lang="kk-KZ" sz="1400" dirty="0" smtClean="0"/>
                        <a:t>Дәрілік заттарды және басқа медициналық құралдарды сатып алу</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152 433,6</a:t>
                      </a: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1</a:t>
                      </a:r>
                      <a:r>
                        <a:rPr kumimoji="0" lang="en-US" sz="1400" b="0" i="0" u="none" strike="noStrike" kern="1200" dirty="0" smtClean="0">
                          <a:solidFill>
                            <a:schemeClr val="tx1"/>
                          </a:solidFill>
                          <a:latin typeface="Times New Roman" pitchFamily="18" charset="0"/>
                          <a:ea typeface="+mn-ea"/>
                          <a:cs typeface="Times New Roman" pitchFamily="18" charset="0"/>
                        </a:rPr>
                        <a:t>92972.5</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188276,1</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17,</a:t>
                      </a:r>
                      <a:r>
                        <a:rPr lang="en-US" sz="1400" b="0" i="0" u="none" strike="noStrike" dirty="0" smtClean="0">
                          <a:solidFill>
                            <a:schemeClr val="tx1"/>
                          </a:solidFill>
                          <a:effectLst/>
                          <a:latin typeface="Times New Roman" pitchFamily="18" charset="0"/>
                          <a:cs typeface="Times New Roman" pitchFamily="18" charset="0"/>
                        </a:rPr>
                        <a:t>0</a:t>
                      </a:r>
                      <a:r>
                        <a:rPr lang="ru-RU" sz="1400" b="0" i="0" u="none" strike="noStrike" dirty="0" smtClean="0">
                          <a:solidFill>
                            <a:schemeClr val="tx1"/>
                          </a:solidFill>
                          <a:effectLst/>
                          <a:latin typeface="Times New Roman" pitchFamily="18" charset="0"/>
                          <a:cs typeface="Times New Roman" pitchFamily="18" charset="0"/>
                        </a:rPr>
                        <a:t>%</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25%-45%</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477371">
                <a:tc>
                  <a:txBody>
                    <a:bodyPr/>
                    <a:lstStyle/>
                    <a:p>
                      <a:pPr algn="l" rtl="0" fontAlgn="ctr"/>
                      <a:r>
                        <a:rPr lang="kk-KZ" sz="1400" dirty="0" smtClean="0"/>
                        <a:t>Басқа тауарлар мен жанар-жағармай материалдарын сатып алу</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27325.9</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43998</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22596,0</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en-US" sz="1400" b="0" i="0" u="none" strike="noStrike" dirty="0" smtClean="0">
                          <a:solidFill>
                            <a:schemeClr val="tx1"/>
                          </a:solidFill>
                          <a:effectLst/>
                          <a:latin typeface="Times New Roman" pitchFamily="18" charset="0"/>
                          <a:cs typeface="Times New Roman" pitchFamily="18" charset="0"/>
                        </a:rPr>
                        <a:t>2</a:t>
                      </a:r>
                      <a:r>
                        <a:rPr lang="ru-RU" sz="1400" b="0" i="0" u="none" strike="noStrike" dirty="0" smtClean="0">
                          <a:solidFill>
                            <a:schemeClr val="tx1"/>
                          </a:solidFill>
                          <a:effectLst/>
                          <a:latin typeface="Times New Roman" pitchFamily="18" charset="0"/>
                          <a:cs typeface="Times New Roman" pitchFamily="18" charset="0"/>
                        </a:rPr>
                        <a:t>%</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1%-5%</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357190">
                <a:tc>
                  <a:txBody>
                    <a:bodyPr/>
                    <a:lstStyle/>
                    <a:p>
                      <a:pPr algn="l" rtl="0" fontAlgn="ctr"/>
                      <a:r>
                        <a:rPr lang="ru-RU" sz="1400" u="none" strike="noStrike" dirty="0" err="1" smtClean="0">
                          <a:effectLst/>
                          <a:latin typeface="Times New Roman" pitchFamily="18" charset="0"/>
                          <a:cs typeface="Times New Roman" pitchFamily="18" charset="0"/>
                        </a:rPr>
                        <a:t>Коммуналдық</a:t>
                      </a:r>
                      <a:r>
                        <a:rPr lang="ru-RU" sz="1400" u="none" strike="noStrike" baseline="0" dirty="0" err="1" smtClean="0">
                          <a:effectLst/>
                          <a:latin typeface="Times New Roman" pitchFamily="18" charset="0"/>
                          <a:cs typeface="Times New Roman" pitchFamily="18" charset="0"/>
                        </a:rPr>
                        <a:t> қызмет</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45 140,9</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52875</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23708,0</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2%</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5%-10%</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680088">
                <a:tc>
                  <a:txBody>
                    <a:bodyPr/>
                    <a:lstStyle/>
                    <a:p>
                      <a:pPr algn="l" rtl="0" fontAlgn="ctr"/>
                      <a:r>
                        <a:rPr lang="kk-KZ" sz="1400" dirty="0" smtClean="0"/>
                        <a:t>Басқа қызметтер мен жұмыстар</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147 592,8</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50750.0</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50977,0</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5%</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5%-15%</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r>
              <a:tr h="523433">
                <a:tc>
                  <a:txBody>
                    <a:bodyPr/>
                    <a:lstStyle/>
                    <a:p>
                      <a:pPr algn="ctr" rtl="0" fontAlgn="ctr"/>
                      <a:r>
                        <a:rPr lang="ru-RU" sz="1400" b="1" u="none" strike="noStrike" dirty="0" err="1" smtClean="0">
                          <a:effectLst/>
                          <a:latin typeface="Times New Roman" pitchFamily="18" charset="0"/>
                          <a:cs typeface="Times New Roman" pitchFamily="18" charset="0"/>
                        </a:rPr>
                        <a:t>Барлығы</a:t>
                      </a:r>
                      <a:r>
                        <a:rPr lang="ru-RU" sz="1400" b="1" u="none" strike="noStrike" dirty="0" smtClean="0">
                          <a:effectLst/>
                          <a:latin typeface="Times New Roman" pitchFamily="18" charset="0"/>
                          <a:cs typeface="Times New Roman" pitchFamily="18" charset="0"/>
                        </a:rPr>
                        <a:t> </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dirty="0" smtClean="0">
                          <a:solidFill>
                            <a:schemeClr val="tx1"/>
                          </a:solidFill>
                          <a:latin typeface="Times New Roman" pitchFamily="18" charset="0"/>
                          <a:ea typeface="+mn-ea"/>
                          <a:cs typeface="Times New Roman" pitchFamily="18" charset="0"/>
                        </a:rPr>
                        <a:t>1</a:t>
                      </a:r>
                      <a:r>
                        <a:rPr kumimoji="0" lang="ru-RU" sz="1400" b="1" i="0" u="none" strike="noStrike" kern="1200" dirty="0" smtClean="0">
                          <a:solidFill>
                            <a:schemeClr val="tx1"/>
                          </a:solidFill>
                          <a:latin typeface="Times New Roman" pitchFamily="18" charset="0"/>
                          <a:ea typeface="+mn-ea"/>
                          <a:cs typeface="Times New Roman" pitchFamily="18" charset="0"/>
                        </a:rPr>
                        <a:t> </a:t>
                      </a:r>
                      <a:r>
                        <a:rPr kumimoji="0" lang="en-US" sz="1400" b="1" i="0" u="none" strike="noStrike" kern="1200" dirty="0" smtClean="0">
                          <a:solidFill>
                            <a:schemeClr val="tx1"/>
                          </a:solidFill>
                          <a:latin typeface="Times New Roman" pitchFamily="18" charset="0"/>
                          <a:ea typeface="+mn-ea"/>
                          <a:cs typeface="Times New Roman" pitchFamily="18" charset="0"/>
                        </a:rPr>
                        <a:t>317</a:t>
                      </a:r>
                      <a:r>
                        <a:rPr kumimoji="0" lang="ru-RU" sz="1400" b="1" i="0" u="none" strike="noStrike" kern="1200" baseline="0" dirty="0" smtClean="0">
                          <a:solidFill>
                            <a:schemeClr val="tx1"/>
                          </a:solidFill>
                          <a:latin typeface="Times New Roman" pitchFamily="18" charset="0"/>
                          <a:ea typeface="+mn-ea"/>
                          <a:cs typeface="Times New Roman" pitchFamily="18" charset="0"/>
                        </a:rPr>
                        <a:t> </a:t>
                      </a:r>
                      <a:r>
                        <a:rPr kumimoji="0" lang="en-US" sz="1400" b="1" i="0" u="none" strike="noStrike" kern="1200" dirty="0" smtClean="0">
                          <a:solidFill>
                            <a:schemeClr val="tx1"/>
                          </a:solidFill>
                          <a:latin typeface="Times New Roman" pitchFamily="18" charset="0"/>
                          <a:ea typeface="+mn-ea"/>
                          <a:cs typeface="Times New Roman" pitchFamily="18" charset="0"/>
                        </a:rPr>
                        <a:t>199</a:t>
                      </a:r>
                      <a:r>
                        <a:rPr kumimoji="0" lang="ru-RU" sz="1400" b="1" i="0" u="none" strike="noStrike" kern="1200" dirty="0" smtClean="0">
                          <a:solidFill>
                            <a:schemeClr val="tx1"/>
                          </a:solidFill>
                          <a:latin typeface="Times New Roman" pitchFamily="18" charset="0"/>
                          <a:ea typeface="+mn-ea"/>
                          <a:cs typeface="Times New Roman" pitchFamily="18" charset="0"/>
                        </a:rPr>
                        <a:t>,</a:t>
                      </a:r>
                      <a:r>
                        <a:rPr kumimoji="0" lang="en-US" sz="1400" b="1" i="0" u="none" strike="noStrike" kern="1200" dirty="0" smtClean="0">
                          <a:solidFill>
                            <a:schemeClr val="tx1"/>
                          </a:solidFill>
                          <a:latin typeface="Times New Roman" pitchFamily="18" charset="0"/>
                          <a:ea typeface="+mn-ea"/>
                          <a:cs typeface="Times New Roman" pitchFamily="18" charset="0"/>
                        </a:rPr>
                        <a:t>1</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dirty="0" smtClean="0">
                          <a:solidFill>
                            <a:schemeClr val="tx1"/>
                          </a:solidFill>
                          <a:latin typeface="Times New Roman" pitchFamily="18" charset="0"/>
                          <a:ea typeface="+mn-ea"/>
                          <a:cs typeface="Times New Roman" pitchFamily="18" charset="0"/>
                        </a:rPr>
                        <a:t>1</a:t>
                      </a:r>
                      <a:r>
                        <a:rPr kumimoji="0" lang="ru-RU" sz="1400" b="1" i="0" u="none" strike="noStrike" kern="1200" dirty="0" smtClean="0">
                          <a:solidFill>
                            <a:schemeClr val="tx1"/>
                          </a:solidFill>
                          <a:latin typeface="Times New Roman" pitchFamily="18" charset="0"/>
                          <a:ea typeface="+mn-ea"/>
                          <a:cs typeface="Times New Roman" pitchFamily="18" charset="0"/>
                        </a:rPr>
                        <a:t> </a:t>
                      </a:r>
                      <a:r>
                        <a:rPr kumimoji="0" lang="en-US" sz="1400" b="1" i="0" u="none" strike="noStrike" kern="1200" dirty="0" smtClean="0">
                          <a:solidFill>
                            <a:schemeClr val="tx1"/>
                          </a:solidFill>
                          <a:latin typeface="Times New Roman" pitchFamily="18" charset="0"/>
                          <a:ea typeface="+mn-ea"/>
                          <a:cs typeface="Times New Roman" pitchFamily="18" charset="0"/>
                        </a:rPr>
                        <a:t>374</a:t>
                      </a:r>
                      <a:r>
                        <a:rPr kumimoji="0" lang="en-US" sz="1400" b="1" i="0" u="none" strike="noStrike" kern="1200" baseline="0" dirty="0" smtClean="0">
                          <a:solidFill>
                            <a:schemeClr val="tx1"/>
                          </a:solidFill>
                          <a:latin typeface="Times New Roman" pitchFamily="18" charset="0"/>
                          <a:ea typeface="+mn-ea"/>
                          <a:cs typeface="Times New Roman" pitchFamily="18" charset="0"/>
                        </a:rPr>
                        <a:t> 311.327</a:t>
                      </a:r>
                      <a:endParaRPr kumimoji="0" lang="en-US" sz="1400" b="1"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itchFamily="18" charset="0"/>
                          <a:cs typeface="Times New Roman" pitchFamily="18" charset="0"/>
                        </a:rPr>
                        <a:t>1 100 376,0</a:t>
                      </a:r>
                      <a:endParaRPr lang="en-US" sz="1400" b="1" i="0" u="none" strike="noStrike" dirty="0" smtClean="0">
                        <a:solidFill>
                          <a:schemeClr val="tx1"/>
                        </a:solidFill>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itchFamily="18" charset="0"/>
                          <a:cs typeface="Times New Roman" pitchFamily="18" charset="0"/>
                        </a:rPr>
                        <a:t>100%</a:t>
                      </a:r>
                      <a:endParaRPr lang="en-US" sz="1400" b="1" i="0" u="none" strike="noStrike" dirty="0" smtClean="0">
                        <a:solidFill>
                          <a:schemeClr val="tx1"/>
                        </a:solidFill>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itchFamily="18" charset="0"/>
                          <a:cs typeface="Times New Roman" pitchFamily="18" charset="0"/>
                        </a:rPr>
                        <a:t>-</a:t>
                      </a:r>
                      <a:endParaRPr lang="en-US" sz="1400" b="1" i="0" u="none" strike="noStrike" dirty="0" smtClean="0">
                        <a:solidFill>
                          <a:schemeClr val="tx1"/>
                        </a:solidFill>
                        <a:effectLst/>
                        <a:latin typeface="Times New Roman" pitchFamily="18" charset="0"/>
                        <a:cs typeface="Times New Roman" pitchFamily="18" charset="0"/>
                      </a:endParaRPr>
                    </a:p>
                  </a:txBody>
                  <a:tcPr marL="9525" marR="9525" marT="9525" marB="0" anchor="ct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500063" y="142875"/>
            <a:ext cx="8229600" cy="642938"/>
          </a:xfrm>
        </p:spPr>
        <p:txBody>
          <a:bodyPr>
            <a:normAutofit/>
          </a:bodyPr>
          <a:lstStyle/>
          <a:p>
            <a:pPr algn="ctr"/>
            <a:r>
              <a:rPr lang="kk-KZ" sz="3600" b="1" dirty="0" smtClean="0">
                <a:solidFill>
                  <a:srgbClr val="FF0000"/>
                </a:solidFill>
              </a:rPr>
              <a:t>Бір науқасқа шығындар</a:t>
            </a:r>
            <a:endParaRPr lang="ru-RU" sz="36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142976" y="1142984"/>
          <a:ext cx="5480297" cy="3838883"/>
        </p:xfrm>
        <a:graphic>
          <a:graphicData uri="http://schemas.openxmlformats.org/drawingml/2006/table">
            <a:tbl>
              <a:tblPr firstRow="1" bandRow="1">
                <a:tableStyleId>{8799B23B-EC83-4686-B30A-512413B5E67A}</a:tableStyleId>
              </a:tblPr>
              <a:tblGrid>
                <a:gridCol w="277200"/>
                <a:gridCol w="1774073"/>
                <a:gridCol w="1714512"/>
                <a:gridCol w="1714512"/>
              </a:tblGrid>
              <a:tr h="500009">
                <a:tc>
                  <a:txBody>
                    <a:bodyPr/>
                    <a:lstStyle/>
                    <a:p>
                      <a:r>
                        <a:rPr lang="kk-KZ" sz="1600" dirty="0" smtClean="0">
                          <a:latin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latin typeface="Times New Roman" pitchFamily="18" charset="0"/>
                          <a:cs typeface="Times New Roman" pitchFamily="18" charset="0"/>
                        </a:rPr>
                        <a:t>Атауы</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2021ж.2 </a:t>
                      </a:r>
                      <a:r>
                        <a:rPr lang="ru-RU" sz="1600" dirty="0" err="1" smtClean="0">
                          <a:latin typeface="Times New Roman" pitchFamily="18" charset="0"/>
                          <a:cs typeface="Times New Roman" pitchFamily="18" charset="0"/>
                        </a:rPr>
                        <a:t>тоқсан</a:t>
                      </a:r>
                      <a:endParaRPr lang="ru-RU" sz="160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itchFamily="18" charset="0"/>
                          <a:cs typeface="Times New Roman" pitchFamily="18" charset="0"/>
                        </a:rPr>
                        <a:t>2022</a:t>
                      </a:r>
                      <a:r>
                        <a:rPr lang="ru-RU" sz="1600" baseline="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ж. 2</a:t>
                      </a:r>
                      <a:r>
                        <a:rPr lang="ru-RU" sz="1600" baseline="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тоқсан</a:t>
                      </a:r>
                      <a:endParaRPr lang="ru-RU" sz="1600" dirty="0" smtClean="0">
                        <a:solidFill>
                          <a:schemeClr val="tx1"/>
                        </a:solidFill>
                        <a:latin typeface="Times New Roman" pitchFamily="18" charset="0"/>
                        <a:cs typeface="Times New Roman" pitchFamily="18" charset="0"/>
                      </a:endParaRPr>
                    </a:p>
                    <a:p>
                      <a:endParaRPr lang="ru-RU" sz="1600" dirty="0">
                        <a:solidFill>
                          <a:schemeClr val="tx1"/>
                        </a:solidFill>
                        <a:latin typeface="Times New Roman" pitchFamily="18" charset="0"/>
                        <a:cs typeface="Times New Roman" pitchFamily="18" charset="0"/>
                      </a:endParaRPr>
                    </a:p>
                  </a:txBody>
                  <a:tcPr/>
                </a:tc>
              </a:tr>
              <a:tr h="1136207">
                <a:tc>
                  <a:txBody>
                    <a:bodyPr/>
                    <a:lstStyle/>
                    <a:p>
                      <a:r>
                        <a:rPr lang="kk-KZ" sz="1600" dirty="0" smtClean="0">
                          <a:latin typeface="Times New Roman" pitchFamily="18" charset="0"/>
                          <a:cs typeface="Times New Roman" pitchFamily="18" charset="0"/>
                        </a:rPr>
                        <a:t>1.</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latin typeface="Times New Roman" pitchFamily="18" charset="0"/>
                          <a:cs typeface="Times New Roman" pitchFamily="18" charset="0"/>
                        </a:rPr>
                        <a:t>1 төсек/күніне арналған дәрілер құны,тг.</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22</a:t>
                      </a:r>
                      <a:r>
                        <a:rPr lang="ru-RU" sz="1600" baseline="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486</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22 066,7</a:t>
                      </a:r>
                      <a:endParaRPr lang="ru-RU" sz="1600" dirty="0">
                        <a:solidFill>
                          <a:schemeClr val="tx1"/>
                        </a:solidFill>
                        <a:latin typeface="Times New Roman" pitchFamily="18" charset="0"/>
                        <a:cs typeface="Times New Roman" pitchFamily="18" charset="0"/>
                      </a:endParaRPr>
                    </a:p>
                  </a:txBody>
                  <a:tcPr/>
                </a:tc>
              </a:tr>
              <a:tr h="944462">
                <a:tc>
                  <a:txBody>
                    <a:bodyPr/>
                    <a:lstStyle/>
                    <a:p>
                      <a:r>
                        <a:rPr lang="kk-KZ" sz="1600" dirty="0" smtClean="0">
                          <a:latin typeface="Times New Roman" pitchFamily="18" charset="0"/>
                          <a:cs typeface="Times New Roman" pitchFamily="18" charset="0"/>
                        </a:rPr>
                        <a:t>2.</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t>Тамақтану үшін күніне 1 төсек құны, тг.</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471,8</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737,98</a:t>
                      </a:r>
                      <a:endParaRPr lang="ru-RU" sz="1600" dirty="0">
                        <a:solidFill>
                          <a:schemeClr val="tx1"/>
                        </a:solidFill>
                        <a:latin typeface="Times New Roman" pitchFamily="18" charset="0"/>
                        <a:cs typeface="Times New Roman" pitchFamily="18" charset="0"/>
                      </a:endParaRPr>
                    </a:p>
                  </a:txBody>
                  <a:tcPr/>
                </a:tc>
              </a:tr>
              <a:tr h="1179094">
                <a:tc>
                  <a:txBody>
                    <a:bodyPr/>
                    <a:lstStyle/>
                    <a:p>
                      <a:r>
                        <a:rPr lang="kk-KZ" sz="1600" dirty="0" smtClean="0">
                          <a:latin typeface="Times New Roman" pitchFamily="18" charset="0"/>
                          <a:cs typeface="Times New Roman" pitchFamily="18" charset="0"/>
                        </a:rPr>
                        <a:t>3.</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t>1 емделген науқастың орташа құны, тг.</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130 259,8</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167 038</a:t>
                      </a:r>
                      <a:endParaRPr lang="ru-RU" sz="160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500063" y="285750"/>
            <a:ext cx="8001000" cy="911002"/>
          </a:xfrm>
        </p:spPr>
        <p:txBody>
          <a:bodyPr>
            <a:normAutofit fontScale="90000"/>
          </a:bodyPr>
          <a:lstStyle/>
          <a:p>
            <a:pPr algn="ctr"/>
            <a:r>
              <a:rPr lang="kk-KZ" sz="2200" b="1" dirty="0" smtClean="0">
                <a:solidFill>
                  <a:srgbClr val="FF0000"/>
                </a:solidFill>
              </a:rPr>
              <a:t>Медициналық көмектің кепілдендірілген көлемі шеңберіндегі амбулаториялық-емханалық көмектен түскен кіріс</a:t>
            </a:r>
            <a:r>
              <a:rPr lang="ru-RU" sz="2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3200" dirty="0" smtClean="0">
                <a:solidFill>
                  <a:schemeClr val="tx2"/>
                </a:solidFill>
              </a:rPr>
              <a:t/>
            </a:r>
            <a:br>
              <a:rPr lang="ru-RU" sz="3200" dirty="0" smtClean="0">
                <a:solidFill>
                  <a:schemeClr val="tx2"/>
                </a:solidFill>
              </a:rPr>
            </a:br>
            <a:endParaRPr lang="ru-RU" sz="1800" dirty="0" smtClean="0">
              <a:solidFill>
                <a:schemeClr val="tx2"/>
              </a:solidFill>
            </a:endParaRPr>
          </a:p>
        </p:txBody>
      </p:sp>
      <p:graphicFrame>
        <p:nvGraphicFramePr>
          <p:cNvPr id="4" name="Содержимое 3"/>
          <p:cNvGraphicFramePr>
            <a:graphicFrameLocks noGrp="1"/>
          </p:cNvGraphicFramePr>
          <p:nvPr>
            <p:ph idx="1"/>
          </p:nvPr>
        </p:nvGraphicFramePr>
        <p:xfrm>
          <a:off x="251520" y="1124744"/>
          <a:ext cx="7892380" cy="5531239"/>
        </p:xfrm>
        <a:graphic>
          <a:graphicData uri="http://schemas.openxmlformats.org/drawingml/2006/table">
            <a:tbl>
              <a:tblPr firstRow="1" bandRow="1">
                <a:tableStyleId>{8799B23B-EC83-4686-B30A-512413B5E67A}</a:tableStyleId>
              </a:tblPr>
              <a:tblGrid>
                <a:gridCol w="1656184"/>
                <a:gridCol w="1224136"/>
                <a:gridCol w="1501338"/>
                <a:gridCol w="1541679"/>
                <a:gridCol w="1969043"/>
              </a:tblGrid>
              <a:tr h="1134126">
                <a:tc>
                  <a:txBody>
                    <a:bodyPr/>
                    <a:lstStyle/>
                    <a:p>
                      <a:r>
                        <a:rPr lang="ru-RU" dirty="0" err="1" smtClean="0">
                          <a:latin typeface="Times New Roman" pitchFamily="18" charset="0"/>
                          <a:cs typeface="Times New Roman" pitchFamily="18" charset="0"/>
                        </a:rPr>
                        <a:t>Бөлімше атауы</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2021</a:t>
                      </a:r>
                      <a:r>
                        <a:rPr lang="ru-RU" baseline="0"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жылғы жоспар</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2021 </a:t>
                      </a:r>
                      <a:r>
                        <a:rPr lang="ru-RU" dirty="0" err="1" smtClean="0">
                          <a:latin typeface="Times New Roman" pitchFamily="18" charset="0"/>
                          <a:cs typeface="Times New Roman" pitchFamily="18" charset="0"/>
                        </a:rPr>
                        <a:t>жылға</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кіріс</a:t>
                      </a:r>
                      <a:r>
                        <a:rPr lang="ru-RU" dirty="0" smtClean="0">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2022 </a:t>
                      </a:r>
                      <a:r>
                        <a:rPr lang="ru-RU" dirty="0" err="1" smtClean="0">
                          <a:latin typeface="Times New Roman" pitchFamily="18" charset="0"/>
                          <a:cs typeface="Times New Roman" pitchFamily="18" charset="0"/>
                        </a:rPr>
                        <a:t>жылға кіріс</a:t>
                      </a:r>
                      <a:endParaRPr lang="ru-RU" dirty="0" smtClean="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2022 </a:t>
                      </a:r>
                      <a:r>
                        <a:rPr lang="ru-RU" dirty="0" err="1" smtClean="0">
                          <a:latin typeface="Times New Roman" pitchFamily="18" charset="0"/>
                          <a:cs typeface="Times New Roman" pitchFamily="18" charset="0"/>
                        </a:rPr>
                        <a:t>жылға жоспар</a:t>
                      </a:r>
                      <a:endParaRPr lang="ru-RU" dirty="0" smtClean="0">
                        <a:solidFill>
                          <a:schemeClr val="tx1"/>
                        </a:solidFill>
                        <a:latin typeface="Times New Roman" pitchFamily="18" charset="0"/>
                        <a:cs typeface="Times New Roman" pitchFamily="18" charset="0"/>
                      </a:endParaRPr>
                    </a:p>
                    <a:p>
                      <a:pPr algn="ctr"/>
                      <a:endParaRPr lang="ru-RU" dirty="0">
                        <a:solidFill>
                          <a:schemeClr val="tx1"/>
                        </a:solidFill>
                        <a:latin typeface="Times New Roman" pitchFamily="18" charset="0"/>
                        <a:cs typeface="Times New Roman" pitchFamily="18" charset="0"/>
                      </a:endParaRPr>
                    </a:p>
                  </a:txBody>
                  <a:tcPr/>
                </a:tc>
              </a:tr>
              <a:tr h="1134126">
                <a:tc>
                  <a:txBody>
                    <a:bodyPr/>
                    <a:lstStyle/>
                    <a:p>
                      <a:r>
                        <a:rPr lang="ru-RU" dirty="0" smtClean="0">
                          <a:latin typeface="Times New Roman" pitchFamily="18" charset="0"/>
                          <a:cs typeface="Times New Roman" pitchFamily="18" charset="0"/>
                        </a:rPr>
                        <a:t>УЗИ</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ЭФГДС</a:t>
                      </a:r>
                      <a:endParaRPr lang="ru-RU"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880.024</a:t>
                      </a: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401.107</a:t>
                      </a:r>
                      <a:endParaRPr lang="ru-RU"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156,6</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10,026</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0,0</a:t>
                      </a:r>
                      <a:endParaRPr lang="ru-RU" dirty="0">
                        <a:latin typeface="Times New Roman" pitchFamily="18" charset="0"/>
                        <a:cs typeface="Times New Roman" pitchFamily="18" charset="0"/>
                      </a:endParaRPr>
                    </a:p>
                  </a:txBody>
                  <a:tcPr/>
                </a:tc>
                <a:tc>
                  <a:txBody>
                    <a:bodyPr/>
                    <a:lstStyle/>
                    <a:p>
                      <a:r>
                        <a:rPr lang="ru-RU" dirty="0" smtClean="0"/>
                        <a:t>260 138,5</a:t>
                      </a:r>
                    </a:p>
                    <a:p>
                      <a:endParaRPr lang="ru-RU" dirty="0" smtClean="0"/>
                    </a:p>
                    <a:p>
                      <a:r>
                        <a:rPr lang="ru-RU" dirty="0" smtClean="0"/>
                        <a:t>46 086,60</a:t>
                      </a:r>
                      <a:endParaRPr lang="ru-RU" dirty="0"/>
                    </a:p>
                  </a:txBody>
                  <a:tcPr/>
                </a:tc>
              </a:tr>
              <a:tr h="1620179">
                <a:tc>
                  <a:txBody>
                    <a:bodyPr/>
                    <a:lstStyle/>
                    <a:p>
                      <a:r>
                        <a:rPr lang="ru-RU" dirty="0" smtClean="0">
                          <a:latin typeface="Times New Roman" pitchFamily="18" charset="0"/>
                          <a:cs typeface="Times New Roman" pitchFamily="18" charset="0"/>
                        </a:rPr>
                        <a:t>Рентген</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КТ</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Лаборатория</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ЭКГ</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МРТ</a:t>
                      </a:r>
                      <a:endParaRPr lang="ru-RU"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377.247</a:t>
                      </a: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832.019</a:t>
                      </a: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295.614</a:t>
                      </a: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81,5</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325,060</a:t>
                      </a:r>
                    </a:p>
                  </a:txBody>
                  <a:tcPr/>
                </a:tc>
                <a:tc>
                  <a:txBody>
                    <a:bodyPr/>
                    <a:lstStyle/>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1727,1</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0,8</a:t>
                      </a:r>
                    </a:p>
                  </a:txBody>
                  <a:tcPr/>
                </a:tc>
                <a:tc>
                  <a:txBody>
                    <a:bodyPr/>
                    <a:lstStyle/>
                    <a:p>
                      <a:pPr algn="ctr"/>
                      <a:r>
                        <a:rPr lang="ru-RU" dirty="0" smtClean="0">
                          <a:latin typeface="Times New Roman" pitchFamily="18" charset="0"/>
                          <a:cs typeface="Times New Roman" pitchFamily="18" charset="0"/>
                        </a:rPr>
                        <a:t>0,0</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5 228,7</a:t>
                      </a:r>
                    </a:p>
                  </a:txBody>
                  <a:tcPr/>
                </a:tc>
                <a:tc>
                  <a:txBody>
                    <a:bodyPr/>
                    <a:lstStyle/>
                    <a:p>
                      <a:r>
                        <a:rPr lang="ru-RU" dirty="0" smtClean="0"/>
                        <a:t>164 266</a:t>
                      </a:r>
                    </a:p>
                    <a:p>
                      <a:endParaRPr lang="ru-RU" dirty="0" smtClean="0"/>
                    </a:p>
                    <a:p>
                      <a:r>
                        <a:rPr lang="ru-RU" dirty="0" smtClean="0"/>
                        <a:t>26 466 846,44</a:t>
                      </a:r>
                      <a:endParaRPr lang="ru-RU" dirty="0"/>
                    </a:p>
                  </a:txBody>
                  <a:tcPr/>
                </a:tc>
              </a:tr>
              <a:tr h="648073">
                <a:tc>
                  <a:txBody>
                    <a:bodyPr/>
                    <a:lstStyle/>
                    <a:p>
                      <a:r>
                        <a:rPr lang="kk-KZ" dirty="0" smtClean="0"/>
                        <a:t>БАРЛЫҒЫ</a:t>
                      </a:r>
                      <a:endParaRPr lang="ru-RU" b="0"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8</a:t>
                      </a:r>
                      <a:r>
                        <a:rPr lang="ru-RU" b="1" baseline="0" dirty="0" smtClean="0">
                          <a:latin typeface="Times New Roman" pitchFamily="18" charset="0"/>
                          <a:cs typeface="Times New Roman" pitchFamily="18" charset="0"/>
                        </a:rPr>
                        <a:t> 192 ,527</a:t>
                      </a:r>
                      <a:endParaRPr lang="ru-RU" b="1"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1 884,5</a:t>
                      </a:r>
                      <a:endParaRPr lang="ru-RU" b="1"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5 238,7</a:t>
                      </a:r>
                      <a:endParaRPr lang="ru-RU" b="1" dirty="0">
                        <a:latin typeface="Times New Roman" pitchFamily="18" charset="0"/>
                        <a:cs typeface="Times New Roman" pitchFamily="18" charset="0"/>
                      </a:endParaRPr>
                    </a:p>
                  </a:txBody>
                  <a:tcPr/>
                </a:tc>
                <a:tc>
                  <a:txBody>
                    <a:bodyPr/>
                    <a:lstStyle/>
                    <a:p>
                      <a:r>
                        <a:rPr lang="ru-RU" smtClean="0"/>
                        <a:t>26 937 337,54</a:t>
                      </a:r>
                      <a:endParaRPr lang="ru-RU" dirty="0"/>
                    </a:p>
                  </a:txBody>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755576" y="214313"/>
            <a:ext cx="8064895" cy="910431"/>
          </a:xfrm>
        </p:spPr>
        <p:txBody>
          <a:bodyPr>
            <a:normAutofit fontScale="90000"/>
          </a:bodyPr>
          <a:lstStyle/>
          <a:p>
            <a:pPr algn="ctr"/>
            <a:r>
              <a:rPr lang="kk-KZ" sz="3200" b="1" dirty="0" smtClean="0">
                <a:solidFill>
                  <a:srgbClr val="FF0000"/>
                </a:solidFill>
              </a:rPr>
              <a:t>Ақылы қызметтер туралы есеп (ш.есеп) </a:t>
            </a:r>
            <a:r>
              <a:rPr lang="ru-RU" sz="3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836713"/>
          <a:ext cx="7901014" cy="5574547"/>
        </p:xfrm>
        <a:graphic>
          <a:graphicData uri="http://schemas.openxmlformats.org/drawingml/2006/table">
            <a:tbl>
              <a:tblPr firstRow="1" bandRow="1">
                <a:tableStyleId>{8799B23B-EC83-4686-B30A-512413B5E67A}</a:tableStyleId>
              </a:tblPr>
              <a:tblGrid>
                <a:gridCol w="2201079"/>
                <a:gridCol w="2699539"/>
                <a:gridCol w="3000396"/>
              </a:tblGrid>
              <a:tr h="1344512">
                <a:tc>
                  <a:txBody>
                    <a:bodyPr/>
                    <a:lstStyle/>
                    <a:p>
                      <a:r>
                        <a:rPr lang="kk-KZ" sz="1600" dirty="0" smtClean="0"/>
                        <a:t>Шығындардың ерекшеліктерінің атауы</a:t>
                      </a:r>
                      <a:endParaRPr lang="ru-RU" sz="160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aseline="0" dirty="0" smtClean="0">
                          <a:solidFill>
                            <a:schemeClr val="tx1"/>
                          </a:solidFill>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baseline="0" dirty="0" smtClean="0">
                          <a:solidFill>
                            <a:schemeClr val="tx1"/>
                          </a:solidFill>
                          <a:latin typeface="Times New Roman" pitchFamily="18" charset="0"/>
                          <a:cs typeface="Times New Roman" pitchFamily="18" charset="0"/>
                        </a:rPr>
                        <a:t>          2021 </a:t>
                      </a:r>
                      <a:r>
                        <a:rPr lang="ru-RU" sz="1600" baseline="0" dirty="0" err="1" smtClean="0">
                          <a:solidFill>
                            <a:schemeClr val="tx1"/>
                          </a:solidFill>
                          <a:latin typeface="Times New Roman" pitchFamily="18" charset="0"/>
                          <a:cs typeface="Times New Roman" pitchFamily="18" charset="0"/>
                        </a:rPr>
                        <a:t>жыл</a:t>
                      </a:r>
                      <a:r>
                        <a:rPr lang="ru-RU" sz="1600" baseline="0" dirty="0" smtClean="0">
                          <a:solidFill>
                            <a:schemeClr val="tx1"/>
                          </a:solidFill>
                          <a:latin typeface="Times New Roman" pitchFamily="18" charset="0"/>
                          <a:cs typeface="Times New Roman" pitchFamily="18" charset="0"/>
                        </a:rPr>
                        <a:t> (6 ай)</a:t>
                      </a:r>
                      <a:endParaRPr lang="ru-RU" sz="1600" dirty="0" smtClean="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       </a:t>
                      </a:r>
                      <a:r>
                        <a:rPr lang="ru-RU" sz="1600" baseline="0" dirty="0" smtClean="0">
                          <a:solidFill>
                            <a:schemeClr val="tx1"/>
                          </a:solidFill>
                          <a:latin typeface="Times New Roman" pitchFamily="18" charset="0"/>
                          <a:cs typeface="Times New Roman" pitchFamily="18" charset="0"/>
                        </a:rPr>
                        <a:t>2022жыл (6 ай)</a:t>
                      </a:r>
                      <a:endParaRPr lang="ru-RU" sz="1600" dirty="0" smtClean="0">
                        <a:solidFill>
                          <a:schemeClr val="tx1"/>
                        </a:solidFill>
                        <a:latin typeface="Times New Roman" pitchFamily="18" charset="0"/>
                        <a:cs typeface="Times New Roman" pitchFamily="18" charset="0"/>
                      </a:endParaRPr>
                    </a:p>
                  </a:txBody>
                  <a:tcPr/>
                </a:tc>
              </a:tr>
              <a:tr h="803027">
                <a:tc>
                  <a:txBody>
                    <a:bodyPr/>
                    <a:lstStyle/>
                    <a:p>
                      <a:r>
                        <a:rPr lang="kk-KZ" sz="1600" dirty="0" smtClean="0"/>
                        <a:t>Шаруашылық есеп жүргізу бойынша ақылы қызметтерден алынған кірістер</a:t>
                      </a:r>
                      <a:endParaRPr lang="ru-RU" sz="1600" dirty="0">
                        <a:solidFill>
                          <a:schemeClr val="tx1"/>
                        </a:solidFill>
                        <a:latin typeface="Times New Roman" pitchFamily="18" charset="0"/>
                        <a:cs typeface="Times New Roman" pitchFamily="18" charset="0"/>
                      </a:endParaRPr>
                    </a:p>
                  </a:txBody>
                  <a:tcPr/>
                </a:tc>
                <a:tc>
                  <a:txBody>
                    <a:bodyPr/>
                    <a:lstStyle/>
                    <a:p>
                      <a:pPr marL="0" algn="ctr" rtl="0" eaLnBrk="1" fontAlgn="ctr" latinLnBrk="0" hangingPunct="1"/>
                      <a:r>
                        <a:rPr kumimoji="0" lang="ru-RU" sz="1600" kern="1200" dirty="0" smtClean="0">
                          <a:solidFill>
                            <a:schemeClr val="tx1"/>
                          </a:solidFill>
                          <a:latin typeface="Times New Roman" pitchFamily="18" charset="0"/>
                          <a:ea typeface="+mn-ea"/>
                          <a:cs typeface="Times New Roman" pitchFamily="18" charset="0"/>
                        </a:rPr>
                        <a:t>11 496,7</a:t>
                      </a:r>
                    </a:p>
                  </a:txBody>
                  <a:tcPr marL="9525" marR="9525" marT="9525" marB="0" anchor="ctr"/>
                </a:tc>
                <a:tc>
                  <a:txBody>
                    <a:bodyPr/>
                    <a:lstStyle/>
                    <a:p>
                      <a:pPr marL="0" algn="ctr" rtl="0" eaLnBrk="1" fontAlgn="ctr" latinLnBrk="0" hangingPunct="1"/>
                      <a:r>
                        <a:rPr kumimoji="0" lang="ru-RU" sz="1600" kern="1200" dirty="0" smtClean="0">
                          <a:solidFill>
                            <a:schemeClr val="tx1"/>
                          </a:solidFill>
                          <a:latin typeface="Times New Roman" pitchFamily="18" charset="0"/>
                          <a:ea typeface="+mn-ea"/>
                          <a:cs typeface="Times New Roman" pitchFamily="18" charset="0"/>
                        </a:rPr>
                        <a:t>18 002,3</a:t>
                      </a:r>
                    </a:p>
                  </a:txBody>
                  <a:tcPr marL="9525" marR="9525" marT="9525" marB="0" anchor="ctr"/>
                </a:tc>
              </a:tr>
              <a:tr h="966793">
                <a:tc>
                  <a:txBody>
                    <a:bodyPr/>
                    <a:lstStyle/>
                    <a:p>
                      <a:r>
                        <a:rPr lang="kk-KZ" sz="1600" dirty="0" smtClean="0"/>
                        <a:t>Жалақы және салықтар</a:t>
                      </a:r>
                      <a:endParaRPr lang="ru-RU" sz="1600" dirty="0">
                        <a:solidFill>
                          <a:schemeClr val="tx1"/>
                        </a:solidFill>
                        <a:latin typeface="Times New Roman" pitchFamily="18" charset="0"/>
                        <a:cs typeface="Times New Roman" pitchFamily="18" charset="0"/>
                      </a:endParaRPr>
                    </a:p>
                  </a:txBody>
                  <a:tcPr/>
                </a:tc>
                <a:tc>
                  <a:txBody>
                    <a:bodyPr/>
                    <a:lstStyle/>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5254,4</a:t>
                      </a:r>
                      <a:endParaRPr lang="ru-RU" sz="1600" dirty="0">
                        <a:latin typeface="Times New Roman" pitchFamily="18" charset="0"/>
                        <a:cs typeface="Times New Roman" pitchFamily="18" charset="0"/>
                      </a:endParaRPr>
                    </a:p>
                  </a:txBody>
                  <a:tcPr/>
                </a:tc>
                <a:tc>
                  <a:txBody>
                    <a:bodyPr/>
                    <a:lstStyle/>
                    <a:p>
                      <a:pPr algn="ctr"/>
                      <a:endParaRPr lang="ru-RU" sz="1600" dirty="0" smtClean="0">
                        <a:latin typeface="Times New Roman" pitchFamily="18" charset="0"/>
                        <a:cs typeface="Times New Roman" pitchFamily="18" charset="0"/>
                      </a:endParaRPr>
                    </a:p>
                    <a:p>
                      <a:pPr algn="ctr"/>
                      <a:r>
                        <a:rPr lang="ru-RU" sz="1600" smtClean="0">
                          <a:latin typeface="Times New Roman" pitchFamily="18" charset="0"/>
                          <a:cs typeface="Times New Roman" pitchFamily="18" charset="0"/>
                        </a:rPr>
                        <a:t>5 879,7</a:t>
                      </a:r>
                      <a:endParaRPr lang="ru-RU" sz="1600" dirty="0">
                        <a:latin typeface="Times New Roman" pitchFamily="18" charset="0"/>
                        <a:cs typeface="Times New Roman" pitchFamily="18" charset="0"/>
                      </a:endParaRPr>
                    </a:p>
                  </a:txBody>
                  <a:tcPr/>
                </a:tc>
              </a:tr>
              <a:tr h="1265432">
                <a:tc>
                  <a:txBody>
                    <a:bodyPr/>
                    <a:lstStyle/>
                    <a:p>
                      <a:r>
                        <a:rPr lang="kk-KZ" sz="1600" dirty="0" smtClean="0"/>
                        <a:t>Дәрілік заттарды және басқа тауарларды, жанар-жағармай материалдарын сатып алу</a:t>
                      </a:r>
                      <a:endParaRPr lang="ru-RU" sz="1600" dirty="0">
                        <a:solidFill>
                          <a:schemeClr val="tx1"/>
                        </a:solidFill>
                        <a:latin typeface="Times New Roman" pitchFamily="18" charset="0"/>
                        <a:cs typeface="Times New Roman" pitchFamily="18" charset="0"/>
                      </a:endParaRPr>
                    </a:p>
                  </a:txBody>
                  <a:tcPr/>
                </a:tc>
                <a:tc>
                  <a:txBody>
                    <a:bodyPr/>
                    <a:lstStyle/>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1 205,6</a:t>
                      </a:r>
                      <a:endParaRPr lang="ru-RU" sz="1600" dirty="0">
                        <a:latin typeface="Times New Roman" pitchFamily="18" charset="0"/>
                        <a:cs typeface="Times New Roman" pitchFamily="18" charset="0"/>
                      </a:endParaRPr>
                    </a:p>
                  </a:txBody>
                  <a:tcPr/>
                </a:tc>
                <a:tc>
                  <a:txBody>
                    <a:bodyPr/>
                    <a:lstStyle/>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1 584,025</a:t>
                      </a:r>
                      <a:endParaRPr lang="ru-RU" sz="1600" dirty="0">
                        <a:latin typeface="Times New Roman" pitchFamily="18" charset="0"/>
                        <a:cs typeface="Times New Roman" pitchFamily="18" charset="0"/>
                      </a:endParaRPr>
                    </a:p>
                  </a:txBody>
                  <a:tcPr/>
                </a:tc>
              </a:tr>
              <a:tr h="885802">
                <a:tc>
                  <a:txBody>
                    <a:bodyPr/>
                    <a:lstStyle/>
                    <a:p>
                      <a:r>
                        <a:rPr lang="kk-KZ" sz="1600" dirty="0" smtClean="0"/>
                        <a:t>Коммуналдық қызметтер және басқа сатып алулар</a:t>
                      </a:r>
                      <a:endParaRPr lang="ru-RU" sz="1600" dirty="0">
                        <a:solidFill>
                          <a:schemeClr val="tx1"/>
                        </a:solidFill>
                        <a:latin typeface="Times New Roman" pitchFamily="18" charset="0"/>
                        <a:cs typeface="Times New Roman" pitchFamily="18" charset="0"/>
                      </a:endParaRPr>
                    </a:p>
                  </a:txBody>
                  <a:tcPr/>
                </a:tc>
                <a:tc>
                  <a:txBody>
                    <a:bodyPr/>
                    <a:lstStyle/>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5036,7</a:t>
                      </a:r>
                      <a:endParaRPr lang="ru-RU" sz="1600" dirty="0">
                        <a:latin typeface="Times New Roman" pitchFamily="18" charset="0"/>
                        <a:cs typeface="Times New Roman" pitchFamily="18" charset="0"/>
                      </a:endParaRPr>
                    </a:p>
                  </a:txBody>
                  <a:tcPr/>
                </a:tc>
                <a:tc>
                  <a:txBody>
                    <a:bodyPr/>
                    <a:lstStyle/>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8 848,471</a:t>
                      </a:r>
                      <a:endParaRPr lang="ru-RU" sz="1600" dirty="0">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678198" cy="1285884"/>
          </a:xfrm>
        </p:spPr>
        <p:txBody>
          <a:bodyPr>
            <a:noAutofit/>
          </a:bodyPr>
          <a:lstStyle/>
          <a:p>
            <a:pPr algn="ctr"/>
            <a:r>
              <a:rPr lang="kk-KZ" sz="2800" b="1" dirty="0" smtClean="0">
                <a:solidFill>
                  <a:srgbClr val="FF0000"/>
                </a:solidFill>
              </a:rPr>
              <a:t>2022 жылғы 6 айға арналған «аурухана» мемлекеттік тапсырысының жоспарын орындау.</a:t>
            </a:r>
            <a:endParaRPr lang="ru-RU"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500174"/>
            <a:ext cx="9001156" cy="5072098"/>
          </a:xfrm>
        </p:spPr>
        <p:txBody>
          <a:bodyPr/>
          <a:lstStyle/>
          <a:p>
            <a:pPr fontAlgn="ctr"/>
            <a:r>
              <a:rPr lang="kk-KZ" sz="1800" b="1" dirty="0" smtClean="0"/>
              <a:t>2022 жылға арналған мемлекеттік тапсырыс </a:t>
            </a:r>
            <a:r>
              <a:rPr lang="ru-RU" sz="1800" b="1" dirty="0" smtClean="0">
                <a:latin typeface="Times New Roman" pitchFamily="18" charset="0"/>
                <a:cs typeface="Times New Roman" pitchFamily="18" charset="0"/>
              </a:rPr>
              <a:t>1  645 409</a:t>
            </a:r>
            <a:r>
              <a:rPr lang="en-US" sz="1800" b="1" dirty="0" smtClean="0">
                <a:latin typeface="Times New Roman" pitchFamily="18" charset="0"/>
                <a:cs typeface="Times New Roman" pitchFamily="18" charset="0"/>
              </a:rPr>
              <a:t> 3</a:t>
            </a:r>
            <a:r>
              <a:rPr lang="ru-RU" sz="1800" b="1" dirty="0" smtClean="0">
                <a:latin typeface="Times New Roman" pitchFamily="18" charset="0"/>
                <a:cs typeface="Times New Roman" pitchFamily="18" charset="0"/>
              </a:rPr>
              <a:t>59,30 </a:t>
            </a:r>
            <a:r>
              <a:rPr lang="ru-RU" sz="1800" b="1" dirty="0" err="1" smtClean="0">
                <a:latin typeface="Times New Roman" pitchFamily="18" charset="0"/>
                <a:cs typeface="Times New Roman" pitchFamily="18" charset="0"/>
              </a:rPr>
              <a:t>тенгені</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құрайды</a:t>
            </a:r>
            <a:endParaRPr lang="ru-RU" sz="1800" b="1" dirty="0" smtClean="0">
              <a:latin typeface="Times New Roman" pitchFamily="18" charset="0"/>
              <a:cs typeface="Times New Roman" pitchFamily="18" charset="0"/>
            </a:endParaRPr>
          </a:p>
          <a:p>
            <a:pPr fontAlgn="ctr"/>
            <a:r>
              <a:rPr lang="kk-KZ" sz="1800" dirty="0" smtClean="0"/>
              <a:t>  2022 жылдың 6 айында 909 049 583,62 теңгені құрайтын </a:t>
            </a:r>
            <a:r>
              <a:rPr lang="ru-RU" sz="1800" dirty="0" smtClean="0"/>
              <a:t>14 495</a:t>
            </a:r>
            <a:r>
              <a:rPr lang="kk-KZ" sz="1800" dirty="0" smtClean="0"/>
              <a:t> іс-жағдай ұсынылды</a:t>
            </a:r>
          </a:p>
          <a:p>
            <a:pPr fontAlgn="ctr"/>
            <a:r>
              <a:rPr lang="kk-KZ" sz="1800" dirty="0" smtClean="0"/>
              <a:t> 816 611 845,51 теңге сомасына  </a:t>
            </a:r>
            <a:r>
              <a:rPr lang="ru-RU" sz="1800" dirty="0" smtClean="0"/>
              <a:t>13 955</a:t>
            </a:r>
            <a:r>
              <a:rPr lang="kk-KZ" sz="1800" dirty="0" smtClean="0"/>
              <a:t> іс-жағдай қабылдауға қабылданды</a:t>
            </a:r>
            <a:endParaRPr lang="ru-RU" sz="1800" b="1" dirty="0" smtClean="0">
              <a:latin typeface="Times New Roman" pitchFamily="18" charset="0"/>
              <a:cs typeface="Times New Roman" pitchFamily="18" charset="0"/>
            </a:endParaRPr>
          </a:p>
          <a:p>
            <a:r>
              <a:rPr lang="ru-RU" sz="1800" b="1" dirty="0" smtClean="0">
                <a:latin typeface="Times New Roman" pitchFamily="18" charset="0"/>
                <a:cs typeface="Times New Roman" pitchFamily="18" charset="0"/>
              </a:rPr>
              <a:t> </a:t>
            </a:r>
            <a:r>
              <a:rPr lang="kk-KZ" sz="1800" dirty="0" smtClean="0"/>
              <a:t>Жоспардың орындалуы – 89,83%</a:t>
            </a:r>
            <a:endParaRPr lang="ru-RU" sz="1800" b="1" dirty="0" smtClean="0">
              <a:latin typeface="Times New Roman" pitchFamily="18" charset="0"/>
              <a:cs typeface="Times New Roman" pitchFamily="18" charset="0"/>
            </a:endParaRPr>
          </a:p>
          <a:p>
            <a:pPr fontAlgn="ctr"/>
            <a:r>
              <a:rPr lang="kk-KZ" sz="1800" dirty="0" smtClean="0"/>
              <a:t>92 437 738,11 теңге сомасындағы ақаулар анықталды - қабылданған соманың 10,17% құрайды</a:t>
            </a:r>
            <a:endParaRPr lang="ru-RU" sz="1400" b="1" dirty="0" smtClean="0">
              <a:solidFill>
                <a:srgbClr val="FF0000"/>
              </a:solidFill>
            </a:endParaRPr>
          </a:p>
          <a:p>
            <a:pPr fontAlgn="ctr"/>
            <a:endParaRPr lang="ru-RU" sz="1400" b="1" dirty="0" smtClean="0">
              <a:solidFill>
                <a:srgbClr val="FF0000"/>
              </a:solidFill>
            </a:endParaRPr>
          </a:p>
          <a:p>
            <a:pPr fontAlgn="ctr"/>
            <a:endParaRPr lang="ru-RU" sz="1800" b="1" dirty="0" smtClean="0"/>
          </a:p>
          <a:p>
            <a:endParaRPr lang="ru-RU" dirty="0"/>
          </a:p>
        </p:txBody>
      </p:sp>
      <p:graphicFrame>
        <p:nvGraphicFramePr>
          <p:cNvPr id="4" name="Таблица 3"/>
          <p:cNvGraphicFramePr>
            <a:graphicFrameLocks noGrp="1"/>
          </p:cNvGraphicFramePr>
          <p:nvPr/>
        </p:nvGraphicFramePr>
        <p:xfrm>
          <a:off x="285719" y="4071941"/>
          <a:ext cx="8606761" cy="2375535"/>
        </p:xfrm>
        <a:graphic>
          <a:graphicData uri="http://schemas.openxmlformats.org/drawingml/2006/table">
            <a:tbl>
              <a:tblPr firstRow="1" bandRow="1">
                <a:tableStyleId>{8799B23B-EC83-4686-B30A-512413B5E67A}</a:tableStyleId>
              </a:tblPr>
              <a:tblGrid>
                <a:gridCol w="1239347"/>
                <a:gridCol w="1625865"/>
                <a:gridCol w="1532987"/>
                <a:gridCol w="1421484"/>
                <a:gridCol w="1579428"/>
                <a:gridCol w="1207650"/>
              </a:tblGrid>
              <a:tr h="387752">
                <a:tc rowSpan="2">
                  <a:txBody>
                    <a:bodyPr/>
                    <a:lstStyle/>
                    <a:p>
                      <a:pPr algn="ctr" fontAlgn="b"/>
                      <a:r>
                        <a:rPr lang="ru-RU" sz="1400" u="none" strike="noStrike" dirty="0" smtClean="0">
                          <a:effectLst/>
                          <a:latin typeface="Times New Roman" pitchFamily="18" charset="0"/>
                          <a:cs typeface="Times New Roman" pitchFamily="18" charset="0"/>
                        </a:rPr>
                        <a:t>2022</a:t>
                      </a:r>
                      <a:endParaRPr lang="ru-RU" sz="1400" u="none" strike="noStrike" baseline="0" dirty="0" smtClean="0">
                        <a:effectLst/>
                        <a:latin typeface="Times New Roman" pitchFamily="18" charset="0"/>
                        <a:cs typeface="Times New Roman" pitchFamily="18" charset="0"/>
                      </a:endParaRPr>
                    </a:p>
                    <a:p>
                      <a:pPr algn="ctr" fontAlgn="b"/>
                      <a:r>
                        <a:rPr lang="kk-KZ" sz="1400" b="1" i="0" u="none" strike="noStrike" baseline="0" dirty="0" smtClean="0">
                          <a:solidFill>
                            <a:schemeClr val="tx1"/>
                          </a:solidFill>
                          <a:effectLst/>
                          <a:latin typeface="Times New Roman" pitchFamily="18" charset="0"/>
                          <a:cs typeface="Times New Roman" pitchFamily="18" charset="0"/>
                        </a:rPr>
                        <a:t>Жылдың 6 айында</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gridSpan="2">
                  <a:txBody>
                    <a:bodyPr/>
                    <a:lstStyle/>
                    <a:p>
                      <a:pPr algn="ctr" fontAlgn="b"/>
                      <a:r>
                        <a:rPr lang="ru-RU" sz="1400" u="none" strike="noStrike" dirty="0" smtClean="0">
                          <a:effectLst/>
                          <a:latin typeface="Times New Roman" pitchFamily="18" charset="0"/>
                          <a:cs typeface="Times New Roman" pitchFamily="18" charset="0"/>
                        </a:rPr>
                        <a:t>2022 </a:t>
                      </a:r>
                      <a:r>
                        <a:rPr lang="ru-RU" sz="1400" u="none" strike="noStrike" dirty="0" err="1" smtClean="0">
                          <a:effectLst/>
                          <a:latin typeface="Times New Roman" pitchFamily="18" charset="0"/>
                          <a:cs typeface="Times New Roman" pitchFamily="18" charset="0"/>
                        </a:rPr>
                        <a:t>жылы</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төлемге ұсынылған</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hMerge="1">
                  <a:txBody>
                    <a:bodyPr/>
                    <a:lstStyle/>
                    <a:p>
                      <a:endParaRPr lang="ru-RU"/>
                    </a:p>
                  </a:txBody>
                  <a:tcPr/>
                </a:tc>
                <a:tc gridSpan="2">
                  <a:txBody>
                    <a:bodyPr/>
                    <a:lstStyle/>
                    <a:p>
                      <a:pPr algn="ctr" fontAlgn="b"/>
                      <a:r>
                        <a:rPr lang="kk-KZ" sz="1400" dirty="0" smtClean="0"/>
                        <a:t>2022 жылға аяқтау актілері бойынша төлемге қабылданды</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hMerge="1">
                  <a:txBody>
                    <a:bodyPr/>
                    <a:lstStyle/>
                    <a:p>
                      <a:endParaRPr lang="ru-RU"/>
                    </a:p>
                  </a:txBody>
                  <a:tcPr/>
                </a:tc>
                <a:tc>
                  <a:txBody>
                    <a:bodyPr/>
                    <a:lstStyle/>
                    <a:p>
                      <a:pPr algn="ctr" fontAlgn="b"/>
                      <a:r>
                        <a:rPr lang="ru-RU" sz="1400" u="none" strike="noStrike" dirty="0" err="1" smtClean="0">
                          <a:effectLst/>
                          <a:latin typeface="Times New Roman" pitchFamily="18" charset="0"/>
                          <a:cs typeface="Times New Roman" pitchFamily="18" charset="0"/>
                        </a:rPr>
                        <a:t>ауытқу</a:t>
                      </a:r>
                      <a:r>
                        <a:rPr lang="ru-RU" sz="1400" u="none" strike="noStrike" dirty="0" smtClean="0">
                          <a:effectLst/>
                          <a:latin typeface="Times New Roman" pitchFamily="18" charset="0"/>
                          <a:cs typeface="Times New Roman" pitchFamily="18" charset="0"/>
                        </a:rPr>
                        <a:t>  </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r>
              <a:tr h="556634">
                <a:tc vMerge="1">
                  <a:txBody>
                    <a:bodyPr/>
                    <a:lstStyle/>
                    <a:p>
                      <a:endParaRPr lang="ru-RU"/>
                    </a:p>
                  </a:txBody>
                  <a:tcPr/>
                </a:tc>
                <a:tc>
                  <a:txBody>
                    <a:bodyPr/>
                    <a:lstStyle/>
                    <a:p>
                      <a:pPr algn="ctr" fontAlgn="t"/>
                      <a:r>
                        <a:rPr lang="kk-KZ" sz="1400" b="1" i="0" u="none" strike="noStrike" dirty="0" smtClean="0">
                          <a:solidFill>
                            <a:schemeClr val="tx1"/>
                          </a:solidFill>
                          <a:effectLst/>
                          <a:latin typeface="Times New Roman" pitchFamily="18" charset="0"/>
                          <a:cs typeface="Times New Roman" pitchFamily="18" charset="0"/>
                        </a:rPr>
                        <a:t>Емделіп</a:t>
                      </a:r>
                      <a:r>
                        <a:rPr lang="kk-KZ" sz="1400" b="1" i="0" u="none" strike="noStrike" baseline="0" dirty="0" smtClean="0">
                          <a:solidFill>
                            <a:schemeClr val="tx1"/>
                          </a:solidFill>
                          <a:effectLst/>
                          <a:latin typeface="Times New Roman" pitchFamily="18" charset="0"/>
                          <a:cs typeface="Times New Roman" pitchFamily="18" charset="0"/>
                        </a:rPr>
                        <a:t> шыққандар саны</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t"/>
                      <a:r>
                        <a:rPr lang="ru-RU" sz="1400" u="none" strike="noStrike" dirty="0" err="1" smtClean="0">
                          <a:effectLst/>
                          <a:latin typeface="Times New Roman" pitchFamily="18" charset="0"/>
                          <a:cs typeface="Times New Roman" pitchFamily="18" charset="0"/>
                        </a:rPr>
                        <a:t>Соммасы</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kk-KZ" sz="1400" b="1" i="0" u="none" strike="noStrike" dirty="0" smtClean="0">
                          <a:solidFill>
                            <a:schemeClr val="tx1"/>
                          </a:solidFill>
                          <a:effectLst/>
                          <a:latin typeface="Times New Roman" pitchFamily="18" charset="0"/>
                          <a:cs typeface="Times New Roman" pitchFamily="18" charset="0"/>
                        </a:rPr>
                        <a:t>Емделіп</a:t>
                      </a:r>
                      <a:r>
                        <a:rPr lang="kk-KZ" sz="1400" b="1" i="0" u="none" strike="noStrike" baseline="0" dirty="0" smtClean="0">
                          <a:solidFill>
                            <a:schemeClr val="tx1"/>
                          </a:solidFill>
                          <a:effectLst/>
                          <a:latin typeface="Times New Roman" pitchFamily="18" charset="0"/>
                          <a:cs typeface="Times New Roman" pitchFamily="18" charset="0"/>
                        </a:rPr>
                        <a:t> шыққандар саны</a:t>
                      </a:r>
                      <a:endParaRPr lang="ru-RU" sz="1400" b="1" i="0" u="none" strike="noStrike" dirty="0" smtClean="0">
                        <a:solidFill>
                          <a:schemeClr val="tx1"/>
                        </a:solidFill>
                        <a:effectLst/>
                        <a:latin typeface="Times New Roman" pitchFamily="18" charset="0"/>
                        <a:cs typeface="Times New Roman" pitchFamily="18" charset="0"/>
                      </a:endParaRPr>
                    </a:p>
                    <a:p>
                      <a:pPr algn="ctr" fontAlgn="t"/>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t"/>
                      <a:r>
                        <a:rPr lang="ru-RU" sz="1400" u="none" strike="noStrike" dirty="0" err="1" smtClean="0">
                          <a:effectLst/>
                          <a:latin typeface="Times New Roman" pitchFamily="18" charset="0"/>
                          <a:cs typeface="Times New Roman" pitchFamily="18" charset="0"/>
                        </a:rPr>
                        <a:t>сомма</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t"/>
                      <a:r>
                        <a:rPr lang="ru-RU" sz="1400" u="none" strike="noStrike" dirty="0" err="1" smtClean="0">
                          <a:effectLst/>
                          <a:latin typeface="Times New Roman" pitchFamily="18" charset="0"/>
                          <a:cs typeface="Times New Roman" pitchFamily="18" charset="0"/>
                        </a:rPr>
                        <a:t>сомма</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r>
              <a:tr h="984440">
                <a:tc>
                  <a:txBody>
                    <a:bodyPr/>
                    <a:lstStyle/>
                    <a:p>
                      <a:pPr algn="ctr" fontAlgn="b"/>
                      <a:r>
                        <a:rPr lang="kk-KZ" sz="1400" b="1" i="0" u="none" strike="noStrike" dirty="0" smtClean="0">
                          <a:solidFill>
                            <a:schemeClr val="tx1"/>
                          </a:solidFill>
                          <a:effectLst/>
                          <a:latin typeface="Times New Roman" pitchFamily="18" charset="0"/>
                          <a:cs typeface="Times New Roman" pitchFamily="18" charset="0"/>
                        </a:rPr>
                        <a:t>БАРЛЫҒЫ</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t"/>
                      <a:r>
                        <a:rPr lang="kk-KZ" sz="1400" b="0" i="0" u="none" strike="noStrike" dirty="0" smtClean="0">
                          <a:solidFill>
                            <a:schemeClr val="tx1"/>
                          </a:solidFill>
                          <a:effectLst/>
                          <a:latin typeface="Times New Roman" pitchFamily="18" charset="0"/>
                          <a:cs typeface="Times New Roman" pitchFamily="18" charset="0"/>
                        </a:rPr>
                        <a:t>Гобмп</a:t>
                      </a:r>
                      <a:r>
                        <a:rPr lang="kk-KZ" sz="1400" b="0" i="0" u="none" strike="noStrike" baseline="0" dirty="0" smtClean="0">
                          <a:solidFill>
                            <a:schemeClr val="tx1"/>
                          </a:solidFill>
                          <a:effectLst/>
                          <a:latin typeface="Times New Roman" pitchFamily="18" charset="0"/>
                          <a:cs typeface="Times New Roman" pitchFamily="18" charset="0"/>
                        </a:rPr>
                        <a:t> -2437 науқас </a:t>
                      </a:r>
                      <a:r>
                        <a:rPr lang="kk-KZ" sz="800" b="0" i="0" u="none" strike="noStrike" baseline="0" dirty="0" smtClean="0">
                          <a:solidFill>
                            <a:schemeClr val="tx1"/>
                          </a:solidFill>
                          <a:effectLst/>
                          <a:latin typeface="Times New Roman" pitchFamily="18" charset="0"/>
                          <a:cs typeface="Times New Roman" pitchFamily="18" charset="0"/>
                        </a:rPr>
                        <a:t>(қабылдау бөлімін қоса)</a:t>
                      </a:r>
                    </a:p>
                    <a:p>
                      <a:pPr algn="ctr" fontAlgn="t"/>
                      <a:r>
                        <a:rPr lang="kk-KZ" sz="1400" b="0" i="0" u="none" strike="noStrike" baseline="0" dirty="0" smtClean="0">
                          <a:solidFill>
                            <a:schemeClr val="tx1"/>
                          </a:solidFill>
                          <a:effectLst/>
                          <a:latin typeface="Times New Roman" pitchFamily="18" charset="0"/>
                          <a:cs typeface="Times New Roman" pitchFamily="18" charset="0"/>
                        </a:rPr>
                        <a:t>Осмс  - </a:t>
                      </a:r>
                      <a:r>
                        <a:rPr lang="ru-RU" sz="1400" b="0" i="0" u="none" strike="noStrike" baseline="0" dirty="0" smtClean="0">
                          <a:solidFill>
                            <a:schemeClr val="tx1"/>
                          </a:solidFill>
                          <a:effectLst/>
                          <a:latin typeface="Times New Roman" pitchFamily="18" charset="0"/>
                          <a:cs typeface="Times New Roman" pitchFamily="18" charset="0"/>
                        </a:rPr>
                        <a:t>12058</a:t>
                      </a:r>
                      <a:r>
                        <a:rPr lang="kk-KZ" sz="1400" b="0" i="0" u="none" strike="noStrike" baseline="0" dirty="0" smtClean="0">
                          <a:solidFill>
                            <a:schemeClr val="tx1"/>
                          </a:solidFill>
                          <a:effectLst/>
                          <a:latin typeface="Times New Roman" pitchFamily="18" charset="0"/>
                          <a:cs typeface="Times New Roman" pitchFamily="18" charset="0"/>
                        </a:rPr>
                        <a:t> науқас</a:t>
                      </a:r>
                      <a:endParaRPr lang="ru-RU"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t"/>
                      <a:r>
                        <a:rPr lang="ru-RU" sz="1400" b="0" i="0" u="none" strike="noStrike" baseline="0" dirty="0" smtClean="0">
                          <a:solidFill>
                            <a:srgbClr val="000000"/>
                          </a:solidFill>
                          <a:effectLst/>
                          <a:latin typeface="Times New Roman" pitchFamily="18" charset="0"/>
                          <a:cs typeface="Times New Roman" pitchFamily="18" charset="0"/>
                        </a:rPr>
                        <a:t>909 049 583,62</a:t>
                      </a:r>
                      <a:endParaRPr lang="ru-RU" sz="14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t"/>
                      <a:r>
                        <a:rPr lang="ru-RU" sz="1400" b="0" i="0" u="none" strike="noStrike" dirty="0" err="1" smtClean="0">
                          <a:solidFill>
                            <a:schemeClr val="tx1">
                              <a:lumMod val="95000"/>
                              <a:lumOff val="5000"/>
                            </a:schemeClr>
                          </a:solidFill>
                          <a:effectLst/>
                          <a:latin typeface="Times New Roman" pitchFamily="18" charset="0"/>
                          <a:cs typeface="Times New Roman" pitchFamily="18" charset="0"/>
                        </a:rPr>
                        <a:t>Гобмп</a:t>
                      </a:r>
                      <a:r>
                        <a:rPr lang="ru-RU" sz="1400" b="0" i="0" u="none" strike="noStrike" dirty="0" smtClean="0">
                          <a:solidFill>
                            <a:schemeClr val="tx1">
                              <a:lumMod val="95000"/>
                              <a:lumOff val="5000"/>
                            </a:schemeClr>
                          </a:solidFill>
                          <a:effectLst/>
                          <a:latin typeface="Times New Roman" pitchFamily="18" charset="0"/>
                          <a:cs typeface="Times New Roman" pitchFamily="18" charset="0"/>
                        </a:rPr>
                        <a:t> -2230 </a:t>
                      </a:r>
                      <a:r>
                        <a:rPr lang="ru-RU" sz="1400" b="0" i="0" u="none" strike="noStrike" dirty="0" err="1" smtClean="0">
                          <a:solidFill>
                            <a:schemeClr val="tx1">
                              <a:lumMod val="95000"/>
                              <a:lumOff val="5000"/>
                            </a:schemeClr>
                          </a:solidFill>
                          <a:effectLst/>
                          <a:latin typeface="Times New Roman" pitchFamily="18" charset="0"/>
                          <a:cs typeface="Times New Roman" pitchFamily="18" charset="0"/>
                        </a:rPr>
                        <a:t>науқас</a:t>
                      </a:r>
                      <a:r>
                        <a:rPr lang="ru-RU" sz="1400" b="0" i="0" u="none" strike="noStrike" dirty="0" smtClean="0">
                          <a:solidFill>
                            <a:schemeClr val="tx1">
                              <a:lumMod val="95000"/>
                              <a:lumOff val="5000"/>
                            </a:schemeClr>
                          </a:solidFill>
                          <a:effectLst/>
                          <a:latin typeface="Times New Roman" pitchFamily="18" charset="0"/>
                          <a:cs typeface="Times New Roman" pitchFamily="18" charset="0"/>
                        </a:rPr>
                        <a:t> </a:t>
                      </a:r>
                    </a:p>
                    <a:p>
                      <a:pPr algn="ctr" fontAlgn="t"/>
                      <a:r>
                        <a:rPr lang="ru-RU" sz="800" b="0" i="0" u="none" strike="noStrike" dirty="0" smtClean="0">
                          <a:solidFill>
                            <a:schemeClr val="tx1">
                              <a:lumMod val="95000"/>
                              <a:lumOff val="5000"/>
                            </a:schemeClr>
                          </a:solidFill>
                          <a:effectLst/>
                          <a:latin typeface="Times New Roman" pitchFamily="18" charset="0"/>
                          <a:cs typeface="Times New Roman" pitchFamily="18" charset="0"/>
                        </a:rPr>
                        <a:t>(</a:t>
                      </a:r>
                      <a:r>
                        <a:rPr lang="kk-KZ" sz="800" b="0" i="0" u="none" strike="noStrike" baseline="0" dirty="0" smtClean="0">
                          <a:solidFill>
                            <a:schemeClr val="tx1"/>
                          </a:solidFill>
                          <a:effectLst/>
                          <a:latin typeface="Times New Roman" pitchFamily="18" charset="0"/>
                          <a:cs typeface="Times New Roman" pitchFamily="18" charset="0"/>
                        </a:rPr>
                        <a:t>қабылдау бөлімін қоса</a:t>
                      </a:r>
                      <a:r>
                        <a:rPr lang="ru-RU" sz="800" b="0" i="0" u="none" strike="noStrike" dirty="0" smtClean="0">
                          <a:solidFill>
                            <a:schemeClr val="tx1">
                              <a:lumMod val="95000"/>
                              <a:lumOff val="5000"/>
                            </a:schemeClr>
                          </a:solidFill>
                          <a:effectLst/>
                          <a:latin typeface="Times New Roman" pitchFamily="18" charset="0"/>
                          <a:cs typeface="Times New Roman" pitchFamily="18" charset="0"/>
                        </a:rPr>
                        <a:t>)</a:t>
                      </a:r>
                      <a:r>
                        <a:rPr lang="ru-RU" sz="1400" b="0" i="0" u="none" strike="noStrike" dirty="0" smtClean="0">
                          <a:solidFill>
                            <a:schemeClr val="tx1">
                              <a:lumMod val="95000"/>
                              <a:lumOff val="5000"/>
                            </a:schemeClr>
                          </a:solidFill>
                          <a:effectLst/>
                          <a:latin typeface="Times New Roman" pitchFamily="18" charset="0"/>
                          <a:cs typeface="Times New Roman" pitchFamily="18" charset="0"/>
                        </a:rPr>
                        <a:t> осмс-11725 </a:t>
                      </a:r>
                      <a:r>
                        <a:rPr lang="ru-RU" sz="1400" b="0" i="0" u="none" strike="noStrike" dirty="0" err="1" smtClean="0">
                          <a:solidFill>
                            <a:schemeClr val="tx1">
                              <a:lumMod val="95000"/>
                              <a:lumOff val="5000"/>
                            </a:schemeClr>
                          </a:solidFill>
                          <a:effectLst/>
                          <a:latin typeface="Times New Roman" pitchFamily="18" charset="0"/>
                          <a:cs typeface="Times New Roman" pitchFamily="18" charset="0"/>
                        </a:rPr>
                        <a:t>науқас</a:t>
                      </a:r>
                      <a:endParaRPr lang="ru-RU" sz="1400" b="0" i="0" u="none" strike="noStrike" dirty="0">
                        <a:solidFill>
                          <a:schemeClr val="tx1">
                            <a:lumMod val="95000"/>
                            <a:lumOff val="5000"/>
                          </a:schemeClr>
                        </a:solidFill>
                        <a:effectLst/>
                        <a:latin typeface="Times New Roman" pitchFamily="18" charset="0"/>
                        <a:cs typeface="Times New Roman" pitchFamily="18" charset="0"/>
                      </a:endParaRPr>
                    </a:p>
                  </a:txBody>
                  <a:tcPr marL="9525" marR="9525" marT="9525" marB="0" anchor="ctr"/>
                </a:tc>
                <a:tc>
                  <a:txBody>
                    <a:bodyPr/>
                    <a:lstStyle/>
                    <a:p>
                      <a:pPr algn="ctr" fontAlgn="t"/>
                      <a:r>
                        <a:rPr lang="kk-KZ" sz="1400" dirty="0" smtClean="0"/>
                        <a:t>816 611 845,51 </a:t>
                      </a:r>
                      <a:endParaRPr lang="ru-RU" sz="1400" b="0" i="0" u="none" strike="noStrike" dirty="0">
                        <a:solidFill>
                          <a:schemeClr val="tx1">
                            <a:lumMod val="95000"/>
                            <a:lumOff val="5000"/>
                          </a:schemeClr>
                        </a:solidFill>
                        <a:effectLst/>
                        <a:latin typeface="Times New Roman" pitchFamily="18" charset="0"/>
                        <a:cs typeface="Times New Roman" pitchFamily="18" charset="0"/>
                      </a:endParaRPr>
                    </a:p>
                  </a:txBody>
                  <a:tcPr marL="9525" marR="9525" marT="9525" marB="0" anchor="ctr"/>
                </a:tc>
                <a:tc>
                  <a:txBody>
                    <a:bodyPr/>
                    <a:lstStyle/>
                    <a:p>
                      <a:pPr algn="ctr" fontAlgn="t"/>
                      <a:r>
                        <a:rPr lang="kk-KZ" sz="1400" dirty="0" smtClean="0"/>
                        <a:t>92 437 738,11 </a:t>
                      </a:r>
                      <a:endParaRPr lang="ru-RU" sz="14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964488" cy="642942"/>
          </a:xfrm>
        </p:spPr>
        <p:txBody>
          <a:bodyPr>
            <a:noAutofit/>
          </a:bodyPr>
          <a:lstStyle/>
          <a:p>
            <a:pPr algn="ctr"/>
            <a:r>
              <a:rPr lang="kk-KZ" sz="3200" b="1" dirty="0" smtClean="0">
                <a:solidFill>
                  <a:srgbClr val="C00000"/>
                </a:solidFill>
              </a:rPr>
              <a:t>Негізгі медициналық-экономикалық көрсеткіштер</a:t>
            </a:r>
            <a:endParaRPr lang="ru-RU" sz="32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28358481"/>
              </p:ext>
            </p:extLst>
          </p:nvPr>
        </p:nvGraphicFramePr>
        <p:xfrm>
          <a:off x="83126" y="1052736"/>
          <a:ext cx="8666814" cy="5477118"/>
        </p:xfrm>
        <a:graphic>
          <a:graphicData uri="http://schemas.openxmlformats.org/drawingml/2006/table">
            <a:tbl>
              <a:tblPr firstRow="1" bandRow="1">
                <a:tableStyleId>{8799B23B-EC83-4686-B30A-512413B5E67A}</a:tableStyleId>
              </a:tblPr>
              <a:tblGrid>
                <a:gridCol w="3552770"/>
                <a:gridCol w="2507740"/>
                <a:gridCol w="2606304"/>
              </a:tblGrid>
              <a:tr h="1122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FF0000"/>
                          </a:solidFill>
                          <a:effectLst/>
                          <a:latin typeface="Times New Roman" pitchFamily="18" charset="0"/>
                          <a:cs typeface="Times New Roman" pitchFamily="18" charset="0"/>
                        </a:rPr>
                        <a:t>Атауы</a:t>
                      </a:r>
                      <a:endParaRPr kumimoji="0" lang="ru-RU"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anchor="ctr" horzOverflow="overflow"/>
                </a:tc>
                <a:tc>
                  <a:txBody>
                    <a:bodyPr/>
                    <a:lstStyle/>
                    <a:p>
                      <a:pPr algn="ctr"/>
                      <a:r>
                        <a:rPr lang="ru-RU" sz="1600" dirty="0" smtClean="0">
                          <a:solidFill>
                            <a:srgbClr val="FF0000"/>
                          </a:solidFill>
                          <a:latin typeface="Times New Roman" pitchFamily="18" charset="0"/>
                          <a:cs typeface="Times New Roman" pitchFamily="18" charset="0"/>
                        </a:rPr>
                        <a:t>20</a:t>
                      </a:r>
                      <a:r>
                        <a:rPr lang="en-US" sz="1600" dirty="0" smtClean="0">
                          <a:solidFill>
                            <a:srgbClr val="FF0000"/>
                          </a:solidFill>
                          <a:latin typeface="Times New Roman" pitchFamily="18" charset="0"/>
                          <a:cs typeface="Times New Roman" pitchFamily="18" charset="0"/>
                        </a:rPr>
                        <a:t>2</a:t>
                      </a:r>
                      <a:r>
                        <a:rPr lang="ru-RU" sz="1600" dirty="0" smtClean="0">
                          <a:solidFill>
                            <a:srgbClr val="FF0000"/>
                          </a:solidFill>
                          <a:latin typeface="Times New Roman" pitchFamily="18" charset="0"/>
                          <a:cs typeface="Times New Roman" pitchFamily="18" charset="0"/>
                        </a:rPr>
                        <a:t>1</a:t>
                      </a:r>
                      <a:r>
                        <a:rPr lang="kk-KZ" sz="1600" dirty="0" smtClean="0">
                          <a:solidFill>
                            <a:srgbClr val="FF0000"/>
                          </a:solidFill>
                          <a:latin typeface="Times New Roman" pitchFamily="18" charset="0"/>
                          <a:cs typeface="Times New Roman" pitchFamily="18" charset="0"/>
                        </a:rPr>
                        <a:t> жыл 6ай</a:t>
                      </a:r>
                      <a:endParaRPr lang="ru-RU" sz="1600" b="1" dirty="0">
                        <a:solidFill>
                          <a:srgbClr val="FF0000"/>
                        </a:solidFill>
                        <a:latin typeface="Times New Roman" pitchFamily="18" charset="0"/>
                        <a:cs typeface="Times New Roman" pitchFamily="18" charset="0"/>
                      </a:endParaRPr>
                    </a:p>
                  </a:txBody>
                  <a:tcPr anchor="ctr"/>
                </a:tc>
                <a:tc>
                  <a:txBody>
                    <a:bodyPr/>
                    <a:lstStyle/>
                    <a:p>
                      <a:pPr algn="ctr"/>
                      <a:endParaRPr lang="kk-KZ" sz="1600" dirty="0" smtClean="0">
                        <a:solidFill>
                          <a:srgbClr val="FF0000"/>
                        </a:solidFill>
                        <a:latin typeface="Times New Roman" pitchFamily="18" charset="0"/>
                        <a:cs typeface="Times New Roman" pitchFamily="18" charset="0"/>
                      </a:endParaRPr>
                    </a:p>
                    <a:p>
                      <a:pPr algn="ctr"/>
                      <a:r>
                        <a:rPr lang="ru-RU" sz="1600" dirty="0" smtClean="0">
                          <a:solidFill>
                            <a:srgbClr val="FF0000"/>
                          </a:solidFill>
                          <a:latin typeface="Times New Roman" pitchFamily="18" charset="0"/>
                          <a:cs typeface="Times New Roman" pitchFamily="18" charset="0"/>
                        </a:rPr>
                        <a:t>20</a:t>
                      </a:r>
                      <a:r>
                        <a:rPr lang="en-US" sz="1600" dirty="0" smtClean="0">
                          <a:solidFill>
                            <a:srgbClr val="FF0000"/>
                          </a:solidFill>
                          <a:latin typeface="Times New Roman" pitchFamily="18" charset="0"/>
                          <a:cs typeface="Times New Roman" pitchFamily="18" charset="0"/>
                        </a:rPr>
                        <a:t>2</a:t>
                      </a:r>
                      <a:r>
                        <a:rPr lang="ru-RU" sz="1600" dirty="0" smtClean="0">
                          <a:solidFill>
                            <a:srgbClr val="FF0000"/>
                          </a:solidFill>
                          <a:latin typeface="Times New Roman" pitchFamily="18" charset="0"/>
                          <a:cs typeface="Times New Roman" pitchFamily="18" charset="0"/>
                        </a:rPr>
                        <a:t>2</a:t>
                      </a:r>
                      <a:r>
                        <a:rPr lang="ru-RU" sz="1600" baseline="0" dirty="0" smtClean="0">
                          <a:solidFill>
                            <a:srgbClr val="FF0000"/>
                          </a:solidFill>
                          <a:latin typeface="Times New Roman" pitchFamily="18" charset="0"/>
                          <a:cs typeface="Times New Roman" pitchFamily="18" charset="0"/>
                        </a:rPr>
                        <a:t> </a:t>
                      </a:r>
                      <a:r>
                        <a:rPr lang="ru-RU" sz="1600" baseline="0" dirty="0" err="1" smtClean="0">
                          <a:solidFill>
                            <a:srgbClr val="FF0000"/>
                          </a:solidFill>
                          <a:latin typeface="Times New Roman" pitchFamily="18" charset="0"/>
                          <a:cs typeface="Times New Roman" pitchFamily="18" charset="0"/>
                        </a:rPr>
                        <a:t>жыл</a:t>
                      </a:r>
                      <a:r>
                        <a:rPr lang="ru-RU" sz="1600" baseline="0" dirty="0" smtClean="0">
                          <a:solidFill>
                            <a:srgbClr val="FF0000"/>
                          </a:solidFill>
                          <a:latin typeface="Times New Roman" pitchFamily="18" charset="0"/>
                          <a:cs typeface="Times New Roman" pitchFamily="18" charset="0"/>
                        </a:rPr>
                        <a:t> 6ай</a:t>
                      </a:r>
                      <a:endParaRPr lang="ru-RU" sz="1600" b="1" dirty="0" smtClean="0">
                        <a:solidFill>
                          <a:srgbClr val="FF0000"/>
                        </a:solidFill>
                        <a:latin typeface="Times New Roman" pitchFamily="18" charset="0"/>
                        <a:cs typeface="Times New Roman" pitchFamily="18" charset="0"/>
                      </a:endParaRPr>
                    </a:p>
                    <a:p>
                      <a:pPr algn="ctr"/>
                      <a:endParaRPr lang="ru-RU" sz="1600" b="1" dirty="0">
                        <a:solidFill>
                          <a:srgbClr val="FF0000"/>
                        </a:solidFill>
                        <a:latin typeface="Times New Roman" pitchFamily="18" charset="0"/>
                        <a:cs typeface="Times New Roman" pitchFamily="18" charset="0"/>
                      </a:endParaRPr>
                    </a:p>
                  </a:txBody>
                  <a:tcPr anchor="ctr"/>
                </a:tc>
              </a:tr>
              <a:tr h="8686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err="1" smtClean="0">
                          <a:ln>
                            <a:noFill/>
                          </a:ln>
                          <a:solidFill>
                            <a:srgbClr val="FF0000"/>
                          </a:solidFill>
                          <a:effectLst/>
                          <a:latin typeface="Times New Roman" pitchFamily="18" charset="0"/>
                          <a:cs typeface="Times New Roman" pitchFamily="18" charset="0"/>
                        </a:rPr>
                        <a:t>Емделіп</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1600" u="none" strike="noStrike" cap="none" normalizeH="0" baseline="0" dirty="0" err="1" smtClean="0">
                          <a:ln>
                            <a:noFill/>
                          </a:ln>
                          <a:solidFill>
                            <a:srgbClr val="FF0000"/>
                          </a:solidFill>
                          <a:effectLst/>
                          <a:latin typeface="Times New Roman" pitchFamily="18" charset="0"/>
                          <a:cs typeface="Times New Roman" pitchFamily="18" charset="0"/>
                        </a:rPr>
                        <a:t>шыққандар </a:t>
                      </a:r>
                      <a:r>
                        <a:rPr kumimoji="0" lang="ru-RU" sz="1600" u="none" strike="noStrike" cap="none" normalizeH="0" baseline="0" dirty="0" smtClean="0">
                          <a:ln>
                            <a:noFill/>
                          </a:ln>
                          <a:solidFill>
                            <a:srgbClr val="FF0000"/>
                          </a:solidFill>
                          <a:effectLst/>
                          <a:latin typeface="Times New Roman" pitchFamily="18" charset="0"/>
                          <a:cs typeface="Times New Roman" pitchFamily="18" charset="0"/>
                        </a:rPr>
                        <a:t>саны</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anchor="ctr" horzOverflow="overflow"/>
                </a:tc>
                <a:tc>
                  <a:txBody>
                    <a:bodyPr/>
                    <a:lstStyle/>
                    <a:p>
                      <a:pPr algn="ctr"/>
                      <a:r>
                        <a:rPr lang="ru-RU" sz="1800" b="0" dirty="0" smtClean="0">
                          <a:solidFill>
                            <a:srgbClr val="C00000"/>
                          </a:solidFill>
                          <a:latin typeface="Times New Roman" pitchFamily="18" charset="0"/>
                          <a:cs typeface="Times New Roman" pitchFamily="18" charset="0"/>
                        </a:rPr>
                        <a:t>6237</a:t>
                      </a:r>
                      <a:endParaRPr lang="ru-RU" sz="1800" b="0" dirty="0">
                        <a:solidFill>
                          <a:srgbClr val="C00000"/>
                        </a:solidFill>
                        <a:latin typeface="Times New Roman" pitchFamily="18" charset="0"/>
                        <a:cs typeface="Times New Roman" pitchFamily="18" charset="0"/>
                      </a:endParaRPr>
                    </a:p>
                  </a:txBody>
                  <a:tcPr anchor="ctr"/>
                </a:tc>
                <a:tc>
                  <a:txBody>
                    <a:bodyPr/>
                    <a:lstStyle/>
                    <a:p>
                      <a:pPr algn="ctr"/>
                      <a:r>
                        <a:rPr lang="ru-RU" sz="1800" b="0" dirty="0" smtClean="0">
                          <a:solidFill>
                            <a:srgbClr val="FF0000"/>
                          </a:solidFill>
                          <a:latin typeface="Times New Roman" pitchFamily="18" charset="0"/>
                          <a:cs typeface="Times New Roman" pitchFamily="18" charset="0"/>
                        </a:rPr>
                        <a:t>6467</a:t>
                      </a:r>
                      <a:endParaRPr lang="ru-RU" sz="1800" b="0" dirty="0">
                        <a:solidFill>
                          <a:srgbClr val="FF0000"/>
                        </a:solidFill>
                        <a:latin typeface="Times New Roman" pitchFamily="18" charset="0"/>
                        <a:cs typeface="Times New Roman" pitchFamily="18" charset="0"/>
                      </a:endParaRPr>
                    </a:p>
                  </a:txBody>
                  <a:tcPr anchor="ctr"/>
                </a:tc>
              </a:tr>
              <a:tr h="8686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FF0000"/>
                          </a:solidFill>
                          <a:effectLst/>
                          <a:latin typeface="Times New Roman" pitchFamily="18" charset="0"/>
                          <a:cs typeface="Times New Roman" pitchFamily="18" charset="0"/>
                        </a:rPr>
                        <a:t>Күндік төсек-орын орындалуы</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anchor="ctr" horzOverflow="overflow"/>
                </a:tc>
                <a:tc>
                  <a:txBody>
                    <a:bodyPr/>
                    <a:lstStyle/>
                    <a:p>
                      <a:pPr algn="ctr"/>
                      <a:r>
                        <a:rPr lang="ru-RU" sz="1800" b="0" dirty="0" smtClean="0">
                          <a:solidFill>
                            <a:srgbClr val="FF0000"/>
                          </a:solidFill>
                          <a:latin typeface="Times New Roman" pitchFamily="18" charset="0"/>
                          <a:cs typeface="Times New Roman" pitchFamily="18" charset="0"/>
                        </a:rPr>
                        <a:t>100,8</a:t>
                      </a:r>
                      <a:endParaRPr lang="ru-RU" sz="1800" b="0" dirty="0">
                        <a:solidFill>
                          <a:srgbClr val="FF0000"/>
                        </a:solidFill>
                        <a:latin typeface="Times New Roman" pitchFamily="18" charset="0"/>
                        <a:cs typeface="Times New Roman" pitchFamily="18" charset="0"/>
                      </a:endParaRPr>
                    </a:p>
                  </a:txBody>
                  <a:tcPr anchor="ctr"/>
                </a:tc>
                <a:tc>
                  <a:txBody>
                    <a:bodyPr/>
                    <a:lstStyle/>
                    <a:p>
                      <a:pPr algn="ctr"/>
                      <a:r>
                        <a:rPr lang="ru-RU" sz="1800" b="0" dirty="0" smtClean="0">
                          <a:solidFill>
                            <a:srgbClr val="FF0000"/>
                          </a:solidFill>
                          <a:latin typeface="Times New Roman" pitchFamily="18" charset="0"/>
                          <a:cs typeface="Times New Roman" pitchFamily="18" charset="0"/>
                        </a:rPr>
                        <a:t>116,2</a:t>
                      </a:r>
                      <a:endParaRPr lang="ru-RU" sz="1800" b="0" dirty="0">
                        <a:solidFill>
                          <a:srgbClr val="FF0000"/>
                        </a:solidFill>
                        <a:latin typeface="Times New Roman" pitchFamily="18" charset="0"/>
                        <a:cs typeface="Times New Roman" pitchFamily="18" charset="0"/>
                      </a:endParaRPr>
                    </a:p>
                  </a:txBody>
                  <a:tcPr anchor="ctr"/>
                </a:tc>
              </a:tr>
              <a:tr h="50324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u="none" strike="noStrike" cap="none" normalizeH="0" baseline="0" dirty="0" smtClean="0">
                          <a:ln>
                            <a:noFill/>
                          </a:ln>
                          <a:solidFill>
                            <a:srgbClr val="FF0000"/>
                          </a:solidFill>
                          <a:effectLst/>
                          <a:latin typeface="Times New Roman" pitchFamily="18" charset="0"/>
                          <a:cs typeface="Times New Roman" pitchFamily="18" charset="0"/>
                        </a:rPr>
                        <a:t>Төсек-орын айналымы</a:t>
                      </a:r>
                      <a:endParaRPr kumimoji="0" lang="ru-RU" sz="160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anchor="ctr" horzOverflow="overflow"/>
                </a:tc>
                <a:tc>
                  <a:txBody>
                    <a:bodyPr/>
                    <a:lstStyle/>
                    <a:p>
                      <a:pPr algn="ctr"/>
                      <a:r>
                        <a:rPr lang="kk-KZ" sz="1800" b="0" dirty="0" smtClean="0">
                          <a:solidFill>
                            <a:srgbClr val="FF0000"/>
                          </a:solidFill>
                          <a:latin typeface="Times New Roman" pitchFamily="18" charset="0"/>
                          <a:cs typeface="Times New Roman" pitchFamily="18" charset="0"/>
                        </a:rPr>
                        <a:t>14,2</a:t>
                      </a:r>
                      <a:endParaRPr lang="ru-RU" sz="1800" b="0" dirty="0">
                        <a:solidFill>
                          <a:srgbClr val="FF0000"/>
                        </a:solidFill>
                        <a:latin typeface="Times New Roman" pitchFamily="18" charset="0"/>
                        <a:cs typeface="Times New Roman" pitchFamily="18" charset="0"/>
                      </a:endParaRPr>
                    </a:p>
                  </a:txBody>
                  <a:tcPr anchor="ctr"/>
                </a:tc>
                <a:tc>
                  <a:txBody>
                    <a:bodyPr/>
                    <a:lstStyle/>
                    <a:p>
                      <a:pPr algn="ctr"/>
                      <a:r>
                        <a:rPr lang="kk-KZ" sz="1800" b="0" dirty="0" smtClean="0">
                          <a:solidFill>
                            <a:srgbClr val="FF0000"/>
                          </a:solidFill>
                          <a:latin typeface="Times New Roman" pitchFamily="18" charset="0"/>
                          <a:cs typeface="Times New Roman" pitchFamily="18" charset="0"/>
                        </a:rPr>
                        <a:t>14,8</a:t>
                      </a:r>
                      <a:endParaRPr lang="ru-RU" sz="1800" b="0" dirty="0">
                        <a:solidFill>
                          <a:srgbClr val="FF0000"/>
                        </a:solidFill>
                        <a:latin typeface="Times New Roman" pitchFamily="18" charset="0"/>
                        <a:cs typeface="Times New Roman" pitchFamily="18" charset="0"/>
                      </a:endParaRPr>
                    </a:p>
                  </a:txBody>
                  <a:tcPr anchor="ctr"/>
                </a:tc>
              </a:tr>
              <a:tr h="92565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FF0000"/>
                          </a:solidFill>
                          <a:effectLst/>
                          <a:latin typeface="Times New Roman" pitchFamily="18" charset="0"/>
                          <a:cs typeface="Times New Roman" pitchFamily="18" charset="0"/>
                        </a:rPr>
                        <a:t>Орташа төсек-орын күні</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anchor="ctr" horzOverflow="overflow"/>
                </a:tc>
                <a:tc>
                  <a:txBody>
                    <a:bodyPr/>
                    <a:lstStyle/>
                    <a:p>
                      <a:pPr algn="ctr"/>
                      <a:r>
                        <a:rPr lang="kk-KZ" sz="1800" b="0" dirty="0" smtClean="0">
                          <a:solidFill>
                            <a:srgbClr val="FF0000"/>
                          </a:solidFill>
                          <a:latin typeface="Times New Roman" pitchFamily="18" charset="0"/>
                          <a:cs typeface="Times New Roman" pitchFamily="18" charset="0"/>
                        </a:rPr>
                        <a:t>6,5</a:t>
                      </a:r>
                      <a:endParaRPr lang="ru-RU" sz="1800" b="0" dirty="0">
                        <a:solidFill>
                          <a:srgbClr val="FF0000"/>
                        </a:solidFill>
                        <a:latin typeface="Times New Roman" pitchFamily="18" charset="0"/>
                        <a:cs typeface="Times New Roman" pitchFamily="18" charset="0"/>
                      </a:endParaRPr>
                    </a:p>
                  </a:txBody>
                  <a:tcPr anchor="ctr"/>
                </a:tc>
                <a:tc>
                  <a:txBody>
                    <a:bodyPr/>
                    <a:lstStyle/>
                    <a:p>
                      <a:pPr algn="ctr"/>
                      <a:r>
                        <a:rPr lang="kk-KZ" sz="1800" b="0" dirty="0" smtClean="0">
                          <a:solidFill>
                            <a:srgbClr val="FF0000"/>
                          </a:solidFill>
                          <a:latin typeface="Times New Roman" pitchFamily="18" charset="0"/>
                          <a:cs typeface="Times New Roman" pitchFamily="18" charset="0"/>
                        </a:rPr>
                        <a:t>7,3</a:t>
                      </a:r>
                      <a:endParaRPr lang="ru-RU" sz="1800" b="0" dirty="0">
                        <a:solidFill>
                          <a:srgbClr val="FF0000"/>
                        </a:solidFill>
                        <a:latin typeface="Times New Roman" pitchFamily="18" charset="0"/>
                        <a:cs typeface="Times New Roman" pitchFamily="18" charset="0"/>
                      </a:endParaRPr>
                    </a:p>
                  </a:txBody>
                  <a:tcPr anchor="ctr"/>
                </a:tc>
              </a:tr>
              <a:tr h="8686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FF0000"/>
                          </a:solidFill>
                          <a:effectLst/>
                          <a:latin typeface="Times New Roman" pitchFamily="18" charset="0"/>
                          <a:cs typeface="Times New Roman" pitchFamily="18" charset="0"/>
                        </a:rPr>
                        <a:t>Төсек-орын толуы</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anchor="ctr" horzOverflow="overflow"/>
                </a:tc>
                <a:tc>
                  <a:txBody>
                    <a:bodyPr/>
                    <a:lstStyle/>
                    <a:p>
                      <a:pPr algn="ctr"/>
                      <a:r>
                        <a:rPr lang="kk-KZ" sz="1800" b="0" dirty="0" smtClean="0">
                          <a:solidFill>
                            <a:srgbClr val="FF0000"/>
                          </a:solidFill>
                          <a:latin typeface="Times New Roman" pitchFamily="18" charset="0"/>
                          <a:cs typeface="Times New Roman" pitchFamily="18" charset="0"/>
                        </a:rPr>
                        <a:t>142,8</a:t>
                      </a:r>
                      <a:endParaRPr lang="ru-RU" sz="1800" b="0" dirty="0">
                        <a:solidFill>
                          <a:srgbClr val="FF0000"/>
                        </a:solidFill>
                        <a:latin typeface="Times New Roman" pitchFamily="18" charset="0"/>
                        <a:cs typeface="Times New Roman" pitchFamily="18" charset="0"/>
                      </a:endParaRPr>
                    </a:p>
                  </a:txBody>
                  <a:tcPr anchor="ctr"/>
                </a:tc>
                <a:tc>
                  <a:txBody>
                    <a:bodyPr/>
                    <a:lstStyle/>
                    <a:p>
                      <a:pPr algn="ctr"/>
                      <a:r>
                        <a:rPr lang="kk-KZ" sz="1800" b="0" dirty="0" smtClean="0">
                          <a:solidFill>
                            <a:srgbClr val="FF0000"/>
                          </a:solidFill>
                          <a:latin typeface="Times New Roman" pitchFamily="18" charset="0"/>
                          <a:cs typeface="Times New Roman" pitchFamily="18" charset="0"/>
                        </a:rPr>
                        <a:t>164,7</a:t>
                      </a:r>
                      <a:endParaRPr lang="ru-RU" sz="1800" b="0" dirty="0">
                        <a:solidFill>
                          <a:srgbClr val="FF0000"/>
                        </a:solidFill>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xmlns="" val="295920560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28596" y="0"/>
            <a:ext cx="8229600" cy="404664"/>
          </a:xfrm>
          <a:ln>
            <a:noFill/>
          </a:ln>
        </p:spPr>
        <p:txBody>
          <a:bodyPr>
            <a:noAutofit/>
          </a:bodyPr>
          <a:lstStyle/>
          <a:p>
            <a:pPr algn="ctr"/>
            <a:r>
              <a:rPr lang="ru-RU" sz="28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Сапалық көрсеткіштер</a:t>
            </a:r>
            <a:r>
              <a:rPr lang="ru-RU"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endParaRPr lang="ru-RU"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5" name="Содержимое 3"/>
          <p:cNvGraphicFramePr>
            <a:graphicFrameLocks noGrp="1"/>
          </p:cNvGraphicFramePr>
          <p:nvPr>
            <p:ph idx="1"/>
          </p:nvPr>
        </p:nvGraphicFramePr>
        <p:xfrm>
          <a:off x="1" y="428604"/>
          <a:ext cx="9143999" cy="6154299"/>
        </p:xfrm>
        <a:graphic>
          <a:graphicData uri="http://schemas.openxmlformats.org/drawingml/2006/table">
            <a:tbl>
              <a:tblPr firstRow="1" bandRow="1">
                <a:tableStyleId>{8799B23B-EC83-4686-B30A-512413B5E67A}</a:tableStyleId>
              </a:tblPr>
              <a:tblGrid>
                <a:gridCol w="243191"/>
                <a:gridCol w="2080283"/>
                <a:gridCol w="524656"/>
                <a:gridCol w="674558"/>
                <a:gridCol w="674558"/>
                <a:gridCol w="674558"/>
                <a:gridCol w="696523"/>
                <a:gridCol w="737359"/>
                <a:gridCol w="737359"/>
                <a:gridCol w="737359"/>
                <a:gridCol w="663623"/>
                <a:gridCol w="699972"/>
              </a:tblGrid>
              <a:tr h="627081">
                <a:tc rowSpan="2">
                  <a:txBody>
                    <a:bodyPr/>
                    <a:lstStyle/>
                    <a:p>
                      <a:pPr algn="ctr" fontAlgn="t"/>
                      <a:r>
                        <a:rPr lang="ru-RU" sz="1300" u="none" strike="noStrike" dirty="0">
                          <a:latin typeface="Times New Roman" pitchFamily="18" charset="0"/>
                          <a:cs typeface="Times New Roman" pitchFamily="18" charset="0"/>
                        </a:rPr>
                        <a:t>№ </a:t>
                      </a:r>
                      <a:r>
                        <a:rPr lang="ru-RU" sz="1300" u="none" strike="noStrike" dirty="0" err="1">
                          <a:latin typeface="Times New Roman" pitchFamily="18" charset="0"/>
                          <a:cs typeface="Times New Roman" pitchFamily="18" charset="0"/>
                        </a:rPr>
                        <a:t>п</a:t>
                      </a:r>
                      <a:r>
                        <a:rPr lang="ru-RU" sz="1300" u="none" strike="noStrike" dirty="0">
                          <a:latin typeface="Times New Roman" pitchFamily="18" charset="0"/>
                          <a:cs typeface="Times New Roman" pitchFamily="18" charset="0"/>
                        </a:rPr>
                        <a:t>/</a:t>
                      </a:r>
                      <a:r>
                        <a:rPr lang="ru-RU" sz="1300" u="none" strike="noStrike" dirty="0" err="1">
                          <a:latin typeface="Times New Roman" pitchFamily="18" charset="0"/>
                          <a:cs typeface="Times New Roman" pitchFamily="18" charset="0"/>
                        </a:rPr>
                        <a:t>п</a:t>
                      </a:r>
                      <a:endParaRPr lang="ru-RU" sz="1300" b="1" i="0" u="none" strike="noStrike" dirty="0">
                        <a:solidFill>
                          <a:schemeClr val="tx1"/>
                        </a:solidFill>
                        <a:latin typeface="Times New Roman" pitchFamily="18" charset="0"/>
                        <a:cs typeface="Times New Roman" pitchFamily="18" charset="0"/>
                      </a:endParaRPr>
                    </a:p>
                  </a:txBody>
                  <a:tcPr marL="9525" marR="9525" marT="9525" marB="0">
                    <a:solidFill>
                      <a:srgbClr val="FB8DF3"/>
                    </a:solidFill>
                  </a:tcPr>
                </a:tc>
                <a:tc rowSpan="2">
                  <a:txBody>
                    <a:bodyPr/>
                    <a:lstStyle/>
                    <a:p>
                      <a:pPr algn="ctr" fontAlgn="b"/>
                      <a:r>
                        <a:rPr lang="kk-KZ" sz="1400" dirty="0" smtClean="0"/>
                        <a:t>Құрылымдық бөлімдер және төсек профилі</a:t>
                      </a:r>
                      <a:endParaRPr lang="ru-RU" sz="1400" b="1" i="0" u="none" strike="noStrike" dirty="0">
                        <a:solidFill>
                          <a:srgbClr val="000000"/>
                        </a:solidFill>
                        <a:latin typeface="Times New Roman"/>
                      </a:endParaRPr>
                    </a:p>
                  </a:txBody>
                  <a:tcPr marL="9525" marR="9525" marT="9525" marB="0" anchor="ctr">
                    <a:solidFill>
                      <a:srgbClr val="FB8DF3"/>
                    </a:solidFill>
                  </a:tcPr>
                </a:tc>
                <a:tc gridSpan="2">
                  <a:txBody>
                    <a:bodyPr/>
                    <a:lstStyle/>
                    <a:p>
                      <a:pPr algn="ctr" fontAlgn="b"/>
                      <a:r>
                        <a:rPr lang="ru-RU" sz="1400" b="1" i="0" u="none" strike="noStrike" dirty="0" err="1" smtClean="0">
                          <a:solidFill>
                            <a:srgbClr val="000000"/>
                          </a:solidFill>
                          <a:latin typeface="Times New Roman"/>
                        </a:rPr>
                        <a:t>Түскен науқастар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Емделіп шыққандар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Қайтыс болғандар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Times New Roman"/>
                        </a:rPr>
                        <a:t>Өткізілген төсек-күндер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Times New Roman"/>
                        </a:rPr>
                        <a:t>Төсек-күндерінің орындалу%</a:t>
                      </a:r>
                      <a:endParaRPr lang="ru-RU" sz="1400" b="1" i="0" u="none" strike="noStrike" dirty="0">
                        <a:solidFill>
                          <a:srgbClr val="000000"/>
                        </a:solidFill>
                        <a:latin typeface="Times New Roman"/>
                      </a:endParaRPr>
                    </a:p>
                  </a:txBody>
                  <a:tcPr marL="9525" marR="9525" marT="9525" marB="0">
                    <a:solidFill>
                      <a:srgbClr val="FB8DF3"/>
                    </a:solidFill>
                  </a:tcPr>
                </a:tc>
                <a:tc hMerge="1">
                  <a:txBody>
                    <a:bodyPr/>
                    <a:lstStyle/>
                    <a:p>
                      <a:endParaRPr lang="ru-RU"/>
                    </a:p>
                  </a:txBody>
                  <a:tcPr/>
                </a:tc>
              </a:tr>
              <a:tr h="215157">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r>
              <a:tr h="392793">
                <a:tc>
                  <a:txBody>
                    <a:bodyPr/>
                    <a:lstStyle/>
                    <a:p>
                      <a:pPr algn="l" fontAlgn="t"/>
                      <a:r>
                        <a:rPr lang="ru-RU" sz="1200" b="1" i="0" u="none" strike="noStrike" dirty="0" smtClean="0">
                          <a:solidFill>
                            <a:schemeClr val="tx1"/>
                          </a:solidFill>
                          <a:latin typeface="Times New Roman" pitchFamily="18" charset="0"/>
                          <a:cs typeface="Times New Roman" pitchFamily="18" charset="0"/>
                        </a:rPr>
                        <a:t>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Терапиялық</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400</a:t>
                      </a:r>
                      <a:endParaRPr lang="ru-RU" sz="1600" dirty="0">
                        <a:solidFill>
                          <a:srgbClr val="C00000"/>
                        </a:solidFill>
                      </a:endParaRPr>
                    </a:p>
                  </a:txBody>
                  <a:tcPr marL="9525" marR="9525" marT="9525" marB="0" anchor="b"/>
                </a:tc>
                <a:tc>
                  <a:txBody>
                    <a:bodyPr/>
                    <a:lstStyle/>
                    <a:p>
                      <a:r>
                        <a:rPr lang="kk-KZ" sz="1600" dirty="0" smtClean="0">
                          <a:solidFill>
                            <a:srgbClr val="C00000"/>
                          </a:solidFill>
                        </a:rPr>
                        <a:t>433</a:t>
                      </a:r>
                      <a:endParaRPr lang="ru-RU" sz="1600" dirty="0">
                        <a:solidFill>
                          <a:srgbClr val="C00000"/>
                        </a:solidFill>
                      </a:endParaRPr>
                    </a:p>
                  </a:txBody>
                  <a:tcPr marL="9525" marR="9525" marT="9525" marB="0" anchor="b"/>
                </a:tc>
                <a:tc>
                  <a:txBody>
                    <a:bodyPr/>
                    <a:lstStyle/>
                    <a:p>
                      <a:r>
                        <a:rPr lang="kk-KZ" sz="1600" dirty="0" smtClean="0">
                          <a:solidFill>
                            <a:srgbClr val="C00000"/>
                          </a:solidFill>
                        </a:rPr>
                        <a:t>471</a:t>
                      </a:r>
                      <a:endParaRPr lang="ru-RU" sz="1600" dirty="0">
                        <a:solidFill>
                          <a:srgbClr val="C00000"/>
                        </a:solidFill>
                      </a:endParaRPr>
                    </a:p>
                  </a:txBody>
                  <a:tcPr marL="9525" marR="9525" marT="9525" marB="0" anchor="b"/>
                </a:tc>
                <a:tc>
                  <a:txBody>
                    <a:bodyPr/>
                    <a:lstStyle/>
                    <a:p>
                      <a:r>
                        <a:rPr lang="kk-KZ" sz="1600" dirty="0" smtClean="0">
                          <a:solidFill>
                            <a:srgbClr val="C00000"/>
                          </a:solidFill>
                        </a:rPr>
                        <a:t>400</a:t>
                      </a:r>
                      <a:endParaRPr lang="ru-RU" sz="1600" dirty="0">
                        <a:solidFill>
                          <a:srgbClr val="C00000"/>
                        </a:solidFill>
                      </a:endParaRPr>
                    </a:p>
                  </a:txBody>
                  <a:tcPr marL="9525" marR="9525" marT="9525" marB="0" anchor="b"/>
                </a:tc>
                <a:tc>
                  <a:txBody>
                    <a:bodyPr/>
                    <a:lstStyle/>
                    <a:p>
                      <a:r>
                        <a:rPr lang="kk-KZ" sz="1600" dirty="0" smtClean="0">
                          <a:solidFill>
                            <a:srgbClr val="C00000"/>
                          </a:solidFill>
                        </a:rPr>
                        <a:t>7</a:t>
                      </a:r>
                      <a:endParaRPr lang="ru-RU" sz="1600" dirty="0">
                        <a:solidFill>
                          <a:srgbClr val="C00000"/>
                        </a:solidFill>
                      </a:endParaRPr>
                    </a:p>
                  </a:txBody>
                  <a:tcPr marL="9525" marR="9525" marT="9525" marB="0" anchor="b"/>
                </a:tc>
                <a:tc>
                  <a:txBody>
                    <a:bodyPr/>
                    <a:lstStyle/>
                    <a:p>
                      <a:r>
                        <a:rPr lang="kk-KZ" sz="1600" dirty="0" smtClean="0">
                          <a:solidFill>
                            <a:srgbClr val="C00000"/>
                          </a:solidFill>
                        </a:rPr>
                        <a:t>10</a:t>
                      </a:r>
                      <a:endParaRPr lang="ru-RU" sz="1600" dirty="0">
                        <a:solidFill>
                          <a:srgbClr val="C00000"/>
                        </a:solidFill>
                      </a:endParaRPr>
                    </a:p>
                  </a:txBody>
                  <a:tcPr marL="9525" marR="9525" marT="9525" marB="0" anchor="b"/>
                </a:tc>
                <a:tc>
                  <a:txBody>
                    <a:bodyPr/>
                    <a:lstStyle/>
                    <a:p>
                      <a:r>
                        <a:rPr lang="kk-KZ" sz="1600" dirty="0" smtClean="0">
                          <a:solidFill>
                            <a:srgbClr val="C00000"/>
                          </a:solidFill>
                        </a:rPr>
                        <a:t>3622</a:t>
                      </a:r>
                      <a:endParaRPr lang="ru-RU" sz="1600" dirty="0">
                        <a:solidFill>
                          <a:srgbClr val="C00000"/>
                        </a:solidFill>
                      </a:endParaRPr>
                    </a:p>
                  </a:txBody>
                  <a:tcPr marL="9525" marR="9525" marT="9525" marB="0" anchor="b"/>
                </a:tc>
                <a:tc>
                  <a:txBody>
                    <a:bodyPr/>
                    <a:lstStyle/>
                    <a:p>
                      <a:r>
                        <a:rPr lang="kk-KZ" sz="1600" dirty="0" smtClean="0">
                          <a:solidFill>
                            <a:srgbClr val="C00000"/>
                          </a:solidFill>
                        </a:rPr>
                        <a:t>3494</a:t>
                      </a:r>
                      <a:endParaRPr lang="ru-RU" sz="1600" dirty="0">
                        <a:solidFill>
                          <a:srgbClr val="C00000"/>
                        </a:solidFill>
                      </a:endParaRPr>
                    </a:p>
                  </a:txBody>
                  <a:tcPr marL="9525" marR="9525" marT="9525" marB="0" anchor="b"/>
                </a:tc>
                <a:tc>
                  <a:txBody>
                    <a:bodyPr/>
                    <a:lstStyle/>
                    <a:p>
                      <a:r>
                        <a:rPr lang="kk-KZ" sz="1600" dirty="0" smtClean="0">
                          <a:solidFill>
                            <a:srgbClr val="C00000"/>
                          </a:solidFill>
                        </a:rPr>
                        <a:t>125,3</a:t>
                      </a:r>
                      <a:endParaRPr lang="ru-RU" sz="1600" dirty="0">
                        <a:solidFill>
                          <a:srgbClr val="C00000"/>
                        </a:solidFill>
                      </a:endParaRPr>
                    </a:p>
                  </a:txBody>
                  <a:tcPr marL="9525" marR="9525" marT="9525" marB="0" anchor="b"/>
                </a:tc>
                <a:tc>
                  <a:txBody>
                    <a:bodyPr/>
                    <a:lstStyle/>
                    <a:p>
                      <a:r>
                        <a:rPr lang="kk-KZ" sz="1600" dirty="0" smtClean="0">
                          <a:solidFill>
                            <a:srgbClr val="C00000"/>
                          </a:solidFill>
                        </a:rPr>
                        <a:t>102,8</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Кардиологиялық</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306</a:t>
                      </a:r>
                      <a:endParaRPr lang="ru-RU" sz="1600" dirty="0">
                        <a:solidFill>
                          <a:srgbClr val="C00000"/>
                        </a:solidFill>
                      </a:endParaRPr>
                    </a:p>
                  </a:txBody>
                  <a:tcPr marL="9525" marR="9525" marT="9525" marB="0" anchor="b"/>
                </a:tc>
                <a:tc>
                  <a:txBody>
                    <a:bodyPr/>
                    <a:lstStyle/>
                    <a:p>
                      <a:r>
                        <a:rPr lang="kk-KZ" sz="1600" dirty="0" smtClean="0">
                          <a:solidFill>
                            <a:srgbClr val="C00000"/>
                          </a:solidFill>
                        </a:rPr>
                        <a:t>300</a:t>
                      </a:r>
                      <a:endParaRPr lang="ru-RU" sz="1600" dirty="0">
                        <a:solidFill>
                          <a:srgbClr val="C00000"/>
                        </a:solidFill>
                      </a:endParaRPr>
                    </a:p>
                  </a:txBody>
                  <a:tcPr marL="9525" marR="9525" marT="9525" marB="0" anchor="b"/>
                </a:tc>
                <a:tc>
                  <a:txBody>
                    <a:bodyPr/>
                    <a:lstStyle/>
                    <a:p>
                      <a:r>
                        <a:rPr lang="kk-KZ" sz="1600" dirty="0" smtClean="0">
                          <a:solidFill>
                            <a:srgbClr val="C00000"/>
                          </a:solidFill>
                        </a:rPr>
                        <a:t>386</a:t>
                      </a:r>
                      <a:endParaRPr lang="ru-RU" sz="1600" dirty="0">
                        <a:solidFill>
                          <a:srgbClr val="C00000"/>
                        </a:solidFill>
                      </a:endParaRPr>
                    </a:p>
                  </a:txBody>
                  <a:tcPr marL="9525" marR="9525" marT="9525" marB="0" anchor="b"/>
                </a:tc>
                <a:tc>
                  <a:txBody>
                    <a:bodyPr/>
                    <a:lstStyle/>
                    <a:p>
                      <a:r>
                        <a:rPr lang="kk-KZ" sz="1600" dirty="0" smtClean="0">
                          <a:solidFill>
                            <a:srgbClr val="C00000"/>
                          </a:solidFill>
                        </a:rPr>
                        <a:t>374</a:t>
                      </a:r>
                      <a:endParaRPr lang="ru-RU" sz="1600" dirty="0">
                        <a:solidFill>
                          <a:srgbClr val="C00000"/>
                        </a:solidFill>
                      </a:endParaRPr>
                    </a:p>
                  </a:txBody>
                  <a:tcPr marL="9525" marR="9525" marT="9525" marB="0" anchor="b"/>
                </a:tc>
                <a:tc>
                  <a:txBody>
                    <a:bodyPr/>
                    <a:lstStyle/>
                    <a:p>
                      <a:r>
                        <a:rPr lang="kk-KZ" sz="1600" dirty="0" smtClean="0">
                          <a:solidFill>
                            <a:srgbClr val="C00000"/>
                          </a:solidFill>
                        </a:rPr>
                        <a:t>14</a:t>
                      </a:r>
                      <a:endParaRPr lang="ru-RU" sz="1600" dirty="0">
                        <a:solidFill>
                          <a:srgbClr val="C00000"/>
                        </a:solidFill>
                      </a:endParaRPr>
                    </a:p>
                  </a:txBody>
                  <a:tcPr marL="9525" marR="9525" marT="9525" marB="0" anchor="b"/>
                </a:tc>
                <a:tc>
                  <a:txBody>
                    <a:bodyPr/>
                    <a:lstStyle/>
                    <a:p>
                      <a:r>
                        <a:rPr lang="kk-KZ" sz="1600" dirty="0" smtClean="0">
                          <a:solidFill>
                            <a:srgbClr val="C00000"/>
                          </a:solidFill>
                        </a:rPr>
                        <a:t>6</a:t>
                      </a:r>
                      <a:endParaRPr lang="ru-RU" sz="1600" dirty="0">
                        <a:solidFill>
                          <a:srgbClr val="C00000"/>
                        </a:solidFill>
                      </a:endParaRPr>
                    </a:p>
                  </a:txBody>
                  <a:tcPr marL="9525" marR="9525" marT="9525" marB="0" anchor="b"/>
                </a:tc>
                <a:tc>
                  <a:txBody>
                    <a:bodyPr/>
                    <a:lstStyle/>
                    <a:p>
                      <a:r>
                        <a:rPr lang="kk-KZ" sz="1600" dirty="0" smtClean="0">
                          <a:solidFill>
                            <a:srgbClr val="C00000"/>
                          </a:solidFill>
                        </a:rPr>
                        <a:t>2753</a:t>
                      </a:r>
                      <a:endParaRPr lang="ru-RU" sz="1600" dirty="0">
                        <a:solidFill>
                          <a:srgbClr val="C00000"/>
                        </a:solidFill>
                      </a:endParaRPr>
                    </a:p>
                  </a:txBody>
                  <a:tcPr marL="9525" marR="9525" marT="9525" marB="0" anchor="b"/>
                </a:tc>
                <a:tc>
                  <a:txBody>
                    <a:bodyPr/>
                    <a:lstStyle/>
                    <a:p>
                      <a:r>
                        <a:rPr lang="kk-KZ" sz="1600" dirty="0" smtClean="0">
                          <a:solidFill>
                            <a:srgbClr val="C00000"/>
                          </a:solidFill>
                        </a:rPr>
                        <a:t>2742</a:t>
                      </a:r>
                      <a:endParaRPr lang="ru-RU" sz="1600" dirty="0">
                        <a:solidFill>
                          <a:srgbClr val="C00000"/>
                        </a:solidFill>
                      </a:endParaRPr>
                    </a:p>
                  </a:txBody>
                  <a:tcPr marL="9525" marR="9525" marT="9525" marB="0" anchor="b"/>
                </a:tc>
                <a:tc>
                  <a:txBody>
                    <a:bodyPr/>
                    <a:lstStyle/>
                    <a:p>
                      <a:r>
                        <a:rPr lang="kk-KZ" sz="1600" dirty="0" smtClean="0">
                          <a:solidFill>
                            <a:srgbClr val="C00000"/>
                          </a:solidFill>
                        </a:rPr>
                        <a:t>124,6</a:t>
                      </a:r>
                      <a:endParaRPr lang="ru-RU" sz="1600" dirty="0">
                        <a:solidFill>
                          <a:srgbClr val="C00000"/>
                        </a:solidFill>
                      </a:endParaRPr>
                    </a:p>
                  </a:txBody>
                  <a:tcPr marL="9525" marR="9525" marT="9525" marB="0" anchor="b"/>
                </a:tc>
                <a:tc>
                  <a:txBody>
                    <a:bodyPr/>
                    <a:lstStyle/>
                    <a:p>
                      <a:r>
                        <a:rPr lang="kk-KZ" sz="1600" dirty="0" smtClean="0">
                          <a:solidFill>
                            <a:srgbClr val="C00000"/>
                          </a:solidFill>
                        </a:rPr>
                        <a:t>124,1</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Эндокринологиялық</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43</a:t>
                      </a:r>
                      <a:endParaRPr lang="ru-RU" sz="1600" dirty="0">
                        <a:solidFill>
                          <a:srgbClr val="C00000"/>
                        </a:solidFill>
                      </a:endParaRPr>
                    </a:p>
                  </a:txBody>
                  <a:tcPr marL="9525" marR="9525" marT="9525" marB="0" anchor="b"/>
                </a:tc>
                <a:tc>
                  <a:txBody>
                    <a:bodyPr/>
                    <a:lstStyle/>
                    <a:p>
                      <a:r>
                        <a:rPr lang="kk-KZ" sz="1600" dirty="0" smtClean="0">
                          <a:solidFill>
                            <a:srgbClr val="C00000"/>
                          </a:solidFill>
                        </a:rPr>
                        <a:t>50</a:t>
                      </a:r>
                      <a:endParaRPr lang="ru-RU" sz="1600" dirty="0">
                        <a:solidFill>
                          <a:srgbClr val="C00000"/>
                        </a:solidFill>
                      </a:endParaRPr>
                    </a:p>
                  </a:txBody>
                  <a:tcPr marL="9525" marR="9525" marT="9525" marB="0" anchor="b"/>
                </a:tc>
                <a:tc>
                  <a:txBody>
                    <a:bodyPr/>
                    <a:lstStyle/>
                    <a:p>
                      <a:r>
                        <a:rPr lang="kk-KZ" sz="1600" dirty="0" smtClean="0">
                          <a:solidFill>
                            <a:srgbClr val="C00000"/>
                          </a:solidFill>
                        </a:rPr>
                        <a:t>42</a:t>
                      </a:r>
                      <a:endParaRPr lang="ru-RU" sz="1600" dirty="0">
                        <a:solidFill>
                          <a:srgbClr val="C00000"/>
                        </a:solidFill>
                      </a:endParaRPr>
                    </a:p>
                  </a:txBody>
                  <a:tcPr marL="9525" marR="9525" marT="9525" marB="0" anchor="b"/>
                </a:tc>
                <a:tc>
                  <a:txBody>
                    <a:bodyPr/>
                    <a:lstStyle/>
                    <a:p>
                      <a:r>
                        <a:rPr lang="kk-KZ" sz="1600" dirty="0" smtClean="0">
                          <a:solidFill>
                            <a:srgbClr val="C00000"/>
                          </a:solidFill>
                        </a:rPr>
                        <a:t>42</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kk-KZ" sz="1600" dirty="0" smtClean="0">
                          <a:solidFill>
                            <a:srgbClr val="C00000"/>
                          </a:solidFill>
                        </a:rPr>
                        <a:t>328</a:t>
                      </a:r>
                      <a:endParaRPr lang="ru-RU" sz="1600" dirty="0">
                        <a:solidFill>
                          <a:srgbClr val="C00000"/>
                        </a:solidFill>
                      </a:endParaRPr>
                    </a:p>
                  </a:txBody>
                  <a:tcPr marL="9525" marR="9525" marT="9525" marB="0" anchor="b"/>
                </a:tc>
                <a:tc>
                  <a:txBody>
                    <a:bodyPr/>
                    <a:lstStyle/>
                    <a:p>
                      <a:r>
                        <a:rPr lang="kk-KZ" sz="1600" dirty="0" smtClean="0">
                          <a:solidFill>
                            <a:srgbClr val="C00000"/>
                          </a:solidFill>
                        </a:rPr>
                        <a:t>347</a:t>
                      </a:r>
                      <a:endParaRPr lang="ru-RU" sz="1600" dirty="0">
                        <a:solidFill>
                          <a:srgbClr val="C00000"/>
                        </a:solidFill>
                      </a:endParaRPr>
                    </a:p>
                  </a:txBody>
                  <a:tcPr marL="9525" marR="9525" marT="9525" marB="0" anchor="b"/>
                </a:tc>
                <a:tc>
                  <a:txBody>
                    <a:bodyPr/>
                    <a:lstStyle/>
                    <a:p>
                      <a:r>
                        <a:rPr lang="kk-KZ" sz="1600" dirty="0" smtClean="0">
                          <a:solidFill>
                            <a:srgbClr val="C00000"/>
                          </a:solidFill>
                        </a:rPr>
                        <a:t>64,3</a:t>
                      </a:r>
                      <a:endParaRPr lang="ru-RU" sz="1600" dirty="0">
                        <a:solidFill>
                          <a:srgbClr val="C00000"/>
                        </a:solidFill>
                      </a:endParaRPr>
                    </a:p>
                  </a:txBody>
                  <a:tcPr marL="9525" marR="9525" marT="9525" marB="0" anchor="b"/>
                </a:tc>
                <a:tc>
                  <a:txBody>
                    <a:bodyPr/>
                    <a:lstStyle/>
                    <a:p>
                      <a:r>
                        <a:rPr lang="kk-KZ" sz="1600" dirty="0" smtClean="0">
                          <a:solidFill>
                            <a:srgbClr val="C00000"/>
                          </a:solidFill>
                        </a:rPr>
                        <a:t>68,0</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Хирургия</a:t>
                      </a:r>
                      <a:r>
                        <a:rPr lang="ru-RU" sz="1500" b="0" i="0" u="none" strike="noStrike" baseline="0" dirty="0" smtClean="0">
                          <a:solidFill>
                            <a:srgbClr val="FF0000"/>
                          </a:solidFill>
                          <a:latin typeface="Times New Roman"/>
                        </a:rPr>
                        <a:t> </a:t>
                      </a:r>
                      <a:r>
                        <a:rPr lang="ru-RU" sz="1500" b="0" i="0" u="none" strike="noStrike" baseline="0" dirty="0" err="1" smtClean="0">
                          <a:solidFill>
                            <a:srgbClr val="FF0000"/>
                          </a:solidFill>
                          <a:latin typeface="Times New Roman"/>
                        </a:rPr>
                        <a:t>ересектер</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396</a:t>
                      </a:r>
                      <a:endParaRPr lang="ru-RU" sz="1600" dirty="0">
                        <a:solidFill>
                          <a:srgbClr val="C00000"/>
                        </a:solidFill>
                      </a:endParaRPr>
                    </a:p>
                  </a:txBody>
                  <a:tcPr marL="9525" marR="9525" marT="9525" marB="0" anchor="b"/>
                </a:tc>
                <a:tc>
                  <a:txBody>
                    <a:bodyPr/>
                    <a:lstStyle/>
                    <a:p>
                      <a:r>
                        <a:rPr lang="kk-KZ" sz="1600" dirty="0" smtClean="0">
                          <a:solidFill>
                            <a:srgbClr val="C00000"/>
                          </a:solidFill>
                        </a:rPr>
                        <a:t>406</a:t>
                      </a:r>
                      <a:endParaRPr lang="ru-RU" sz="1600" dirty="0">
                        <a:solidFill>
                          <a:srgbClr val="C00000"/>
                        </a:solidFill>
                      </a:endParaRPr>
                    </a:p>
                  </a:txBody>
                  <a:tcPr marL="9525" marR="9525" marT="9525" marB="0" anchor="b"/>
                </a:tc>
                <a:tc>
                  <a:txBody>
                    <a:bodyPr/>
                    <a:lstStyle/>
                    <a:p>
                      <a:r>
                        <a:rPr lang="kk-KZ" sz="1600" dirty="0" smtClean="0">
                          <a:solidFill>
                            <a:srgbClr val="C00000"/>
                          </a:solidFill>
                        </a:rPr>
                        <a:t>420</a:t>
                      </a:r>
                      <a:endParaRPr lang="ru-RU" sz="1600" dirty="0">
                        <a:solidFill>
                          <a:srgbClr val="C00000"/>
                        </a:solidFill>
                      </a:endParaRPr>
                    </a:p>
                  </a:txBody>
                  <a:tcPr marL="9525" marR="9525" marT="9525" marB="0" anchor="b"/>
                </a:tc>
                <a:tc>
                  <a:txBody>
                    <a:bodyPr/>
                    <a:lstStyle/>
                    <a:p>
                      <a:r>
                        <a:rPr lang="kk-KZ" sz="1600" dirty="0" smtClean="0">
                          <a:solidFill>
                            <a:srgbClr val="C00000"/>
                          </a:solidFill>
                        </a:rPr>
                        <a:t>420</a:t>
                      </a:r>
                      <a:endParaRPr lang="ru-RU" sz="1600" dirty="0">
                        <a:solidFill>
                          <a:srgbClr val="C00000"/>
                        </a:solidFill>
                      </a:endParaRPr>
                    </a:p>
                  </a:txBody>
                  <a:tcPr marL="9525" marR="9525" marT="9525" marB="0" anchor="b"/>
                </a:tc>
                <a:tc>
                  <a:txBody>
                    <a:bodyPr/>
                    <a:lstStyle/>
                    <a:p>
                      <a:r>
                        <a:rPr lang="kk-KZ" sz="1600" dirty="0" smtClean="0">
                          <a:solidFill>
                            <a:srgbClr val="C00000"/>
                          </a:solidFill>
                        </a:rPr>
                        <a:t>2</a:t>
                      </a:r>
                      <a:endParaRPr lang="ru-RU" sz="1600" dirty="0">
                        <a:solidFill>
                          <a:srgbClr val="C00000"/>
                        </a:solidFill>
                      </a:endParaRPr>
                    </a:p>
                  </a:txBody>
                  <a:tcPr marL="9525" marR="9525" marT="9525" marB="0" anchor="b"/>
                </a:tc>
                <a:tc>
                  <a:txBody>
                    <a:bodyPr/>
                    <a:lstStyle/>
                    <a:p>
                      <a:r>
                        <a:rPr lang="ru-RU" sz="1600" dirty="0" smtClean="0">
                          <a:solidFill>
                            <a:srgbClr val="C00000"/>
                          </a:solidFill>
                        </a:rPr>
                        <a:t>4</a:t>
                      </a:r>
                      <a:endParaRPr lang="ru-RU" sz="1600" dirty="0">
                        <a:solidFill>
                          <a:srgbClr val="C00000"/>
                        </a:solidFill>
                      </a:endParaRPr>
                    </a:p>
                  </a:txBody>
                  <a:tcPr marL="9525" marR="9525" marT="9525" marB="0" anchor="b"/>
                </a:tc>
                <a:tc>
                  <a:txBody>
                    <a:bodyPr/>
                    <a:lstStyle/>
                    <a:p>
                      <a:r>
                        <a:rPr lang="kk-KZ" sz="1600" dirty="0" smtClean="0">
                          <a:solidFill>
                            <a:srgbClr val="C00000"/>
                          </a:solidFill>
                        </a:rPr>
                        <a:t>2757</a:t>
                      </a:r>
                      <a:endParaRPr lang="ru-RU" sz="1600" dirty="0">
                        <a:solidFill>
                          <a:srgbClr val="C00000"/>
                        </a:solidFill>
                      </a:endParaRPr>
                    </a:p>
                  </a:txBody>
                  <a:tcPr marL="9525" marR="9525" marT="9525" marB="0" anchor="b"/>
                </a:tc>
                <a:tc>
                  <a:txBody>
                    <a:bodyPr/>
                    <a:lstStyle/>
                    <a:p>
                      <a:r>
                        <a:rPr lang="kk-KZ" sz="1600" dirty="0" smtClean="0">
                          <a:solidFill>
                            <a:srgbClr val="C00000"/>
                          </a:solidFill>
                        </a:rPr>
                        <a:t>2940</a:t>
                      </a:r>
                      <a:endParaRPr lang="ru-RU" sz="1600" dirty="0">
                        <a:solidFill>
                          <a:srgbClr val="C00000"/>
                        </a:solidFill>
                      </a:endParaRPr>
                    </a:p>
                  </a:txBody>
                  <a:tcPr marL="9525" marR="9525" marT="9525" marB="0" anchor="b"/>
                </a:tc>
                <a:tc>
                  <a:txBody>
                    <a:bodyPr/>
                    <a:lstStyle/>
                    <a:p>
                      <a:r>
                        <a:rPr lang="kk-KZ" sz="1600" dirty="0" smtClean="0">
                          <a:solidFill>
                            <a:srgbClr val="C00000"/>
                          </a:solidFill>
                        </a:rPr>
                        <a:t>81,1</a:t>
                      </a:r>
                      <a:endParaRPr lang="ru-RU" sz="1600" dirty="0">
                        <a:solidFill>
                          <a:srgbClr val="C00000"/>
                        </a:solidFill>
                      </a:endParaRPr>
                    </a:p>
                  </a:txBody>
                  <a:tcPr marL="9525" marR="9525" marT="9525" marB="0" anchor="b"/>
                </a:tc>
                <a:tc>
                  <a:txBody>
                    <a:bodyPr/>
                    <a:lstStyle/>
                    <a:p>
                      <a:r>
                        <a:rPr lang="kk-KZ" sz="1600" dirty="0" smtClean="0">
                          <a:solidFill>
                            <a:srgbClr val="C00000"/>
                          </a:solidFill>
                        </a:rPr>
                        <a:t>86,5</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Хирургия</a:t>
                      </a:r>
                      <a:r>
                        <a:rPr lang="ru-RU" sz="1500" b="0" i="0" u="none" strike="noStrike" baseline="0" dirty="0" smtClean="0">
                          <a:solidFill>
                            <a:srgbClr val="FF0000"/>
                          </a:solidFill>
                          <a:latin typeface="Times New Roman"/>
                        </a:rPr>
                        <a:t> </a:t>
                      </a:r>
                      <a:r>
                        <a:rPr lang="ru-RU" sz="1500" b="0" i="0" u="none" strike="noStrike" baseline="0" dirty="0" err="1" smtClean="0">
                          <a:solidFill>
                            <a:srgbClr val="FF0000"/>
                          </a:solidFill>
                          <a:latin typeface="Times New Roman"/>
                        </a:rPr>
                        <a:t>балалар</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102</a:t>
                      </a:r>
                      <a:endParaRPr lang="ru-RU" sz="1600" dirty="0">
                        <a:solidFill>
                          <a:srgbClr val="C00000"/>
                        </a:solidFill>
                      </a:endParaRPr>
                    </a:p>
                  </a:txBody>
                  <a:tcPr marL="9525" marR="9525" marT="9525" marB="0" anchor="b"/>
                </a:tc>
                <a:tc>
                  <a:txBody>
                    <a:bodyPr/>
                    <a:lstStyle/>
                    <a:p>
                      <a:r>
                        <a:rPr lang="kk-KZ" sz="1600" dirty="0" smtClean="0">
                          <a:solidFill>
                            <a:srgbClr val="C00000"/>
                          </a:solidFill>
                        </a:rPr>
                        <a:t>108</a:t>
                      </a:r>
                      <a:endParaRPr lang="ru-RU" sz="1600" dirty="0">
                        <a:solidFill>
                          <a:srgbClr val="C00000"/>
                        </a:solidFill>
                      </a:endParaRPr>
                    </a:p>
                  </a:txBody>
                  <a:tcPr marL="9525" marR="9525" marT="9525" marB="0" anchor="b"/>
                </a:tc>
                <a:tc>
                  <a:txBody>
                    <a:bodyPr/>
                    <a:lstStyle/>
                    <a:p>
                      <a:r>
                        <a:rPr lang="kk-KZ" sz="1600" dirty="0" smtClean="0">
                          <a:solidFill>
                            <a:srgbClr val="C00000"/>
                          </a:solidFill>
                        </a:rPr>
                        <a:t>100</a:t>
                      </a:r>
                      <a:endParaRPr lang="ru-RU" sz="1600" dirty="0">
                        <a:solidFill>
                          <a:srgbClr val="C00000"/>
                        </a:solidFill>
                      </a:endParaRPr>
                    </a:p>
                  </a:txBody>
                  <a:tcPr marL="9525" marR="9525" marT="9525" marB="0" anchor="b"/>
                </a:tc>
                <a:tc>
                  <a:txBody>
                    <a:bodyPr/>
                    <a:lstStyle/>
                    <a:p>
                      <a:r>
                        <a:rPr lang="kk-KZ" sz="1600" dirty="0" smtClean="0">
                          <a:solidFill>
                            <a:srgbClr val="C00000"/>
                          </a:solidFill>
                        </a:rPr>
                        <a:t>112</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kk-KZ" sz="1600" dirty="0" smtClean="0">
                          <a:solidFill>
                            <a:srgbClr val="C00000"/>
                          </a:solidFill>
                        </a:rPr>
                        <a:t>478</a:t>
                      </a:r>
                      <a:endParaRPr lang="ru-RU" sz="1600" dirty="0">
                        <a:solidFill>
                          <a:srgbClr val="C00000"/>
                        </a:solidFill>
                      </a:endParaRPr>
                    </a:p>
                  </a:txBody>
                  <a:tcPr marL="9525" marR="9525" marT="9525" marB="0" anchor="b"/>
                </a:tc>
                <a:tc>
                  <a:txBody>
                    <a:bodyPr/>
                    <a:lstStyle/>
                    <a:p>
                      <a:r>
                        <a:rPr lang="kk-KZ" sz="1600" dirty="0" smtClean="0">
                          <a:solidFill>
                            <a:srgbClr val="C00000"/>
                          </a:solidFill>
                        </a:rPr>
                        <a:t>575</a:t>
                      </a:r>
                      <a:endParaRPr lang="ru-RU" sz="1600" dirty="0">
                        <a:solidFill>
                          <a:srgbClr val="C00000"/>
                        </a:solidFill>
                      </a:endParaRPr>
                    </a:p>
                  </a:txBody>
                  <a:tcPr marL="9525" marR="9525" marT="9525" marB="0" anchor="b"/>
                </a:tc>
                <a:tc>
                  <a:txBody>
                    <a:bodyPr/>
                    <a:lstStyle/>
                    <a:p>
                      <a:r>
                        <a:rPr lang="kk-KZ" sz="1600" dirty="0" smtClean="0">
                          <a:solidFill>
                            <a:srgbClr val="C00000"/>
                          </a:solidFill>
                        </a:rPr>
                        <a:t>56,2</a:t>
                      </a:r>
                      <a:endParaRPr lang="ru-RU" sz="1600" dirty="0">
                        <a:solidFill>
                          <a:srgbClr val="C00000"/>
                        </a:solidFill>
                      </a:endParaRPr>
                    </a:p>
                  </a:txBody>
                  <a:tcPr marL="9525" marR="9525" marT="9525" marB="0" anchor="b"/>
                </a:tc>
                <a:tc>
                  <a:txBody>
                    <a:bodyPr/>
                    <a:lstStyle/>
                    <a:p>
                      <a:r>
                        <a:rPr lang="kk-KZ" sz="1600" dirty="0" smtClean="0">
                          <a:solidFill>
                            <a:srgbClr val="C00000"/>
                          </a:solidFill>
                        </a:rPr>
                        <a:t>67,6</a:t>
                      </a:r>
                      <a:endParaRPr lang="ru-RU" sz="1600" dirty="0">
                        <a:solidFill>
                          <a:srgbClr val="C00000"/>
                        </a:solidFill>
                      </a:endParaRPr>
                    </a:p>
                  </a:txBody>
                  <a:tcPr marL="9525" marR="9525" marT="9525" marB="0" anchor="b"/>
                </a:tc>
              </a:tr>
              <a:tr h="328446">
                <a:tc>
                  <a:txBody>
                    <a:bodyPr/>
                    <a:lstStyle/>
                    <a:p>
                      <a:pPr algn="l" fontAlgn="t"/>
                      <a:r>
                        <a:rPr lang="ru-RU" sz="1200" b="1" i="0" u="none" strike="noStrike" dirty="0" smtClean="0">
                          <a:solidFill>
                            <a:schemeClr val="tx1"/>
                          </a:solidFill>
                          <a:latin typeface="Times New Roman" pitchFamily="18" charset="0"/>
                          <a:cs typeface="Times New Roman" pitchFamily="18" charset="0"/>
                        </a:rPr>
                        <a:t>6</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500" b="0" i="0" u="none" strike="noStrike" dirty="0" smtClean="0">
                          <a:solidFill>
                            <a:srgbClr val="FF0000"/>
                          </a:solidFill>
                          <a:latin typeface="Times New Roman"/>
                        </a:rPr>
                        <a:t>Сынық-сырқат ересектер</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304</a:t>
                      </a:r>
                      <a:endParaRPr lang="ru-RU" sz="1600" dirty="0">
                        <a:solidFill>
                          <a:srgbClr val="C00000"/>
                        </a:solidFill>
                      </a:endParaRPr>
                    </a:p>
                  </a:txBody>
                  <a:tcPr marL="9525" marR="9525" marT="9525" marB="0" anchor="b"/>
                </a:tc>
                <a:tc>
                  <a:txBody>
                    <a:bodyPr/>
                    <a:lstStyle/>
                    <a:p>
                      <a:r>
                        <a:rPr lang="kk-KZ" sz="1600" dirty="0" smtClean="0">
                          <a:solidFill>
                            <a:srgbClr val="C00000"/>
                          </a:solidFill>
                        </a:rPr>
                        <a:t>301</a:t>
                      </a:r>
                      <a:endParaRPr lang="ru-RU" sz="1600" dirty="0">
                        <a:solidFill>
                          <a:srgbClr val="C00000"/>
                        </a:solidFill>
                      </a:endParaRPr>
                    </a:p>
                  </a:txBody>
                  <a:tcPr marL="9525" marR="9525" marT="9525" marB="0" anchor="b"/>
                </a:tc>
                <a:tc>
                  <a:txBody>
                    <a:bodyPr/>
                    <a:lstStyle/>
                    <a:p>
                      <a:r>
                        <a:rPr lang="kk-KZ" sz="1600" dirty="0" smtClean="0">
                          <a:solidFill>
                            <a:srgbClr val="C00000"/>
                          </a:solidFill>
                        </a:rPr>
                        <a:t>320</a:t>
                      </a:r>
                      <a:endParaRPr lang="ru-RU" sz="1600" dirty="0">
                        <a:solidFill>
                          <a:srgbClr val="C00000"/>
                        </a:solidFill>
                      </a:endParaRPr>
                    </a:p>
                  </a:txBody>
                  <a:tcPr marL="9525" marR="9525" marT="9525" marB="0" anchor="b"/>
                </a:tc>
                <a:tc>
                  <a:txBody>
                    <a:bodyPr/>
                    <a:lstStyle/>
                    <a:p>
                      <a:r>
                        <a:rPr lang="kk-KZ" sz="1600" dirty="0" smtClean="0">
                          <a:solidFill>
                            <a:srgbClr val="C00000"/>
                          </a:solidFill>
                        </a:rPr>
                        <a:t>286</a:t>
                      </a:r>
                      <a:endParaRPr lang="ru-RU" sz="1600" dirty="0">
                        <a:solidFill>
                          <a:srgbClr val="C00000"/>
                        </a:solidFill>
                      </a:endParaRPr>
                    </a:p>
                  </a:txBody>
                  <a:tcPr marL="9525" marR="9525" marT="9525" marB="0" anchor="b"/>
                </a:tc>
                <a:tc>
                  <a:txBody>
                    <a:bodyPr/>
                    <a:lstStyle/>
                    <a:p>
                      <a:r>
                        <a:rPr lang="kk-KZ" sz="1600" dirty="0" smtClean="0">
                          <a:solidFill>
                            <a:srgbClr val="C00000"/>
                          </a:solidFill>
                        </a:rPr>
                        <a:t>3</a:t>
                      </a:r>
                      <a:endParaRPr lang="ru-RU" sz="1600" dirty="0">
                        <a:solidFill>
                          <a:srgbClr val="C00000"/>
                        </a:solidFill>
                      </a:endParaRPr>
                    </a:p>
                  </a:txBody>
                  <a:tcPr marL="9525" marR="9525" marT="9525" marB="0" anchor="b"/>
                </a:tc>
                <a:tc>
                  <a:txBody>
                    <a:bodyPr/>
                    <a:lstStyle/>
                    <a:p>
                      <a:r>
                        <a:rPr lang="kk-KZ" sz="1600" dirty="0" smtClean="0">
                          <a:solidFill>
                            <a:srgbClr val="C00000"/>
                          </a:solidFill>
                        </a:rPr>
                        <a:t>1</a:t>
                      </a:r>
                      <a:endParaRPr lang="ru-RU" sz="1600" dirty="0">
                        <a:solidFill>
                          <a:srgbClr val="C00000"/>
                        </a:solidFill>
                      </a:endParaRPr>
                    </a:p>
                  </a:txBody>
                  <a:tcPr marL="9525" marR="9525" marT="9525" marB="0" anchor="b"/>
                </a:tc>
                <a:tc>
                  <a:txBody>
                    <a:bodyPr/>
                    <a:lstStyle/>
                    <a:p>
                      <a:r>
                        <a:rPr lang="kk-KZ" sz="1600" dirty="0" smtClean="0">
                          <a:solidFill>
                            <a:srgbClr val="C00000"/>
                          </a:solidFill>
                        </a:rPr>
                        <a:t>2338</a:t>
                      </a:r>
                      <a:endParaRPr lang="ru-RU" sz="1600" dirty="0">
                        <a:solidFill>
                          <a:srgbClr val="C00000"/>
                        </a:solidFill>
                      </a:endParaRPr>
                    </a:p>
                  </a:txBody>
                  <a:tcPr marL="9525" marR="9525" marT="9525" marB="0" anchor="b"/>
                </a:tc>
                <a:tc>
                  <a:txBody>
                    <a:bodyPr/>
                    <a:lstStyle/>
                    <a:p>
                      <a:r>
                        <a:rPr lang="kk-KZ" sz="1600" dirty="0" smtClean="0">
                          <a:solidFill>
                            <a:srgbClr val="C00000"/>
                          </a:solidFill>
                        </a:rPr>
                        <a:t>2292</a:t>
                      </a:r>
                      <a:endParaRPr lang="ru-RU" sz="1600" dirty="0">
                        <a:solidFill>
                          <a:srgbClr val="C00000"/>
                        </a:solidFill>
                      </a:endParaRPr>
                    </a:p>
                  </a:txBody>
                  <a:tcPr marL="9525" marR="9525" marT="9525" marB="0" anchor="b"/>
                </a:tc>
                <a:tc>
                  <a:txBody>
                    <a:bodyPr/>
                    <a:lstStyle/>
                    <a:p>
                      <a:r>
                        <a:rPr lang="kk-KZ" sz="1600" dirty="0" smtClean="0">
                          <a:solidFill>
                            <a:srgbClr val="C00000"/>
                          </a:solidFill>
                        </a:rPr>
                        <a:t>65,5</a:t>
                      </a:r>
                      <a:endParaRPr lang="ru-RU" sz="1600" dirty="0">
                        <a:solidFill>
                          <a:srgbClr val="C00000"/>
                        </a:solidFill>
                      </a:endParaRPr>
                    </a:p>
                  </a:txBody>
                  <a:tcPr marL="9525" marR="9525" marT="9525" marB="0" anchor="b"/>
                </a:tc>
                <a:tc>
                  <a:txBody>
                    <a:bodyPr/>
                    <a:lstStyle/>
                    <a:p>
                      <a:r>
                        <a:rPr lang="kk-KZ" sz="1600" dirty="0" smtClean="0">
                          <a:solidFill>
                            <a:srgbClr val="C00000"/>
                          </a:solidFill>
                        </a:rPr>
                        <a:t>79,3</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7</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500" b="0" i="0" u="none" strike="noStrike" dirty="0" smtClean="0">
                          <a:solidFill>
                            <a:srgbClr val="FF0000"/>
                          </a:solidFill>
                          <a:latin typeface="Times New Roman"/>
                        </a:rPr>
                        <a:t>Сынық-сырқат балалар</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108</a:t>
                      </a:r>
                      <a:endParaRPr lang="ru-RU" sz="1600" dirty="0">
                        <a:solidFill>
                          <a:srgbClr val="C00000"/>
                        </a:solidFill>
                      </a:endParaRPr>
                    </a:p>
                  </a:txBody>
                  <a:tcPr marL="9525" marR="9525" marT="9525" marB="0" anchor="b"/>
                </a:tc>
                <a:tc>
                  <a:txBody>
                    <a:bodyPr/>
                    <a:lstStyle/>
                    <a:p>
                      <a:r>
                        <a:rPr lang="kk-KZ" sz="1600" dirty="0" smtClean="0">
                          <a:solidFill>
                            <a:srgbClr val="C00000"/>
                          </a:solidFill>
                        </a:rPr>
                        <a:t>129</a:t>
                      </a:r>
                      <a:endParaRPr lang="ru-RU" sz="1600" dirty="0">
                        <a:solidFill>
                          <a:srgbClr val="C00000"/>
                        </a:solidFill>
                      </a:endParaRPr>
                    </a:p>
                  </a:txBody>
                  <a:tcPr marL="9525" marR="9525" marT="9525" marB="0" anchor="b"/>
                </a:tc>
                <a:tc>
                  <a:txBody>
                    <a:bodyPr/>
                    <a:lstStyle/>
                    <a:p>
                      <a:r>
                        <a:rPr lang="kk-KZ" sz="1600" dirty="0" smtClean="0">
                          <a:solidFill>
                            <a:srgbClr val="C00000"/>
                          </a:solidFill>
                        </a:rPr>
                        <a:t>117</a:t>
                      </a:r>
                      <a:endParaRPr lang="ru-RU" sz="1600" dirty="0">
                        <a:solidFill>
                          <a:srgbClr val="C00000"/>
                        </a:solidFill>
                      </a:endParaRPr>
                    </a:p>
                  </a:txBody>
                  <a:tcPr marL="9525" marR="9525" marT="9525" marB="0" anchor="b"/>
                </a:tc>
                <a:tc>
                  <a:txBody>
                    <a:bodyPr/>
                    <a:lstStyle/>
                    <a:p>
                      <a:r>
                        <a:rPr lang="kk-KZ" sz="1600" dirty="0" smtClean="0">
                          <a:solidFill>
                            <a:srgbClr val="C00000"/>
                          </a:solidFill>
                        </a:rPr>
                        <a:t>115</a:t>
                      </a:r>
                      <a:endParaRPr lang="ru-RU" sz="1600" dirty="0">
                        <a:solidFill>
                          <a:srgbClr val="C00000"/>
                        </a:solidFill>
                      </a:endParaRPr>
                    </a:p>
                  </a:txBody>
                  <a:tcPr marL="9525" marR="9525" marT="9525" marB="0" anchor="b"/>
                </a:tc>
                <a:tc>
                  <a:txBody>
                    <a:bodyPr/>
                    <a:lstStyle/>
                    <a:p>
                      <a:r>
                        <a:rPr lang="ru-RU" sz="1600" dirty="0" smtClean="0">
                          <a:solidFill>
                            <a:srgbClr val="C00000"/>
                          </a:solidFill>
                        </a:rPr>
                        <a:t>2</a:t>
                      </a:r>
                      <a:endParaRPr lang="ru-RU" sz="1600" dirty="0">
                        <a:solidFill>
                          <a:srgbClr val="C00000"/>
                        </a:solidFill>
                      </a:endParaRPr>
                    </a:p>
                  </a:txBody>
                  <a:tcPr marL="9525" marR="9525" marT="9525" marB="0" anchor="b"/>
                </a:tc>
                <a:tc>
                  <a:txBody>
                    <a:bodyPr/>
                    <a:lstStyle/>
                    <a:p>
                      <a:r>
                        <a:rPr lang="ru-RU" sz="1600" dirty="0" smtClean="0">
                          <a:solidFill>
                            <a:srgbClr val="C00000"/>
                          </a:solidFill>
                        </a:rPr>
                        <a:t>2</a:t>
                      </a:r>
                      <a:endParaRPr lang="ru-RU" sz="1600" dirty="0">
                        <a:solidFill>
                          <a:srgbClr val="C00000"/>
                        </a:solidFill>
                      </a:endParaRPr>
                    </a:p>
                  </a:txBody>
                  <a:tcPr marL="9525" marR="9525" marT="9525" marB="0" anchor="b"/>
                </a:tc>
                <a:tc>
                  <a:txBody>
                    <a:bodyPr/>
                    <a:lstStyle/>
                    <a:p>
                      <a:r>
                        <a:rPr lang="kk-KZ" sz="1600" dirty="0" smtClean="0">
                          <a:solidFill>
                            <a:srgbClr val="C00000"/>
                          </a:solidFill>
                        </a:rPr>
                        <a:t>282</a:t>
                      </a:r>
                      <a:endParaRPr lang="ru-RU" sz="1600" dirty="0">
                        <a:solidFill>
                          <a:srgbClr val="C00000"/>
                        </a:solidFill>
                      </a:endParaRPr>
                    </a:p>
                  </a:txBody>
                  <a:tcPr marL="9525" marR="9525" marT="9525" marB="0" anchor="b"/>
                </a:tc>
                <a:tc>
                  <a:txBody>
                    <a:bodyPr/>
                    <a:lstStyle/>
                    <a:p>
                      <a:r>
                        <a:rPr lang="kk-KZ" sz="1600" dirty="0" smtClean="0">
                          <a:solidFill>
                            <a:srgbClr val="C00000"/>
                          </a:solidFill>
                        </a:rPr>
                        <a:t>741</a:t>
                      </a:r>
                      <a:endParaRPr lang="ru-RU" sz="1600" dirty="0">
                        <a:solidFill>
                          <a:srgbClr val="C00000"/>
                        </a:solidFill>
                      </a:endParaRPr>
                    </a:p>
                  </a:txBody>
                  <a:tcPr marL="9525" marR="9525" marT="9525" marB="0" anchor="b"/>
                </a:tc>
                <a:tc>
                  <a:txBody>
                    <a:bodyPr/>
                    <a:lstStyle/>
                    <a:p>
                      <a:r>
                        <a:rPr lang="kk-KZ" sz="1600" dirty="0" smtClean="0">
                          <a:solidFill>
                            <a:srgbClr val="C00000"/>
                          </a:solidFill>
                        </a:rPr>
                        <a:t>163,1</a:t>
                      </a:r>
                      <a:endParaRPr lang="ru-RU" sz="1600" dirty="0">
                        <a:solidFill>
                          <a:srgbClr val="C00000"/>
                        </a:solidFill>
                      </a:endParaRPr>
                    </a:p>
                  </a:txBody>
                  <a:tcPr marL="9525" marR="9525" marT="9525" marB="0" anchor="b"/>
                </a:tc>
                <a:tc>
                  <a:txBody>
                    <a:bodyPr/>
                    <a:lstStyle/>
                    <a:p>
                      <a:r>
                        <a:rPr lang="kk-KZ" sz="1600" dirty="0" smtClean="0">
                          <a:solidFill>
                            <a:srgbClr val="C00000"/>
                          </a:solidFill>
                        </a:rPr>
                        <a:t>145,3</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8</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Урологиялық</a:t>
                      </a:r>
                      <a:r>
                        <a:rPr lang="ru-RU" sz="1500" b="0" i="0" u="none" strike="noStrike" baseline="0" dirty="0" err="1" smtClean="0">
                          <a:solidFill>
                            <a:srgbClr val="FF0000"/>
                          </a:solidFill>
                          <a:latin typeface="Times New Roman"/>
                        </a:rPr>
                        <a:t> ересектер</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175</a:t>
                      </a:r>
                      <a:endParaRPr lang="ru-RU" sz="1600" dirty="0">
                        <a:solidFill>
                          <a:srgbClr val="C00000"/>
                        </a:solidFill>
                      </a:endParaRPr>
                    </a:p>
                  </a:txBody>
                  <a:tcPr marL="9525" marR="9525" marT="9525" marB="0" anchor="b"/>
                </a:tc>
                <a:tc>
                  <a:txBody>
                    <a:bodyPr/>
                    <a:lstStyle/>
                    <a:p>
                      <a:r>
                        <a:rPr lang="kk-KZ" sz="1600" dirty="0" smtClean="0">
                          <a:solidFill>
                            <a:srgbClr val="C00000"/>
                          </a:solidFill>
                        </a:rPr>
                        <a:t>173</a:t>
                      </a:r>
                      <a:endParaRPr lang="ru-RU" sz="1600" dirty="0">
                        <a:solidFill>
                          <a:srgbClr val="C00000"/>
                        </a:solidFill>
                      </a:endParaRPr>
                    </a:p>
                  </a:txBody>
                  <a:tcPr marL="9525" marR="9525" marT="9525" marB="0" anchor="b"/>
                </a:tc>
                <a:tc>
                  <a:txBody>
                    <a:bodyPr/>
                    <a:lstStyle/>
                    <a:p>
                      <a:r>
                        <a:rPr lang="kk-KZ" sz="1600" dirty="0" smtClean="0">
                          <a:solidFill>
                            <a:srgbClr val="C00000"/>
                          </a:solidFill>
                        </a:rPr>
                        <a:t>189</a:t>
                      </a:r>
                      <a:endParaRPr lang="ru-RU" sz="1600" dirty="0">
                        <a:solidFill>
                          <a:srgbClr val="C00000"/>
                        </a:solidFill>
                      </a:endParaRPr>
                    </a:p>
                  </a:txBody>
                  <a:tcPr marL="9525" marR="9525" marT="9525" marB="0" anchor="b"/>
                </a:tc>
                <a:tc>
                  <a:txBody>
                    <a:bodyPr/>
                    <a:lstStyle/>
                    <a:p>
                      <a:r>
                        <a:rPr lang="kk-KZ" sz="1600" dirty="0" smtClean="0">
                          <a:solidFill>
                            <a:srgbClr val="C00000"/>
                          </a:solidFill>
                        </a:rPr>
                        <a:t>167</a:t>
                      </a:r>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r>
                        <a:rPr lang="kk-KZ" sz="1600" dirty="0" smtClean="0">
                          <a:solidFill>
                            <a:srgbClr val="C00000"/>
                          </a:solidFill>
                        </a:rPr>
                        <a:t>1364</a:t>
                      </a:r>
                      <a:endParaRPr lang="ru-RU" sz="1600" dirty="0">
                        <a:solidFill>
                          <a:srgbClr val="C00000"/>
                        </a:solidFill>
                      </a:endParaRPr>
                    </a:p>
                  </a:txBody>
                  <a:tcPr marL="9525" marR="9525" marT="9525" marB="0" anchor="b"/>
                </a:tc>
                <a:tc>
                  <a:txBody>
                    <a:bodyPr/>
                    <a:lstStyle/>
                    <a:p>
                      <a:r>
                        <a:rPr lang="kk-KZ" sz="1600" dirty="0" smtClean="0">
                          <a:solidFill>
                            <a:srgbClr val="C00000"/>
                          </a:solidFill>
                        </a:rPr>
                        <a:t>1172</a:t>
                      </a:r>
                      <a:endParaRPr lang="ru-RU" sz="1600" dirty="0">
                        <a:solidFill>
                          <a:srgbClr val="C00000"/>
                        </a:solidFill>
                      </a:endParaRPr>
                    </a:p>
                  </a:txBody>
                  <a:tcPr marL="9525" marR="9525" marT="9525" marB="0" anchor="b"/>
                </a:tc>
                <a:tc>
                  <a:txBody>
                    <a:bodyPr/>
                    <a:lstStyle/>
                    <a:p>
                      <a:r>
                        <a:rPr lang="kk-KZ" sz="1600" dirty="0" smtClean="0">
                          <a:solidFill>
                            <a:srgbClr val="C00000"/>
                          </a:solidFill>
                        </a:rPr>
                        <a:t>133,7</a:t>
                      </a:r>
                      <a:endParaRPr lang="ru-RU" sz="1600" dirty="0">
                        <a:solidFill>
                          <a:srgbClr val="C00000"/>
                        </a:solidFill>
                      </a:endParaRPr>
                    </a:p>
                  </a:txBody>
                  <a:tcPr marL="9525" marR="9525" marT="9525" marB="0" anchor="b"/>
                </a:tc>
                <a:tc>
                  <a:txBody>
                    <a:bodyPr/>
                    <a:lstStyle/>
                    <a:p>
                      <a:r>
                        <a:rPr lang="kk-KZ" sz="1600" dirty="0" smtClean="0">
                          <a:solidFill>
                            <a:srgbClr val="C00000"/>
                          </a:solidFill>
                        </a:rPr>
                        <a:t>114,9</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9</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Урологиялық</a:t>
                      </a:r>
                      <a:r>
                        <a:rPr lang="ru-RU" sz="1500" b="0" i="0" u="none" strike="noStrike" baseline="0" dirty="0" err="1" smtClean="0">
                          <a:solidFill>
                            <a:srgbClr val="FF0000"/>
                          </a:solidFill>
                          <a:latin typeface="Times New Roman"/>
                        </a:rPr>
                        <a:t> балалар</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19</a:t>
                      </a:r>
                      <a:endParaRPr lang="ru-RU" sz="1600" dirty="0">
                        <a:solidFill>
                          <a:srgbClr val="C00000"/>
                        </a:solidFill>
                      </a:endParaRPr>
                    </a:p>
                  </a:txBody>
                  <a:tcPr marL="9525" marR="9525" marT="9525" marB="0" anchor="b"/>
                </a:tc>
                <a:tc>
                  <a:txBody>
                    <a:bodyPr/>
                    <a:lstStyle/>
                    <a:p>
                      <a:r>
                        <a:rPr lang="kk-KZ" sz="1600" dirty="0" smtClean="0">
                          <a:solidFill>
                            <a:srgbClr val="C00000"/>
                          </a:solidFill>
                        </a:rPr>
                        <a:t>29</a:t>
                      </a:r>
                      <a:endParaRPr lang="ru-RU" sz="1600" dirty="0">
                        <a:solidFill>
                          <a:srgbClr val="C00000"/>
                        </a:solidFill>
                      </a:endParaRPr>
                    </a:p>
                  </a:txBody>
                  <a:tcPr marL="9525" marR="9525" marT="9525" marB="0" anchor="b"/>
                </a:tc>
                <a:tc>
                  <a:txBody>
                    <a:bodyPr/>
                    <a:lstStyle/>
                    <a:p>
                      <a:r>
                        <a:rPr lang="kk-KZ" sz="1600" dirty="0" smtClean="0">
                          <a:solidFill>
                            <a:srgbClr val="C00000"/>
                          </a:solidFill>
                        </a:rPr>
                        <a:t>18</a:t>
                      </a:r>
                      <a:endParaRPr lang="ru-RU" sz="1600" dirty="0">
                        <a:solidFill>
                          <a:srgbClr val="C00000"/>
                        </a:solidFill>
                      </a:endParaRPr>
                    </a:p>
                  </a:txBody>
                  <a:tcPr marL="9525" marR="9525" marT="9525" marB="0" anchor="b"/>
                </a:tc>
                <a:tc>
                  <a:txBody>
                    <a:bodyPr/>
                    <a:lstStyle/>
                    <a:p>
                      <a:r>
                        <a:rPr lang="kk-KZ" sz="1600" dirty="0" smtClean="0">
                          <a:solidFill>
                            <a:srgbClr val="C00000"/>
                          </a:solidFill>
                        </a:rPr>
                        <a:t>24</a:t>
                      </a:r>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r>
                        <a:rPr lang="kk-KZ" sz="1600" dirty="0" smtClean="0">
                          <a:solidFill>
                            <a:srgbClr val="C00000"/>
                          </a:solidFill>
                        </a:rPr>
                        <a:t>111</a:t>
                      </a:r>
                      <a:endParaRPr lang="ru-RU" sz="1600" dirty="0">
                        <a:solidFill>
                          <a:srgbClr val="C00000"/>
                        </a:solidFill>
                      </a:endParaRPr>
                    </a:p>
                  </a:txBody>
                  <a:tcPr marL="9525" marR="9525" marT="9525" marB="0" anchor="b"/>
                </a:tc>
                <a:tc>
                  <a:txBody>
                    <a:bodyPr/>
                    <a:lstStyle/>
                    <a:p>
                      <a:r>
                        <a:rPr lang="kk-KZ" sz="1600" dirty="0" smtClean="0">
                          <a:solidFill>
                            <a:srgbClr val="C00000"/>
                          </a:solidFill>
                        </a:rPr>
                        <a:t>152</a:t>
                      </a:r>
                      <a:endParaRPr lang="ru-RU" sz="1600" dirty="0">
                        <a:solidFill>
                          <a:srgbClr val="C00000"/>
                        </a:solidFill>
                      </a:endParaRPr>
                    </a:p>
                  </a:txBody>
                  <a:tcPr marL="9525" marR="9525" marT="9525" marB="0" anchor="b"/>
                </a:tc>
                <a:tc>
                  <a:txBody>
                    <a:bodyPr/>
                    <a:lstStyle/>
                    <a:p>
                      <a:r>
                        <a:rPr lang="kk-KZ" sz="1600" dirty="0" smtClean="0">
                          <a:solidFill>
                            <a:srgbClr val="C00000"/>
                          </a:solidFill>
                        </a:rPr>
                        <a:t>65,3</a:t>
                      </a:r>
                      <a:endParaRPr lang="ru-RU" sz="1600" dirty="0">
                        <a:solidFill>
                          <a:srgbClr val="C00000"/>
                        </a:solidFill>
                      </a:endParaRPr>
                    </a:p>
                  </a:txBody>
                  <a:tcPr marL="9525" marR="9525" marT="9525" marB="0" anchor="b"/>
                </a:tc>
                <a:tc>
                  <a:txBody>
                    <a:bodyPr/>
                    <a:lstStyle/>
                    <a:p>
                      <a:r>
                        <a:rPr lang="kk-KZ" sz="1600" dirty="0" smtClean="0">
                          <a:solidFill>
                            <a:srgbClr val="C00000"/>
                          </a:solidFill>
                        </a:rPr>
                        <a:t>89,4</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10</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500" b="0" i="0" u="none" strike="noStrike" dirty="0" smtClean="0">
                          <a:solidFill>
                            <a:srgbClr val="FF0000"/>
                          </a:solidFill>
                          <a:latin typeface="Times New Roman"/>
                        </a:rPr>
                        <a:t>Босану</a:t>
                      </a:r>
                      <a:r>
                        <a:rPr lang="kk-KZ" sz="1500" b="0" i="0" u="none" strike="noStrike" baseline="0" dirty="0" smtClean="0">
                          <a:solidFill>
                            <a:srgbClr val="FF0000"/>
                          </a:solidFill>
                          <a:latin typeface="Times New Roman"/>
                        </a:rPr>
                        <a:t> бөлімі</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791</a:t>
                      </a:r>
                      <a:endParaRPr lang="ru-RU" sz="1600" dirty="0">
                        <a:solidFill>
                          <a:srgbClr val="C00000"/>
                        </a:solidFill>
                      </a:endParaRPr>
                    </a:p>
                  </a:txBody>
                  <a:tcPr marL="9525" marR="9525" marT="9525" marB="0" anchor="b"/>
                </a:tc>
                <a:tc>
                  <a:txBody>
                    <a:bodyPr/>
                    <a:lstStyle/>
                    <a:p>
                      <a:r>
                        <a:rPr lang="kk-KZ" sz="1600" dirty="0" smtClean="0">
                          <a:solidFill>
                            <a:srgbClr val="C00000"/>
                          </a:solidFill>
                        </a:rPr>
                        <a:t>588</a:t>
                      </a:r>
                      <a:endParaRPr lang="ru-RU" sz="1600" dirty="0">
                        <a:solidFill>
                          <a:srgbClr val="C00000"/>
                        </a:solidFill>
                      </a:endParaRPr>
                    </a:p>
                  </a:txBody>
                  <a:tcPr marL="9525" marR="9525" marT="9525" marB="0" anchor="b"/>
                </a:tc>
                <a:tc>
                  <a:txBody>
                    <a:bodyPr/>
                    <a:lstStyle/>
                    <a:p>
                      <a:r>
                        <a:rPr lang="kk-KZ" sz="1600" dirty="0" smtClean="0">
                          <a:solidFill>
                            <a:srgbClr val="C00000"/>
                          </a:solidFill>
                        </a:rPr>
                        <a:t>1147</a:t>
                      </a:r>
                      <a:endParaRPr lang="ru-RU" sz="1600" dirty="0">
                        <a:solidFill>
                          <a:srgbClr val="C00000"/>
                        </a:solidFill>
                      </a:endParaRPr>
                    </a:p>
                  </a:txBody>
                  <a:tcPr marL="9525" marR="9525" marT="9525" marB="0" anchor="b"/>
                </a:tc>
                <a:tc>
                  <a:txBody>
                    <a:bodyPr/>
                    <a:lstStyle/>
                    <a:p>
                      <a:r>
                        <a:rPr lang="kk-KZ" sz="1600" dirty="0" smtClean="0">
                          <a:solidFill>
                            <a:srgbClr val="C00000"/>
                          </a:solidFill>
                        </a:rPr>
                        <a:t>951</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kk-KZ" sz="1600" dirty="0" smtClean="0">
                          <a:solidFill>
                            <a:srgbClr val="C00000"/>
                          </a:solidFill>
                        </a:rPr>
                        <a:t>4343</a:t>
                      </a:r>
                      <a:endParaRPr lang="ru-RU" sz="1600" dirty="0">
                        <a:solidFill>
                          <a:srgbClr val="C00000"/>
                        </a:solidFill>
                      </a:endParaRPr>
                    </a:p>
                  </a:txBody>
                  <a:tcPr marL="9525" marR="9525" marT="9525" marB="0" anchor="b"/>
                </a:tc>
                <a:tc>
                  <a:txBody>
                    <a:bodyPr/>
                    <a:lstStyle/>
                    <a:p>
                      <a:r>
                        <a:rPr lang="kk-KZ" sz="1600" dirty="0" smtClean="0">
                          <a:solidFill>
                            <a:srgbClr val="C00000"/>
                          </a:solidFill>
                        </a:rPr>
                        <a:t>3311</a:t>
                      </a:r>
                      <a:endParaRPr lang="ru-RU" sz="1600" dirty="0">
                        <a:solidFill>
                          <a:srgbClr val="C00000"/>
                        </a:solidFill>
                      </a:endParaRPr>
                    </a:p>
                  </a:txBody>
                  <a:tcPr marL="9525" marR="9525" marT="9525" marB="0" anchor="b"/>
                </a:tc>
                <a:tc>
                  <a:txBody>
                    <a:bodyPr/>
                    <a:lstStyle/>
                    <a:p>
                      <a:r>
                        <a:rPr lang="kk-KZ" sz="1600" dirty="0" smtClean="0">
                          <a:solidFill>
                            <a:srgbClr val="C00000"/>
                          </a:solidFill>
                        </a:rPr>
                        <a:t>81,2</a:t>
                      </a:r>
                      <a:endParaRPr lang="ru-RU" sz="1600" dirty="0">
                        <a:solidFill>
                          <a:srgbClr val="C00000"/>
                        </a:solidFill>
                      </a:endParaRPr>
                    </a:p>
                  </a:txBody>
                  <a:tcPr marL="9525" marR="9525" marT="9525" marB="0" anchor="b"/>
                </a:tc>
                <a:tc>
                  <a:txBody>
                    <a:bodyPr/>
                    <a:lstStyle/>
                    <a:p>
                      <a:r>
                        <a:rPr lang="kk-KZ" sz="1600" dirty="0" smtClean="0">
                          <a:solidFill>
                            <a:srgbClr val="C00000"/>
                          </a:solidFill>
                        </a:rPr>
                        <a:t>64,9</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11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a:solidFill>
                            <a:srgbClr val="FF0000"/>
                          </a:solidFill>
                          <a:latin typeface="Times New Roman"/>
                        </a:rPr>
                        <a:t> </a:t>
                      </a:r>
                      <a:r>
                        <a:rPr lang="ru-RU" sz="1500" b="0" i="0" u="none" strike="noStrike" dirty="0" smtClean="0">
                          <a:solidFill>
                            <a:srgbClr val="FF0000"/>
                          </a:solidFill>
                          <a:latin typeface="Times New Roman"/>
                        </a:rPr>
                        <a:t>патология </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537</a:t>
                      </a:r>
                      <a:endParaRPr lang="ru-RU" sz="1600" dirty="0">
                        <a:solidFill>
                          <a:srgbClr val="C00000"/>
                        </a:solidFill>
                      </a:endParaRPr>
                    </a:p>
                  </a:txBody>
                  <a:tcPr marL="9525" marR="9525" marT="9525" marB="0" anchor="b"/>
                </a:tc>
                <a:tc>
                  <a:txBody>
                    <a:bodyPr/>
                    <a:lstStyle/>
                    <a:p>
                      <a:r>
                        <a:rPr lang="kk-KZ" sz="1600" dirty="0" smtClean="0">
                          <a:solidFill>
                            <a:srgbClr val="C00000"/>
                          </a:solidFill>
                        </a:rPr>
                        <a:t>494</a:t>
                      </a:r>
                      <a:endParaRPr lang="ru-RU" sz="1600" dirty="0">
                        <a:solidFill>
                          <a:srgbClr val="C00000"/>
                        </a:solidFill>
                      </a:endParaRPr>
                    </a:p>
                  </a:txBody>
                  <a:tcPr marL="9525" marR="9525" marT="9525" marB="0" anchor="b"/>
                </a:tc>
                <a:tc>
                  <a:txBody>
                    <a:bodyPr/>
                    <a:lstStyle/>
                    <a:p>
                      <a:r>
                        <a:rPr lang="kk-KZ" sz="1600" dirty="0" smtClean="0">
                          <a:solidFill>
                            <a:srgbClr val="C00000"/>
                          </a:solidFill>
                        </a:rPr>
                        <a:t>193</a:t>
                      </a:r>
                      <a:endParaRPr lang="ru-RU" sz="1600" dirty="0">
                        <a:solidFill>
                          <a:srgbClr val="C00000"/>
                        </a:solidFill>
                      </a:endParaRPr>
                    </a:p>
                  </a:txBody>
                  <a:tcPr marL="9525" marR="9525" marT="9525" marB="0" anchor="b"/>
                </a:tc>
                <a:tc>
                  <a:txBody>
                    <a:bodyPr/>
                    <a:lstStyle/>
                    <a:p>
                      <a:r>
                        <a:rPr lang="kk-KZ" sz="1600" dirty="0" smtClean="0">
                          <a:solidFill>
                            <a:srgbClr val="C00000"/>
                          </a:solidFill>
                        </a:rPr>
                        <a:t>150</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kk-KZ" sz="1600" dirty="0" smtClean="0">
                          <a:solidFill>
                            <a:srgbClr val="C00000"/>
                          </a:solidFill>
                        </a:rPr>
                        <a:t>941</a:t>
                      </a:r>
                      <a:endParaRPr lang="ru-RU" sz="1600" dirty="0">
                        <a:solidFill>
                          <a:srgbClr val="C00000"/>
                        </a:solidFill>
                      </a:endParaRPr>
                    </a:p>
                  </a:txBody>
                  <a:tcPr marL="9525" marR="9525" marT="9525" marB="0" anchor="b"/>
                </a:tc>
                <a:tc>
                  <a:txBody>
                    <a:bodyPr/>
                    <a:lstStyle/>
                    <a:p>
                      <a:r>
                        <a:rPr lang="kk-KZ" sz="1600" dirty="0" smtClean="0">
                          <a:solidFill>
                            <a:srgbClr val="C00000"/>
                          </a:solidFill>
                        </a:rPr>
                        <a:t>743</a:t>
                      </a:r>
                      <a:endParaRPr lang="ru-RU" sz="1600" dirty="0">
                        <a:solidFill>
                          <a:srgbClr val="C00000"/>
                        </a:solidFill>
                      </a:endParaRPr>
                    </a:p>
                  </a:txBody>
                  <a:tcPr marL="9525" marR="9525" marT="9525" marB="0" anchor="b"/>
                </a:tc>
                <a:tc>
                  <a:txBody>
                    <a:bodyPr/>
                    <a:lstStyle/>
                    <a:p>
                      <a:r>
                        <a:rPr lang="kk-KZ" sz="1600" dirty="0" smtClean="0">
                          <a:solidFill>
                            <a:srgbClr val="C00000"/>
                          </a:solidFill>
                        </a:rPr>
                        <a:t>55,4</a:t>
                      </a:r>
                      <a:endParaRPr lang="ru-RU" sz="1600" dirty="0">
                        <a:solidFill>
                          <a:srgbClr val="C00000"/>
                        </a:solidFill>
                      </a:endParaRPr>
                    </a:p>
                  </a:txBody>
                  <a:tcPr marL="9525" marR="9525" marT="9525" marB="0" anchor="b"/>
                </a:tc>
                <a:tc>
                  <a:txBody>
                    <a:bodyPr/>
                    <a:lstStyle/>
                    <a:p>
                      <a:r>
                        <a:rPr lang="kk-KZ" sz="1600" dirty="0" smtClean="0">
                          <a:solidFill>
                            <a:srgbClr val="C00000"/>
                          </a:solidFill>
                        </a:rPr>
                        <a:t>43,7</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12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Гинекология</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314</a:t>
                      </a:r>
                      <a:endParaRPr lang="ru-RU" sz="1600" dirty="0">
                        <a:solidFill>
                          <a:srgbClr val="C00000"/>
                        </a:solidFill>
                      </a:endParaRPr>
                    </a:p>
                  </a:txBody>
                  <a:tcPr marL="9525" marR="9525" marT="9525" marB="0" anchor="b"/>
                </a:tc>
                <a:tc>
                  <a:txBody>
                    <a:bodyPr/>
                    <a:lstStyle/>
                    <a:p>
                      <a:r>
                        <a:rPr lang="kk-KZ" sz="1600" dirty="0" smtClean="0">
                          <a:solidFill>
                            <a:srgbClr val="C00000"/>
                          </a:solidFill>
                        </a:rPr>
                        <a:t>300</a:t>
                      </a:r>
                      <a:endParaRPr lang="ru-RU" sz="1600" dirty="0">
                        <a:solidFill>
                          <a:srgbClr val="C00000"/>
                        </a:solidFill>
                      </a:endParaRPr>
                    </a:p>
                  </a:txBody>
                  <a:tcPr marL="9525" marR="9525" marT="9525" marB="0" anchor="b"/>
                </a:tc>
                <a:tc>
                  <a:txBody>
                    <a:bodyPr/>
                    <a:lstStyle/>
                    <a:p>
                      <a:r>
                        <a:rPr lang="kk-KZ" sz="1600" dirty="0" smtClean="0">
                          <a:solidFill>
                            <a:srgbClr val="C00000"/>
                          </a:solidFill>
                        </a:rPr>
                        <a:t>315</a:t>
                      </a:r>
                      <a:endParaRPr lang="ru-RU" sz="1600" dirty="0">
                        <a:solidFill>
                          <a:srgbClr val="C00000"/>
                        </a:solidFill>
                      </a:endParaRPr>
                    </a:p>
                  </a:txBody>
                  <a:tcPr marL="9525" marR="9525" marT="9525" marB="0" anchor="b"/>
                </a:tc>
                <a:tc>
                  <a:txBody>
                    <a:bodyPr/>
                    <a:lstStyle/>
                    <a:p>
                      <a:r>
                        <a:rPr lang="kk-KZ" sz="1600" dirty="0" smtClean="0">
                          <a:solidFill>
                            <a:srgbClr val="C00000"/>
                          </a:solidFill>
                        </a:rPr>
                        <a:t>297</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kk-KZ" sz="1600" dirty="0" smtClean="0">
                          <a:solidFill>
                            <a:srgbClr val="C00000"/>
                          </a:solidFill>
                        </a:rPr>
                        <a:t>1617</a:t>
                      </a:r>
                      <a:endParaRPr lang="ru-RU" sz="1600" dirty="0">
                        <a:solidFill>
                          <a:srgbClr val="C00000"/>
                        </a:solidFill>
                      </a:endParaRPr>
                    </a:p>
                  </a:txBody>
                  <a:tcPr marL="9525" marR="9525" marT="9525" marB="0" anchor="b"/>
                </a:tc>
                <a:tc>
                  <a:txBody>
                    <a:bodyPr/>
                    <a:lstStyle/>
                    <a:p>
                      <a:r>
                        <a:rPr lang="kk-KZ" sz="1600" dirty="0" smtClean="0">
                          <a:solidFill>
                            <a:srgbClr val="C00000"/>
                          </a:solidFill>
                        </a:rPr>
                        <a:t>1568</a:t>
                      </a:r>
                      <a:endParaRPr lang="ru-RU" sz="1600" dirty="0">
                        <a:solidFill>
                          <a:srgbClr val="C00000"/>
                        </a:solidFill>
                      </a:endParaRPr>
                    </a:p>
                  </a:txBody>
                  <a:tcPr marL="9525" marR="9525" marT="9525" marB="0" anchor="b"/>
                </a:tc>
                <a:tc>
                  <a:txBody>
                    <a:bodyPr/>
                    <a:lstStyle/>
                    <a:p>
                      <a:r>
                        <a:rPr lang="kk-KZ" sz="1600" dirty="0" smtClean="0">
                          <a:solidFill>
                            <a:srgbClr val="C00000"/>
                          </a:solidFill>
                        </a:rPr>
                        <a:t>95,1</a:t>
                      </a:r>
                      <a:endParaRPr lang="ru-RU" sz="1600" dirty="0">
                        <a:solidFill>
                          <a:srgbClr val="C00000"/>
                        </a:solidFill>
                      </a:endParaRPr>
                    </a:p>
                  </a:txBody>
                  <a:tcPr marL="9525" marR="9525" marT="9525" marB="0" anchor="b"/>
                </a:tc>
                <a:tc>
                  <a:txBody>
                    <a:bodyPr/>
                    <a:lstStyle/>
                    <a:p>
                      <a:r>
                        <a:rPr lang="kk-KZ" sz="1600" dirty="0" smtClean="0">
                          <a:solidFill>
                            <a:srgbClr val="C00000"/>
                          </a:solidFill>
                        </a:rPr>
                        <a:t>92,2</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13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Невралогия</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384</a:t>
                      </a:r>
                      <a:endParaRPr lang="ru-RU" sz="1600" dirty="0">
                        <a:solidFill>
                          <a:srgbClr val="C00000"/>
                        </a:solidFill>
                      </a:endParaRPr>
                    </a:p>
                  </a:txBody>
                  <a:tcPr marL="9525" marR="9525" marT="9525" marB="0" anchor="b"/>
                </a:tc>
                <a:tc>
                  <a:txBody>
                    <a:bodyPr/>
                    <a:lstStyle/>
                    <a:p>
                      <a:r>
                        <a:rPr lang="kk-KZ" sz="1600" dirty="0" smtClean="0">
                          <a:solidFill>
                            <a:srgbClr val="C00000"/>
                          </a:solidFill>
                        </a:rPr>
                        <a:t>556</a:t>
                      </a:r>
                      <a:endParaRPr lang="ru-RU" sz="1600" dirty="0">
                        <a:solidFill>
                          <a:srgbClr val="C00000"/>
                        </a:solidFill>
                      </a:endParaRPr>
                    </a:p>
                  </a:txBody>
                  <a:tcPr marL="9525" marR="9525" marT="9525" marB="0" anchor="b"/>
                </a:tc>
                <a:tc>
                  <a:txBody>
                    <a:bodyPr/>
                    <a:lstStyle/>
                    <a:p>
                      <a:r>
                        <a:rPr lang="kk-KZ" sz="1600" dirty="0" smtClean="0">
                          <a:solidFill>
                            <a:srgbClr val="C00000"/>
                          </a:solidFill>
                        </a:rPr>
                        <a:t>391</a:t>
                      </a:r>
                      <a:endParaRPr lang="ru-RU" sz="1600" dirty="0">
                        <a:solidFill>
                          <a:srgbClr val="C00000"/>
                        </a:solidFill>
                      </a:endParaRPr>
                    </a:p>
                  </a:txBody>
                  <a:tcPr marL="9525" marR="9525" marT="9525" marB="0" anchor="b"/>
                </a:tc>
                <a:tc>
                  <a:txBody>
                    <a:bodyPr/>
                    <a:lstStyle/>
                    <a:p>
                      <a:r>
                        <a:rPr lang="kk-KZ" sz="1600" dirty="0" smtClean="0">
                          <a:solidFill>
                            <a:srgbClr val="C00000"/>
                          </a:solidFill>
                        </a:rPr>
                        <a:t>585</a:t>
                      </a:r>
                      <a:endParaRPr lang="ru-RU" sz="1600" dirty="0">
                        <a:solidFill>
                          <a:srgbClr val="C00000"/>
                        </a:solidFill>
                      </a:endParaRPr>
                    </a:p>
                  </a:txBody>
                  <a:tcPr marL="9525" marR="9525" marT="9525" marB="0" anchor="b"/>
                </a:tc>
                <a:tc>
                  <a:txBody>
                    <a:bodyPr/>
                    <a:lstStyle/>
                    <a:p>
                      <a:r>
                        <a:rPr lang="kk-KZ" sz="1600" dirty="0" smtClean="0">
                          <a:solidFill>
                            <a:srgbClr val="C00000"/>
                          </a:solidFill>
                        </a:rPr>
                        <a:t>6</a:t>
                      </a:r>
                      <a:endParaRPr lang="ru-RU" sz="1600" dirty="0">
                        <a:solidFill>
                          <a:srgbClr val="C00000"/>
                        </a:solidFill>
                      </a:endParaRPr>
                    </a:p>
                  </a:txBody>
                  <a:tcPr marL="9525" marR="9525" marT="9525" marB="0" anchor="b"/>
                </a:tc>
                <a:tc>
                  <a:txBody>
                    <a:bodyPr/>
                    <a:lstStyle/>
                    <a:p>
                      <a:r>
                        <a:rPr lang="kk-KZ" sz="1600" dirty="0" smtClean="0">
                          <a:solidFill>
                            <a:srgbClr val="C00000"/>
                          </a:solidFill>
                        </a:rPr>
                        <a:t>6</a:t>
                      </a:r>
                      <a:endParaRPr lang="ru-RU" sz="1600" dirty="0">
                        <a:solidFill>
                          <a:srgbClr val="C00000"/>
                        </a:solidFill>
                      </a:endParaRPr>
                    </a:p>
                  </a:txBody>
                  <a:tcPr marL="9525" marR="9525" marT="9525" marB="0" anchor="b"/>
                </a:tc>
                <a:tc>
                  <a:txBody>
                    <a:bodyPr/>
                    <a:lstStyle/>
                    <a:p>
                      <a:r>
                        <a:rPr lang="ru-RU" sz="1600" dirty="0" smtClean="0">
                          <a:solidFill>
                            <a:srgbClr val="C00000"/>
                          </a:solidFill>
                        </a:rPr>
                        <a:t>2859</a:t>
                      </a:r>
                      <a:endParaRPr lang="ru-RU" sz="1600" dirty="0">
                        <a:solidFill>
                          <a:srgbClr val="C00000"/>
                        </a:solidFill>
                      </a:endParaRPr>
                    </a:p>
                  </a:txBody>
                  <a:tcPr marL="9525" marR="9525" marT="9525" marB="0" anchor="b"/>
                </a:tc>
                <a:tc>
                  <a:txBody>
                    <a:bodyPr/>
                    <a:lstStyle/>
                    <a:p>
                      <a:r>
                        <a:rPr lang="kk-KZ" sz="1600" dirty="0" smtClean="0">
                          <a:solidFill>
                            <a:srgbClr val="C00000"/>
                          </a:solidFill>
                        </a:rPr>
                        <a:t>4647</a:t>
                      </a:r>
                      <a:endParaRPr lang="ru-RU" sz="1600" dirty="0">
                        <a:solidFill>
                          <a:srgbClr val="C00000"/>
                        </a:solidFill>
                      </a:endParaRPr>
                    </a:p>
                  </a:txBody>
                  <a:tcPr marL="9525" marR="9525" marT="9525" marB="0" anchor="b"/>
                </a:tc>
                <a:tc>
                  <a:txBody>
                    <a:bodyPr/>
                    <a:lstStyle/>
                    <a:p>
                      <a:r>
                        <a:rPr lang="kk-KZ" sz="1600" dirty="0" smtClean="0">
                          <a:solidFill>
                            <a:srgbClr val="C00000"/>
                          </a:solidFill>
                        </a:rPr>
                        <a:t>140,1</a:t>
                      </a:r>
                      <a:endParaRPr lang="ru-RU" sz="1600" dirty="0">
                        <a:solidFill>
                          <a:srgbClr val="C00000"/>
                        </a:solidFill>
                      </a:endParaRPr>
                    </a:p>
                  </a:txBody>
                  <a:tcPr marL="9525" marR="9525" marT="9525" marB="0" anchor="b"/>
                </a:tc>
                <a:tc>
                  <a:txBody>
                    <a:bodyPr/>
                    <a:lstStyle/>
                    <a:p>
                      <a:r>
                        <a:rPr lang="kk-KZ" sz="1600" dirty="0" smtClean="0">
                          <a:solidFill>
                            <a:srgbClr val="C00000"/>
                          </a:solidFill>
                        </a:rPr>
                        <a:t>195,3</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14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Отоларинг.ересектер</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9</a:t>
                      </a:r>
                      <a:endParaRPr lang="ru-RU" sz="1600" dirty="0">
                        <a:solidFill>
                          <a:srgbClr val="C00000"/>
                        </a:solidFill>
                      </a:endParaRPr>
                    </a:p>
                  </a:txBody>
                  <a:tcPr marL="9525" marR="9525" marT="9525" marB="0" anchor="b"/>
                </a:tc>
                <a:tc>
                  <a:txBody>
                    <a:bodyPr/>
                    <a:lstStyle/>
                    <a:p>
                      <a:r>
                        <a:rPr lang="ru-RU" sz="1600" dirty="0" smtClean="0">
                          <a:solidFill>
                            <a:srgbClr val="C00000"/>
                          </a:solidFill>
                        </a:rPr>
                        <a:t>22</a:t>
                      </a:r>
                      <a:endParaRPr lang="ru-RU" sz="1600" dirty="0">
                        <a:solidFill>
                          <a:srgbClr val="C00000"/>
                        </a:solidFill>
                      </a:endParaRPr>
                    </a:p>
                  </a:txBody>
                  <a:tcPr marL="9525" marR="9525" marT="9525" marB="0" anchor="b"/>
                </a:tc>
                <a:tc>
                  <a:txBody>
                    <a:bodyPr/>
                    <a:lstStyle/>
                    <a:p>
                      <a:r>
                        <a:rPr lang="ru-RU" sz="1600" dirty="0" smtClean="0">
                          <a:solidFill>
                            <a:srgbClr val="C00000"/>
                          </a:solidFill>
                        </a:rPr>
                        <a:t>10</a:t>
                      </a:r>
                      <a:endParaRPr lang="ru-RU" sz="1600" dirty="0">
                        <a:solidFill>
                          <a:srgbClr val="C00000"/>
                        </a:solidFill>
                      </a:endParaRPr>
                    </a:p>
                  </a:txBody>
                  <a:tcPr marL="9525" marR="9525" marT="9525" marB="0" anchor="b"/>
                </a:tc>
                <a:tc>
                  <a:txBody>
                    <a:bodyPr/>
                    <a:lstStyle/>
                    <a:p>
                      <a:r>
                        <a:rPr lang="ru-RU" sz="1600" dirty="0" smtClean="0">
                          <a:solidFill>
                            <a:srgbClr val="C00000"/>
                          </a:solidFill>
                        </a:rPr>
                        <a:t>22</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ru-RU" sz="1600" dirty="0" smtClean="0">
                          <a:solidFill>
                            <a:srgbClr val="C00000"/>
                          </a:solidFill>
                        </a:rPr>
                        <a:t>0</a:t>
                      </a:r>
                      <a:endParaRPr lang="ru-RU" sz="1600" dirty="0">
                        <a:solidFill>
                          <a:srgbClr val="C00000"/>
                        </a:solidFill>
                      </a:endParaRPr>
                    </a:p>
                  </a:txBody>
                  <a:tcPr marL="9525" marR="9525" marT="9525" marB="0" anchor="b"/>
                </a:tc>
                <a:tc>
                  <a:txBody>
                    <a:bodyPr/>
                    <a:lstStyle/>
                    <a:p>
                      <a:r>
                        <a:rPr lang="ru-RU" sz="1600" dirty="0" smtClean="0">
                          <a:solidFill>
                            <a:srgbClr val="C00000"/>
                          </a:solidFill>
                        </a:rPr>
                        <a:t>81</a:t>
                      </a:r>
                      <a:endParaRPr lang="ru-RU" sz="1600" dirty="0">
                        <a:solidFill>
                          <a:srgbClr val="C00000"/>
                        </a:solidFill>
                      </a:endParaRPr>
                    </a:p>
                  </a:txBody>
                  <a:tcPr marL="9525" marR="9525" marT="9525" marB="0" anchor="b"/>
                </a:tc>
                <a:tc>
                  <a:txBody>
                    <a:bodyPr/>
                    <a:lstStyle/>
                    <a:p>
                      <a:r>
                        <a:rPr lang="ru-RU" sz="1600" dirty="0" smtClean="0">
                          <a:solidFill>
                            <a:srgbClr val="C00000"/>
                          </a:solidFill>
                        </a:rPr>
                        <a:t>164</a:t>
                      </a:r>
                      <a:endParaRPr lang="ru-RU" sz="1600" dirty="0">
                        <a:solidFill>
                          <a:srgbClr val="C00000"/>
                        </a:solidFill>
                      </a:endParaRPr>
                    </a:p>
                  </a:txBody>
                  <a:tcPr marL="9525" marR="9525" marT="9525" marB="0" anchor="b"/>
                </a:tc>
                <a:tc>
                  <a:txBody>
                    <a:bodyPr/>
                    <a:lstStyle/>
                    <a:p>
                      <a:r>
                        <a:rPr lang="kk-KZ" sz="1600" dirty="0" smtClean="0">
                          <a:solidFill>
                            <a:srgbClr val="C00000"/>
                          </a:solidFill>
                        </a:rPr>
                        <a:t>47,6</a:t>
                      </a:r>
                      <a:endParaRPr lang="ru-RU" sz="1600" dirty="0">
                        <a:solidFill>
                          <a:srgbClr val="C00000"/>
                        </a:solidFill>
                      </a:endParaRPr>
                    </a:p>
                  </a:txBody>
                  <a:tcPr marL="9525" marR="9525" marT="9525" marB="0" anchor="b"/>
                </a:tc>
                <a:tc>
                  <a:txBody>
                    <a:bodyPr/>
                    <a:lstStyle/>
                    <a:p>
                      <a:r>
                        <a:rPr lang="ru-RU" sz="1600" dirty="0" smtClean="0">
                          <a:solidFill>
                            <a:srgbClr val="C00000"/>
                          </a:solidFill>
                        </a:rPr>
                        <a:t>96,5</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15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Отоларинголог.балалар</a:t>
                      </a:r>
                      <a:endParaRPr lang="ru-RU" sz="1500" b="0" i="0" u="none" strike="noStrike" dirty="0">
                        <a:solidFill>
                          <a:srgbClr val="FF0000"/>
                        </a:solidFill>
                        <a:latin typeface="Times New Roman"/>
                      </a:endParaRPr>
                    </a:p>
                  </a:txBody>
                  <a:tcPr marL="9525" marR="9525" marT="9525" marB="0" anchor="ctr"/>
                </a:tc>
                <a:tc>
                  <a:txBody>
                    <a:bodyPr/>
                    <a:lstStyle/>
                    <a:p>
                      <a:endParaRPr lang="ru-RU" sz="1600" dirty="0">
                        <a:solidFill>
                          <a:srgbClr val="C00000"/>
                        </a:solidFill>
                      </a:endParaRPr>
                    </a:p>
                  </a:txBody>
                  <a:tcPr marL="9525" marR="9525" marT="9525" marB="0" anchor="b"/>
                </a:tc>
                <a:tc>
                  <a:txBody>
                    <a:bodyPr/>
                    <a:lstStyle/>
                    <a:p>
                      <a:r>
                        <a:rPr lang="ru-RU" sz="1600" dirty="0" smtClean="0">
                          <a:solidFill>
                            <a:srgbClr val="C00000"/>
                          </a:solidFill>
                        </a:rPr>
                        <a:t>2</a:t>
                      </a:r>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r>
                        <a:rPr lang="ru-RU" sz="1600" dirty="0" smtClean="0">
                          <a:solidFill>
                            <a:srgbClr val="C00000"/>
                          </a:solidFill>
                        </a:rPr>
                        <a:t>2</a:t>
                      </a:r>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r>
                        <a:rPr lang="ru-RU" sz="1600" dirty="0" smtClean="0">
                          <a:solidFill>
                            <a:srgbClr val="C00000"/>
                          </a:solidFill>
                        </a:rPr>
                        <a:t>15</a:t>
                      </a:r>
                      <a:endParaRPr lang="ru-RU" sz="1600" dirty="0">
                        <a:solidFill>
                          <a:srgbClr val="C00000"/>
                        </a:solidFill>
                      </a:endParaRPr>
                    </a:p>
                  </a:txBody>
                  <a:tcPr marL="9525" marR="9525" marT="9525" marB="0" anchor="b"/>
                </a:tc>
                <a:tc>
                  <a:txBody>
                    <a:bodyPr/>
                    <a:lstStyle/>
                    <a:p>
                      <a:r>
                        <a:rPr lang="ru-RU" sz="1600" dirty="0" smtClean="0">
                          <a:solidFill>
                            <a:srgbClr val="C00000"/>
                          </a:solidFill>
                        </a:rPr>
                        <a:t>0,0</a:t>
                      </a:r>
                      <a:endParaRPr lang="ru-RU" sz="1600" dirty="0">
                        <a:solidFill>
                          <a:srgbClr val="C00000"/>
                        </a:solidFill>
                      </a:endParaRPr>
                    </a:p>
                  </a:txBody>
                  <a:tcPr marL="9525" marR="9525" marT="9525" marB="0" anchor="b"/>
                </a:tc>
                <a:tc>
                  <a:txBody>
                    <a:bodyPr/>
                    <a:lstStyle/>
                    <a:p>
                      <a:r>
                        <a:rPr lang="ru-RU" sz="1600" dirty="0" smtClean="0">
                          <a:solidFill>
                            <a:srgbClr val="C00000"/>
                          </a:solidFill>
                        </a:rPr>
                        <a:t>9,4</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16</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педиатриялық</a:t>
                      </a:r>
                      <a:r>
                        <a:rPr lang="ru-RU" sz="1500" b="0" i="0" u="none" strike="noStrike" dirty="0" smtClean="0">
                          <a:solidFill>
                            <a:srgbClr val="FF0000"/>
                          </a:solidFill>
                          <a:latin typeface="Times New Roman"/>
                        </a:rPr>
                        <a:t> </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914</a:t>
                      </a:r>
                      <a:endParaRPr lang="ru-RU" sz="1600" dirty="0">
                        <a:solidFill>
                          <a:srgbClr val="C00000"/>
                        </a:solidFill>
                      </a:endParaRPr>
                    </a:p>
                  </a:txBody>
                  <a:tcPr marL="9525" marR="9525" marT="9525" marB="0" anchor="b"/>
                </a:tc>
                <a:tc>
                  <a:txBody>
                    <a:bodyPr/>
                    <a:lstStyle/>
                    <a:p>
                      <a:r>
                        <a:rPr lang="ru-RU" sz="1600" dirty="0" smtClean="0">
                          <a:solidFill>
                            <a:srgbClr val="C00000"/>
                          </a:solidFill>
                        </a:rPr>
                        <a:t>996</a:t>
                      </a:r>
                      <a:endParaRPr lang="ru-RU" sz="1600" dirty="0">
                        <a:solidFill>
                          <a:srgbClr val="C00000"/>
                        </a:solidFill>
                      </a:endParaRPr>
                    </a:p>
                  </a:txBody>
                  <a:tcPr marL="9525" marR="9525" marT="9525" marB="0" anchor="b"/>
                </a:tc>
                <a:tc>
                  <a:txBody>
                    <a:bodyPr/>
                    <a:lstStyle/>
                    <a:p>
                      <a:r>
                        <a:rPr lang="kk-KZ" sz="1600" dirty="0" smtClean="0">
                          <a:solidFill>
                            <a:srgbClr val="C00000"/>
                          </a:solidFill>
                        </a:rPr>
                        <a:t>990</a:t>
                      </a:r>
                      <a:endParaRPr lang="ru-RU" sz="1600" dirty="0">
                        <a:solidFill>
                          <a:srgbClr val="C00000"/>
                        </a:solidFill>
                      </a:endParaRPr>
                    </a:p>
                  </a:txBody>
                  <a:tcPr marL="9525" marR="9525" marT="9525" marB="0" anchor="b"/>
                </a:tc>
                <a:tc>
                  <a:txBody>
                    <a:bodyPr/>
                    <a:lstStyle/>
                    <a:p>
                      <a:r>
                        <a:rPr lang="ru-RU" sz="1600" dirty="0" smtClean="0">
                          <a:solidFill>
                            <a:srgbClr val="C00000"/>
                          </a:solidFill>
                        </a:rPr>
                        <a:t>1017</a:t>
                      </a:r>
                      <a:endParaRPr lang="ru-RU" sz="1600" dirty="0">
                        <a:solidFill>
                          <a:srgbClr val="C00000"/>
                        </a:solidFill>
                      </a:endParaRPr>
                    </a:p>
                  </a:txBody>
                  <a:tcPr marL="9525" marR="9525" marT="9525" marB="0" anchor="b"/>
                </a:tc>
                <a:tc>
                  <a:txBody>
                    <a:bodyPr/>
                    <a:lstStyle/>
                    <a:p>
                      <a:r>
                        <a:rPr lang="kk-KZ" sz="1600" dirty="0" smtClean="0">
                          <a:solidFill>
                            <a:srgbClr val="C00000"/>
                          </a:solidFill>
                        </a:rPr>
                        <a:t>2</a:t>
                      </a:r>
                      <a:endParaRPr lang="ru-RU" sz="1600" dirty="0">
                        <a:solidFill>
                          <a:srgbClr val="C00000"/>
                        </a:solidFill>
                      </a:endParaRPr>
                    </a:p>
                  </a:txBody>
                  <a:tcPr marL="9525" marR="9525" marT="9525" marB="0" anchor="b"/>
                </a:tc>
                <a:tc>
                  <a:txBody>
                    <a:bodyPr/>
                    <a:lstStyle/>
                    <a:p>
                      <a:r>
                        <a:rPr lang="kk-KZ" sz="1600" dirty="0" smtClean="0">
                          <a:solidFill>
                            <a:srgbClr val="C00000"/>
                          </a:solidFill>
                        </a:rPr>
                        <a:t>3</a:t>
                      </a:r>
                      <a:endParaRPr lang="ru-RU" sz="1600" dirty="0">
                        <a:solidFill>
                          <a:srgbClr val="C00000"/>
                        </a:solidFill>
                      </a:endParaRPr>
                    </a:p>
                  </a:txBody>
                  <a:tcPr marL="9525" marR="9525" marT="9525" marB="0" anchor="b"/>
                </a:tc>
                <a:tc>
                  <a:txBody>
                    <a:bodyPr/>
                    <a:lstStyle/>
                    <a:p>
                      <a:r>
                        <a:rPr lang="ru-RU" sz="1600" dirty="0" smtClean="0">
                          <a:solidFill>
                            <a:srgbClr val="C00000"/>
                          </a:solidFill>
                        </a:rPr>
                        <a:t>7146</a:t>
                      </a:r>
                      <a:endParaRPr lang="ru-RU" sz="1600" dirty="0">
                        <a:solidFill>
                          <a:srgbClr val="C00000"/>
                        </a:solidFill>
                      </a:endParaRPr>
                    </a:p>
                  </a:txBody>
                  <a:tcPr marL="9525" marR="9525" marT="9525" marB="0" anchor="b"/>
                </a:tc>
                <a:tc>
                  <a:txBody>
                    <a:bodyPr/>
                    <a:lstStyle/>
                    <a:p>
                      <a:r>
                        <a:rPr lang="ru-RU" sz="1600" dirty="0" smtClean="0">
                          <a:solidFill>
                            <a:srgbClr val="C00000"/>
                          </a:solidFill>
                        </a:rPr>
                        <a:t>9071</a:t>
                      </a:r>
                      <a:endParaRPr lang="ru-RU" sz="1600" dirty="0">
                        <a:solidFill>
                          <a:srgbClr val="C00000"/>
                        </a:solidFill>
                      </a:endParaRPr>
                    </a:p>
                  </a:txBody>
                  <a:tcPr marL="9525" marR="9525" marT="9525" marB="0" anchor="b"/>
                </a:tc>
                <a:tc>
                  <a:txBody>
                    <a:bodyPr/>
                    <a:lstStyle/>
                    <a:p>
                      <a:r>
                        <a:rPr lang="kk-KZ" sz="1600" dirty="0" smtClean="0">
                          <a:solidFill>
                            <a:srgbClr val="C00000"/>
                          </a:solidFill>
                        </a:rPr>
                        <a:t>93,4</a:t>
                      </a:r>
                      <a:endParaRPr lang="ru-RU" sz="1600" dirty="0">
                        <a:solidFill>
                          <a:srgbClr val="C00000"/>
                        </a:solidFill>
                      </a:endParaRPr>
                    </a:p>
                  </a:txBody>
                  <a:tcPr marL="9525" marR="9525" marT="9525" marB="0" anchor="b"/>
                </a:tc>
                <a:tc>
                  <a:txBody>
                    <a:bodyPr/>
                    <a:lstStyle/>
                    <a:p>
                      <a:r>
                        <a:rPr lang="kk-KZ" sz="1600" dirty="0" smtClean="0">
                          <a:solidFill>
                            <a:srgbClr val="C00000"/>
                          </a:solidFill>
                        </a:rPr>
                        <a:t>106,7</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17</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a:solidFill>
                            <a:srgbClr val="FF0000"/>
                          </a:solidFill>
                          <a:latin typeface="Times New Roman"/>
                        </a:rPr>
                        <a:t>кардио</a:t>
                      </a:r>
                      <a:r>
                        <a:rPr lang="ru-RU" sz="1500" b="0" i="0" u="none" strike="noStrike" dirty="0">
                          <a:solidFill>
                            <a:srgbClr val="FF0000"/>
                          </a:solidFill>
                          <a:latin typeface="Times New Roman"/>
                        </a:rPr>
                        <a:t> </a:t>
                      </a:r>
                      <a:r>
                        <a:rPr lang="ru-RU" sz="1500" b="0" i="0" u="none" strike="noStrike" dirty="0" err="1" smtClean="0">
                          <a:solidFill>
                            <a:srgbClr val="FF0000"/>
                          </a:solidFill>
                          <a:latin typeface="Times New Roman"/>
                        </a:rPr>
                        <a:t>сауықтыру</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16</a:t>
                      </a:r>
                      <a:endParaRPr lang="ru-RU" sz="1600" dirty="0">
                        <a:solidFill>
                          <a:srgbClr val="C00000"/>
                        </a:solidFill>
                      </a:endParaRPr>
                    </a:p>
                  </a:txBody>
                  <a:tcPr marL="9525" marR="9525" marT="9525" marB="0" anchor="b"/>
                </a:tc>
                <a:tc>
                  <a:txBody>
                    <a:bodyPr/>
                    <a:lstStyle/>
                    <a:p>
                      <a:r>
                        <a:rPr lang="ru-RU" sz="1600" dirty="0" smtClean="0">
                          <a:solidFill>
                            <a:srgbClr val="C00000"/>
                          </a:solidFill>
                        </a:rPr>
                        <a:t>25</a:t>
                      </a:r>
                      <a:endParaRPr lang="ru-RU" sz="1600" dirty="0">
                        <a:solidFill>
                          <a:srgbClr val="C00000"/>
                        </a:solidFill>
                      </a:endParaRPr>
                    </a:p>
                  </a:txBody>
                  <a:tcPr marL="9525" marR="9525" marT="9525" marB="0" anchor="b"/>
                </a:tc>
                <a:tc>
                  <a:txBody>
                    <a:bodyPr/>
                    <a:lstStyle/>
                    <a:p>
                      <a:r>
                        <a:rPr lang="kk-KZ" sz="1600" dirty="0" smtClean="0">
                          <a:solidFill>
                            <a:srgbClr val="C00000"/>
                          </a:solidFill>
                        </a:rPr>
                        <a:t>16</a:t>
                      </a:r>
                      <a:endParaRPr lang="ru-RU" sz="1600" dirty="0">
                        <a:solidFill>
                          <a:srgbClr val="C00000"/>
                        </a:solidFill>
                      </a:endParaRPr>
                    </a:p>
                  </a:txBody>
                  <a:tcPr marL="9525" marR="9525" marT="9525" marB="0" anchor="b"/>
                </a:tc>
                <a:tc>
                  <a:txBody>
                    <a:bodyPr/>
                    <a:lstStyle/>
                    <a:p>
                      <a:r>
                        <a:rPr lang="kk-KZ" sz="1600" dirty="0" smtClean="0">
                          <a:solidFill>
                            <a:srgbClr val="C00000"/>
                          </a:solidFill>
                        </a:rPr>
                        <a:t>25</a:t>
                      </a:r>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r>
                        <a:rPr lang="kk-KZ" sz="1600" dirty="0" smtClean="0">
                          <a:solidFill>
                            <a:srgbClr val="C00000"/>
                          </a:solidFill>
                        </a:rPr>
                        <a:t>151</a:t>
                      </a:r>
                      <a:endParaRPr lang="ru-RU" sz="1600" dirty="0">
                        <a:solidFill>
                          <a:srgbClr val="C00000"/>
                        </a:solidFill>
                      </a:endParaRPr>
                    </a:p>
                  </a:txBody>
                  <a:tcPr marL="9525" marR="9525" marT="9525" marB="0" anchor="b"/>
                </a:tc>
                <a:tc>
                  <a:txBody>
                    <a:bodyPr/>
                    <a:lstStyle/>
                    <a:p>
                      <a:r>
                        <a:rPr lang="ru-RU" sz="1600" dirty="0" smtClean="0">
                          <a:solidFill>
                            <a:srgbClr val="C00000"/>
                          </a:solidFill>
                        </a:rPr>
                        <a:t>281</a:t>
                      </a:r>
                      <a:endParaRPr lang="ru-RU" sz="1600" dirty="0">
                        <a:solidFill>
                          <a:srgbClr val="C00000"/>
                        </a:solidFill>
                      </a:endParaRPr>
                    </a:p>
                  </a:txBody>
                  <a:tcPr marL="9525" marR="9525" marT="9525" marB="0" anchor="b"/>
                </a:tc>
                <a:tc>
                  <a:txBody>
                    <a:bodyPr/>
                    <a:lstStyle/>
                    <a:p>
                      <a:r>
                        <a:rPr lang="ru-RU" sz="1600" dirty="0" smtClean="0">
                          <a:solidFill>
                            <a:srgbClr val="C00000"/>
                          </a:solidFill>
                        </a:rPr>
                        <a:t>44,4</a:t>
                      </a:r>
                      <a:endParaRPr lang="ru-RU" sz="1600" dirty="0">
                        <a:solidFill>
                          <a:srgbClr val="C00000"/>
                        </a:solidFill>
                      </a:endParaRPr>
                    </a:p>
                  </a:txBody>
                  <a:tcPr marL="9525" marR="9525" marT="9525" marB="0" anchor="b"/>
                </a:tc>
                <a:tc>
                  <a:txBody>
                    <a:bodyPr/>
                    <a:lstStyle/>
                    <a:p>
                      <a:r>
                        <a:rPr lang="kk-KZ" sz="1600" dirty="0" smtClean="0">
                          <a:solidFill>
                            <a:srgbClr val="C00000"/>
                          </a:solidFill>
                        </a:rPr>
                        <a:t>82,6</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18</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a:solidFill>
                            <a:srgbClr val="FF0000"/>
                          </a:solidFill>
                          <a:latin typeface="Times New Roman"/>
                        </a:rPr>
                        <a:t>невро</a:t>
                      </a:r>
                      <a:r>
                        <a:rPr lang="ru-RU" sz="1500" b="0" i="0" u="none" strike="noStrike" dirty="0">
                          <a:solidFill>
                            <a:srgbClr val="FF0000"/>
                          </a:solidFill>
                          <a:latin typeface="Times New Roman"/>
                        </a:rPr>
                        <a:t> </a:t>
                      </a:r>
                      <a:r>
                        <a:rPr lang="ru-RU" sz="1500" b="0" i="0" u="none" strike="noStrike" dirty="0" err="1" smtClean="0">
                          <a:solidFill>
                            <a:srgbClr val="FF0000"/>
                          </a:solidFill>
                          <a:latin typeface="Times New Roman"/>
                        </a:rPr>
                        <a:t>сауықтыру</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38</a:t>
                      </a:r>
                      <a:endParaRPr lang="ru-RU" sz="1600" dirty="0">
                        <a:solidFill>
                          <a:srgbClr val="C00000"/>
                        </a:solidFill>
                      </a:endParaRPr>
                    </a:p>
                  </a:txBody>
                  <a:tcPr marL="9525" marR="9525" marT="9525" marB="0" anchor="b"/>
                </a:tc>
                <a:tc>
                  <a:txBody>
                    <a:bodyPr/>
                    <a:lstStyle/>
                    <a:p>
                      <a:r>
                        <a:rPr lang="kk-KZ" sz="1600" dirty="0" smtClean="0">
                          <a:solidFill>
                            <a:srgbClr val="C00000"/>
                          </a:solidFill>
                        </a:rPr>
                        <a:t>80</a:t>
                      </a:r>
                      <a:endParaRPr lang="ru-RU" sz="1600" dirty="0">
                        <a:solidFill>
                          <a:srgbClr val="C00000"/>
                        </a:solidFill>
                      </a:endParaRPr>
                    </a:p>
                  </a:txBody>
                  <a:tcPr marL="9525" marR="9525" marT="9525" marB="0" anchor="b"/>
                </a:tc>
                <a:tc>
                  <a:txBody>
                    <a:bodyPr/>
                    <a:lstStyle/>
                    <a:p>
                      <a:r>
                        <a:rPr lang="kk-KZ" sz="1600" dirty="0" smtClean="0">
                          <a:solidFill>
                            <a:srgbClr val="C00000"/>
                          </a:solidFill>
                        </a:rPr>
                        <a:t>42</a:t>
                      </a:r>
                      <a:endParaRPr lang="ru-RU" sz="1600" dirty="0">
                        <a:solidFill>
                          <a:srgbClr val="C00000"/>
                        </a:solidFill>
                      </a:endParaRPr>
                    </a:p>
                  </a:txBody>
                  <a:tcPr marL="9525" marR="9525" marT="9525" marB="0" anchor="b"/>
                </a:tc>
                <a:tc>
                  <a:txBody>
                    <a:bodyPr/>
                    <a:lstStyle/>
                    <a:p>
                      <a:r>
                        <a:rPr lang="kk-KZ" sz="1600" dirty="0" smtClean="0">
                          <a:solidFill>
                            <a:srgbClr val="C00000"/>
                          </a:solidFill>
                        </a:rPr>
                        <a:t>75</a:t>
                      </a:r>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r>
                        <a:rPr lang="kk-KZ" sz="1600" dirty="0" smtClean="0">
                          <a:solidFill>
                            <a:srgbClr val="C00000"/>
                          </a:solidFill>
                        </a:rPr>
                        <a:t>444</a:t>
                      </a:r>
                      <a:endParaRPr lang="ru-RU" sz="1600" dirty="0">
                        <a:solidFill>
                          <a:srgbClr val="C00000"/>
                        </a:solidFill>
                      </a:endParaRPr>
                    </a:p>
                  </a:txBody>
                  <a:tcPr marL="9525" marR="9525" marT="9525" marB="0" anchor="b"/>
                </a:tc>
                <a:tc>
                  <a:txBody>
                    <a:bodyPr/>
                    <a:lstStyle/>
                    <a:p>
                      <a:r>
                        <a:rPr lang="ru-RU" sz="1600" dirty="0" smtClean="0">
                          <a:solidFill>
                            <a:srgbClr val="C00000"/>
                          </a:solidFill>
                        </a:rPr>
                        <a:t>790</a:t>
                      </a:r>
                      <a:endParaRPr lang="ru-RU" sz="1600" dirty="0">
                        <a:solidFill>
                          <a:srgbClr val="C00000"/>
                        </a:solidFill>
                      </a:endParaRPr>
                    </a:p>
                  </a:txBody>
                  <a:tcPr marL="9525" marR="9525" marT="9525" marB="0" anchor="b"/>
                </a:tc>
                <a:tc>
                  <a:txBody>
                    <a:bodyPr/>
                    <a:lstStyle/>
                    <a:p>
                      <a:r>
                        <a:rPr lang="ru-RU" sz="1600" dirty="0" smtClean="0">
                          <a:solidFill>
                            <a:srgbClr val="C00000"/>
                          </a:solidFill>
                        </a:rPr>
                        <a:t>87,1</a:t>
                      </a:r>
                      <a:endParaRPr lang="ru-RU" sz="1600" dirty="0">
                        <a:solidFill>
                          <a:srgbClr val="C00000"/>
                        </a:solidFill>
                      </a:endParaRPr>
                    </a:p>
                  </a:txBody>
                  <a:tcPr marL="9525" marR="9525" marT="9525" marB="0" anchor="b"/>
                </a:tc>
                <a:tc>
                  <a:txBody>
                    <a:bodyPr/>
                    <a:lstStyle/>
                    <a:p>
                      <a:r>
                        <a:rPr lang="kk-KZ" sz="1600" dirty="0" smtClean="0">
                          <a:solidFill>
                            <a:srgbClr val="C00000"/>
                          </a:solidFill>
                        </a:rPr>
                        <a:t>154,9</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19</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a:solidFill>
                            <a:srgbClr val="FF0000"/>
                          </a:solidFill>
                          <a:latin typeface="Times New Roman"/>
                        </a:rPr>
                        <a:t>трав </a:t>
                      </a:r>
                      <a:r>
                        <a:rPr lang="ru-RU" sz="1500" b="0" i="0" u="none" strike="noStrike" dirty="0" err="1" smtClean="0">
                          <a:solidFill>
                            <a:srgbClr val="FF0000"/>
                          </a:solidFill>
                          <a:latin typeface="Times New Roman"/>
                        </a:rPr>
                        <a:t>сауықтыру</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7</a:t>
                      </a:r>
                      <a:endParaRPr lang="ru-RU" sz="1600" dirty="0">
                        <a:solidFill>
                          <a:srgbClr val="C00000"/>
                        </a:solidFill>
                      </a:endParaRPr>
                    </a:p>
                  </a:txBody>
                  <a:tcPr marL="9525" marR="9525" marT="9525" marB="0" anchor="b"/>
                </a:tc>
                <a:tc>
                  <a:txBody>
                    <a:bodyPr/>
                    <a:lstStyle/>
                    <a:p>
                      <a:r>
                        <a:rPr lang="ru-RU" sz="1600" dirty="0" smtClean="0">
                          <a:solidFill>
                            <a:srgbClr val="C00000"/>
                          </a:solidFill>
                        </a:rPr>
                        <a:t>14</a:t>
                      </a:r>
                      <a:endParaRPr lang="ru-RU" sz="1600" dirty="0">
                        <a:solidFill>
                          <a:srgbClr val="C00000"/>
                        </a:solidFill>
                      </a:endParaRPr>
                    </a:p>
                  </a:txBody>
                  <a:tcPr marL="9525" marR="9525" marT="9525" marB="0" anchor="b"/>
                </a:tc>
                <a:tc>
                  <a:txBody>
                    <a:bodyPr/>
                    <a:lstStyle/>
                    <a:p>
                      <a:r>
                        <a:rPr lang="ru-RU" sz="1600" dirty="0" smtClean="0">
                          <a:solidFill>
                            <a:srgbClr val="C00000"/>
                          </a:solidFill>
                        </a:rPr>
                        <a:t>7</a:t>
                      </a:r>
                      <a:endParaRPr lang="ru-RU" sz="1600" dirty="0">
                        <a:solidFill>
                          <a:srgbClr val="C00000"/>
                        </a:solidFill>
                      </a:endParaRPr>
                    </a:p>
                  </a:txBody>
                  <a:tcPr marL="9525" marR="9525" marT="9525" marB="0" anchor="b"/>
                </a:tc>
                <a:tc>
                  <a:txBody>
                    <a:bodyPr/>
                    <a:lstStyle/>
                    <a:p>
                      <a:r>
                        <a:rPr lang="kk-KZ" sz="1600" dirty="0" smtClean="0">
                          <a:solidFill>
                            <a:srgbClr val="C00000"/>
                          </a:solidFill>
                        </a:rPr>
                        <a:t>14</a:t>
                      </a:r>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endParaRPr lang="ru-RU" sz="1600" dirty="0">
                        <a:solidFill>
                          <a:srgbClr val="C00000"/>
                        </a:solidFill>
                      </a:endParaRPr>
                    </a:p>
                  </a:txBody>
                  <a:tcPr marL="9525" marR="9525" marT="9525" marB="0" anchor="b"/>
                </a:tc>
                <a:tc>
                  <a:txBody>
                    <a:bodyPr/>
                    <a:lstStyle/>
                    <a:p>
                      <a:r>
                        <a:rPr lang="ru-RU" sz="1600" dirty="0" smtClean="0">
                          <a:solidFill>
                            <a:srgbClr val="C00000"/>
                          </a:solidFill>
                        </a:rPr>
                        <a:t>72</a:t>
                      </a:r>
                      <a:endParaRPr lang="ru-RU" sz="1600" dirty="0">
                        <a:solidFill>
                          <a:srgbClr val="C00000"/>
                        </a:solidFill>
                      </a:endParaRPr>
                    </a:p>
                  </a:txBody>
                  <a:tcPr marL="9525" marR="9525" marT="9525" marB="0" anchor="b"/>
                </a:tc>
                <a:tc>
                  <a:txBody>
                    <a:bodyPr/>
                    <a:lstStyle/>
                    <a:p>
                      <a:r>
                        <a:rPr lang="kk-KZ" sz="1600" dirty="0" smtClean="0">
                          <a:solidFill>
                            <a:srgbClr val="C00000"/>
                          </a:solidFill>
                        </a:rPr>
                        <a:t>155</a:t>
                      </a:r>
                      <a:endParaRPr lang="ru-RU" sz="1600" dirty="0">
                        <a:solidFill>
                          <a:srgbClr val="C00000"/>
                        </a:solidFill>
                      </a:endParaRPr>
                    </a:p>
                  </a:txBody>
                  <a:tcPr marL="9525" marR="9525" marT="9525" marB="0" anchor="b"/>
                </a:tc>
                <a:tc>
                  <a:txBody>
                    <a:bodyPr/>
                    <a:lstStyle/>
                    <a:p>
                      <a:r>
                        <a:rPr lang="kk-KZ" sz="1600" dirty="0" smtClean="0">
                          <a:solidFill>
                            <a:srgbClr val="C00000"/>
                          </a:solidFill>
                        </a:rPr>
                        <a:t>42,4</a:t>
                      </a:r>
                      <a:endParaRPr lang="ru-RU" sz="1600" dirty="0">
                        <a:solidFill>
                          <a:srgbClr val="C00000"/>
                        </a:solidFill>
                      </a:endParaRPr>
                    </a:p>
                  </a:txBody>
                  <a:tcPr marL="9525" marR="9525" marT="9525" marB="0" anchor="b"/>
                </a:tc>
                <a:tc>
                  <a:txBody>
                    <a:bodyPr/>
                    <a:lstStyle/>
                    <a:p>
                      <a:r>
                        <a:rPr lang="ru-RU" sz="1600" dirty="0" smtClean="0">
                          <a:solidFill>
                            <a:srgbClr val="C00000"/>
                          </a:solidFill>
                        </a:rPr>
                        <a:t>91,2</a:t>
                      </a:r>
                      <a:endParaRPr lang="ru-RU" sz="1600" dirty="0">
                        <a:solidFill>
                          <a:srgbClr val="C00000"/>
                        </a:solidFill>
                      </a:endParaRPr>
                    </a:p>
                  </a:txBody>
                  <a:tcPr marL="9525" marR="9525" marT="9525" marB="0" anchor="b"/>
                </a:tc>
              </a:tr>
              <a:tr h="244580">
                <a:tc>
                  <a:txBody>
                    <a:bodyPr/>
                    <a:lstStyle/>
                    <a:p>
                      <a:pPr algn="l" fontAlgn="t"/>
                      <a:r>
                        <a:rPr lang="ru-RU" sz="1200" b="1" i="0" u="none" strike="noStrike" dirty="0" smtClean="0">
                          <a:solidFill>
                            <a:schemeClr val="tx1"/>
                          </a:solidFill>
                          <a:latin typeface="Times New Roman" pitchFamily="18" charset="0"/>
                          <a:cs typeface="Times New Roman" pitchFamily="18" charset="0"/>
                        </a:rPr>
                        <a:t>20</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инсульт</a:t>
                      </a:r>
                      <a:endParaRPr lang="ru-RU" sz="1500" b="0" i="0" u="none" strike="noStrike" dirty="0">
                        <a:solidFill>
                          <a:srgbClr val="FF0000"/>
                        </a:solidFill>
                        <a:latin typeface="Times New Roman"/>
                      </a:endParaRPr>
                    </a:p>
                  </a:txBody>
                  <a:tcPr marL="9525" marR="9525" marT="9525" marB="0" anchor="ctr"/>
                </a:tc>
                <a:tc>
                  <a:txBody>
                    <a:bodyPr/>
                    <a:lstStyle/>
                    <a:p>
                      <a:r>
                        <a:rPr lang="kk-KZ" sz="1600" dirty="0" smtClean="0">
                          <a:solidFill>
                            <a:srgbClr val="C00000"/>
                          </a:solidFill>
                        </a:rPr>
                        <a:t>190</a:t>
                      </a:r>
                      <a:endParaRPr lang="ru-RU" sz="1600" dirty="0">
                        <a:solidFill>
                          <a:srgbClr val="C00000"/>
                        </a:solidFill>
                      </a:endParaRPr>
                    </a:p>
                  </a:txBody>
                  <a:tcPr marL="9525" marR="9525" marT="9525" marB="0" anchor="b"/>
                </a:tc>
                <a:tc>
                  <a:txBody>
                    <a:bodyPr/>
                    <a:lstStyle/>
                    <a:p>
                      <a:r>
                        <a:rPr lang="kk-KZ" sz="1600" dirty="0" smtClean="0">
                          <a:solidFill>
                            <a:srgbClr val="C00000"/>
                          </a:solidFill>
                        </a:rPr>
                        <a:t>133</a:t>
                      </a:r>
                      <a:endParaRPr lang="ru-RU" sz="1600" dirty="0">
                        <a:solidFill>
                          <a:srgbClr val="C00000"/>
                        </a:solidFill>
                      </a:endParaRPr>
                    </a:p>
                  </a:txBody>
                  <a:tcPr marL="9525" marR="9525" marT="9525" marB="0" anchor="b"/>
                </a:tc>
                <a:tc>
                  <a:txBody>
                    <a:bodyPr/>
                    <a:lstStyle/>
                    <a:p>
                      <a:r>
                        <a:rPr lang="kk-KZ" sz="1600" dirty="0" smtClean="0">
                          <a:solidFill>
                            <a:srgbClr val="C00000"/>
                          </a:solidFill>
                        </a:rPr>
                        <a:t>207</a:t>
                      </a:r>
                      <a:endParaRPr lang="ru-RU" sz="1600" dirty="0">
                        <a:solidFill>
                          <a:srgbClr val="C00000"/>
                        </a:solidFill>
                      </a:endParaRPr>
                    </a:p>
                  </a:txBody>
                  <a:tcPr marL="9525" marR="9525" marT="9525" marB="0" anchor="b"/>
                </a:tc>
                <a:tc>
                  <a:txBody>
                    <a:bodyPr/>
                    <a:lstStyle/>
                    <a:p>
                      <a:r>
                        <a:rPr lang="kk-KZ" sz="1600" dirty="0" smtClean="0">
                          <a:solidFill>
                            <a:srgbClr val="C00000"/>
                          </a:solidFill>
                        </a:rPr>
                        <a:t>226</a:t>
                      </a:r>
                      <a:endParaRPr lang="ru-RU" sz="1600" dirty="0">
                        <a:solidFill>
                          <a:srgbClr val="C00000"/>
                        </a:solidFill>
                      </a:endParaRPr>
                    </a:p>
                  </a:txBody>
                  <a:tcPr marL="9525" marR="9525" marT="9525" marB="0" anchor="b"/>
                </a:tc>
                <a:tc>
                  <a:txBody>
                    <a:bodyPr/>
                    <a:lstStyle/>
                    <a:p>
                      <a:r>
                        <a:rPr lang="kk-KZ" sz="1600" dirty="0" smtClean="0">
                          <a:solidFill>
                            <a:srgbClr val="C00000"/>
                          </a:solidFill>
                        </a:rPr>
                        <a:t>16</a:t>
                      </a:r>
                      <a:endParaRPr lang="ru-RU" sz="1600" dirty="0">
                        <a:solidFill>
                          <a:srgbClr val="C00000"/>
                        </a:solidFill>
                      </a:endParaRPr>
                    </a:p>
                  </a:txBody>
                  <a:tcPr marL="9525" marR="9525" marT="9525" marB="0" anchor="b"/>
                </a:tc>
                <a:tc>
                  <a:txBody>
                    <a:bodyPr/>
                    <a:lstStyle/>
                    <a:p>
                      <a:r>
                        <a:rPr lang="kk-KZ" sz="1600" dirty="0" smtClean="0">
                          <a:solidFill>
                            <a:srgbClr val="C00000"/>
                          </a:solidFill>
                        </a:rPr>
                        <a:t>21</a:t>
                      </a:r>
                      <a:endParaRPr lang="ru-RU" sz="1600" dirty="0">
                        <a:solidFill>
                          <a:srgbClr val="C00000"/>
                        </a:solidFill>
                      </a:endParaRPr>
                    </a:p>
                  </a:txBody>
                  <a:tcPr marL="9525" marR="9525" marT="9525" marB="0" anchor="b"/>
                </a:tc>
                <a:tc>
                  <a:txBody>
                    <a:bodyPr/>
                    <a:lstStyle/>
                    <a:p>
                      <a:r>
                        <a:rPr lang="ru-RU" sz="1600" dirty="0" smtClean="0">
                          <a:solidFill>
                            <a:srgbClr val="C00000"/>
                          </a:solidFill>
                        </a:rPr>
                        <a:t>2334</a:t>
                      </a:r>
                      <a:endParaRPr lang="ru-RU" sz="1600" dirty="0">
                        <a:solidFill>
                          <a:srgbClr val="C00000"/>
                        </a:solidFill>
                      </a:endParaRPr>
                    </a:p>
                  </a:txBody>
                  <a:tcPr marL="9525" marR="9525" marT="9525" marB="0" anchor="b"/>
                </a:tc>
                <a:tc>
                  <a:txBody>
                    <a:bodyPr/>
                    <a:lstStyle/>
                    <a:p>
                      <a:r>
                        <a:rPr lang="kk-KZ" sz="1600" dirty="0" smtClean="0">
                          <a:solidFill>
                            <a:srgbClr val="C00000"/>
                          </a:solidFill>
                        </a:rPr>
                        <a:t>2612</a:t>
                      </a:r>
                      <a:endParaRPr lang="ru-RU" sz="1600" dirty="0">
                        <a:solidFill>
                          <a:srgbClr val="C00000"/>
                        </a:solidFill>
                      </a:endParaRPr>
                    </a:p>
                  </a:txBody>
                  <a:tcPr marL="9525" marR="9525" marT="9525" marB="0" anchor="b"/>
                </a:tc>
                <a:tc>
                  <a:txBody>
                    <a:bodyPr/>
                    <a:lstStyle/>
                    <a:p>
                      <a:r>
                        <a:rPr lang="ru-RU" sz="1600" dirty="0" smtClean="0">
                          <a:solidFill>
                            <a:srgbClr val="C00000"/>
                          </a:solidFill>
                        </a:rPr>
                        <a:t>68,6</a:t>
                      </a:r>
                      <a:endParaRPr lang="ru-RU" sz="1600" dirty="0">
                        <a:solidFill>
                          <a:srgbClr val="C00000"/>
                        </a:solidFill>
                      </a:endParaRPr>
                    </a:p>
                  </a:txBody>
                  <a:tcPr marL="9525" marR="9525" marT="9525" marB="0" anchor="b"/>
                </a:tc>
                <a:tc>
                  <a:txBody>
                    <a:bodyPr/>
                    <a:lstStyle/>
                    <a:p>
                      <a:r>
                        <a:rPr lang="ru-RU" sz="1600" dirty="0" smtClean="0">
                          <a:solidFill>
                            <a:srgbClr val="C00000"/>
                          </a:solidFill>
                        </a:rPr>
                        <a:t>76,8</a:t>
                      </a:r>
                      <a:endParaRPr lang="ru-RU" sz="1600" dirty="0">
                        <a:solidFill>
                          <a:srgbClr val="C00000"/>
                        </a:solidFill>
                      </a:endParaRPr>
                    </a:p>
                  </a:txBody>
                  <a:tcPr marL="9525" marR="9525" marT="9525" marB="0" anchor="b"/>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0"/>
            <a:ext cx="8229600" cy="404664"/>
          </a:xfrm>
          <a:ln>
            <a:noFill/>
          </a:ln>
        </p:spPr>
        <p:txBody>
          <a:bodyPr>
            <a:noAutofit/>
          </a:bodyPr>
          <a:lstStyle/>
          <a:p>
            <a:pPr algn="ctr"/>
            <a:r>
              <a:rPr lang="ru-RU" sz="28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Сапалық көрсеткіштер</a:t>
            </a:r>
            <a:r>
              <a:rPr lang="ru-RU"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endParaRPr lang="ru-RU"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6" name="Содержимое 3"/>
          <p:cNvGraphicFramePr>
            <a:graphicFrameLocks noGrp="1"/>
          </p:cNvGraphicFramePr>
          <p:nvPr>
            <p:ph idx="1"/>
          </p:nvPr>
        </p:nvGraphicFramePr>
        <p:xfrm>
          <a:off x="214282" y="410671"/>
          <a:ext cx="8898054" cy="6447319"/>
        </p:xfrm>
        <a:graphic>
          <a:graphicData uri="http://schemas.openxmlformats.org/drawingml/2006/table">
            <a:tbl>
              <a:tblPr firstRow="1" bandRow="1">
                <a:tableStyleId>{8799B23B-EC83-4686-B30A-512413B5E67A}</a:tableStyleId>
              </a:tblPr>
              <a:tblGrid>
                <a:gridCol w="231793"/>
                <a:gridCol w="2125661"/>
                <a:gridCol w="642942"/>
                <a:gridCol w="825559"/>
                <a:gridCol w="642942"/>
                <a:gridCol w="642942"/>
                <a:gridCol w="642942"/>
                <a:gridCol w="642942"/>
                <a:gridCol w="642942"/>
                <a:gridCol w="571504"/>
                <a:gridCol w="642942"/>
                <a:gridCol w="642943"/>
              </a:tblGrid>
              <a:tr h="955849">
                <a:tc rowSpan="2">
                  <a:txBody>
                    <a:bodyPr/>
                    <a:lstStyle/>
                    <a:p>
                      <a:pPr algn="ctr" fontAlgn="t"/>
                      <a:r>
                        <a:rPr lang="ru-RU" sz="1200" u="none" strike="noStrike" dirty="0">
                          <a:latin typeface="Times New Roman" pitchFamily="18" charset="0"/>
                          <a:cs typeface="Times New Roman" pitchFamily="18" charset="0"/>
                        </a:rPr>
                        <a:t>№ </a:t>
                      </a:r>
                      <a:r>
                        <a:rPr lang="ru-RU" sz="1200" u="none" strike="noStrike" dirty="0" err="1">
                          <a:latin typeface="Times New Roman" pitchFamily="18" charset="0"/>
                          <a:cs typeface="Times New Roman" pitchFamily="18" charset="0"/>
                        </a:rPr>
                        <a:t>п</a:t>
                      </a:r>
                      <a:r>
                        <a:rPr lang="ru-RU" sz="1200" u="none" strike="noStrike" dirty="0">
                          <a:latin typeface="Times New Roman" pitchFamily="18" charset="0"/>
                          <a:cs typeface="Times New Roman" pitchFamily="18" charset="0"/>
                        </a:rPr>
                        <a:t>/</a:t>
                      </a:r>
                      <a:r>
                        <a:rPr lang="ru-RU" sz="1200" u="none" strike="noStrike" dirty="0" err="1">
                          <a:latin typeface="Times New Roman" pitchFamily="18" charset="0"/>
                          <a:cs typeface="Times New Roman" pitchFamily="18" charset="0"/>
                        </a:rPr>
                        <a:t>п</a:t>
                      </a:r>
                      <a:endParaRPr lang="ru-RU" sz="1200" b="1" i="0" u="none" strike="noStrike" dirty="0">
                        <a:solidFill>
                          <a:schemeClr val="tx1"/>
                        </a:solidFill>
                        <a:latin typeface="Times New Roman" pitchFamily="18" charset="0"/>
                        <a:cs typeface="Times New Roman" pitchFamily="18" charset="0"/>
                      </a:endParaRPr>
                    </a:p>
                  </a:txBody>
                  <a:tcPr marL="9525" marR="9525" marT="9525" marB="0">
                    <a:solidFill>
                      <a:schemeClr val="accent5"/>
                    </a:solidFill>
                  </a:tcPr>
                </a:tc>
                <a:tc rowSpan="2">
                  <a:txBody>
                    <a:bodyPr/>
                    <a:lstStyle/>
                    <a:p>
                      <a:pPr algn="ctr" fontAlgn="b"/>
                      <a:r>
                        <a:rPr lang="kk-KZ" sz="1200" dirty="0" smtClean="0"/>
                        <a:t>Құрылымдық бөлімдер және төсек профилі</a:t>
                      </a:r>
                      <a:endParaRPr lang="ru-RU" sz="1200" b="1" i="0" u="none" strike="noStrike" dirty="0">
                        <a:solidFill>
                          <a:srgbClr val="000000"/>
                        </a:solidFill>
                        <a:latin typeface="+mn-lt"/>
                      </a:endParaRPr>
                    </a:p>
                  </a:txBody>
                  <a:tcPr marL="9525" marR="9525" marT="9525" marB="0" anchor="ctr">
                    <a:solidFill>
                      <a:schemeClr val="accent5"/>
                    </a:solidFill>
                  </a:tcPr>
                </a:tc>
                <a:tc gridSpan="2">
                  <a:txBody>
                    <a:bodyPr/>
                    <a:lstStyle/>
                    <a:p>
                      <a:pPr algn="ctr" fontAlgn="b"/>
                      <a:r>
                        <a:rPr lang="ru-RU" sz="1200" b="1" i="0" u="none" strike="noStrike" dirty="0">
                          <a:solidFill>
                            <a:srgbClr val="000000"/>
                          </a:solidFill>
                          <a:latin typeface="Times New Roman"/>
                        </a:rPr>
                        <a:t> </a:t>
                      </a:r>
                      <a:r>
                        <a:rPr lang="ru-RU" sz="1200" b="1" i="0" u="none" strike="noStrike" dirty="0" err="1" smtClean="0">
                          <a:solidFill>
                            <a:srgbClr val="000000"/>
                          </a:solidFill>
                          <a:latin typeface="Times New Roman"/>
                        </a:rPr>
                        <a:t>Төсек толуы</a:t>
                      </a:r>
                      <a:endParaRPr lang="ru-RU" sz="12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200" dirty="0" smtClean="0"/>
                        <a:t>Төсек айналымы</a:t>
                      </a:r>
                      <a:endParaRPr lang="ru-RU" sz="12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200" dirty="0" smtClean="0"/>
                        <a:t>1 науқастың төсекте болуының орташа ұзақтығы</a:t>
                      </a:r>
                      <a:endParaRPr lang="ru-RU" sz="1200" b="1" i="0" u="none" strike="noStrike" dirty="0">
                        <a:solidFill>
                          <a:srgbClr val="000000"/>
                        </a:solidFill>
                        <a:latin typeface="Times New Roman"/>
                      </a:endParaRPr>
                    </a:p>
                  </a:txBody>
                  <a:tcPr marL="9525" marR="9525" marT="9525" marB="0" anchor="b">
                    <a:solidFill>
                      <a:schemeClr val="accent5"/>
                    </a:solidFill>
                  </a:tcPr>
                </a:tc>
                <a:tc hMerge="1">
                  <a:txBody>
                    <a:bodyPr/>
                    <a:lstStyle/>
                    <a:p>
                      <a:endParaRPr lang="ru-RU"/>
                    </a:p>
                  </a:txBody>
                  <a:tcPr/>
                </a:tc>
                <a:tc gridSpan="2">
                  <a:txBody>
                    <a:bodyPr/>
                    <a:lstStyle/>
                    <a:p>
                      <a:pPr algn="ctr" fontAlgn="b"/>
                      <a:r>
                        <a:rPr lang="ru-RU" sz="1200" b="1" i="0" u="none" strike="noStrike" dirty="0">
                          <a:solidFill>
                            <a:srgbClr val="000000"/>
                          </a:solidFill>
                          <a:latin typeface="Times New Roman"/>
                        </a:rPr>
                        <a:t> </a:t>
                      </a:r>
                      <a:r>
                        <a:rPr lang="ru-RU" sz="1200" b="1" i="0" u="none" strike="noStrike" dirty="0" err="1" smtClean="0">
                          <a:solidFill>
                            <a:srgbClr val="000000"/>
                          </a:solidFill>
                          <a:latin typeface="Times New Roman"/>
                        </a:rPr>
                        <a:t>Хирургиялық</a:t>
                      </a:r>
                      <a:r>
                        <a:rPr lang="ru-RU" sz="1200" b="1" i="0" u="none" strike="noStrike" baseline="0" dirty="0" err="1" smtClean="0">
                          <a:solidFill>
                            <a:srgbClr val="000000"/>
                          </a:solidFill>
                          <a:latin typeface="Times New Roman"/>
                        </a:rPr>
                        <a:t> белсенділік</a:t>
                      </a:r>
                      <a:endParaRPr lang="ru-RU" sz="12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ru-RU" sz="1200" b="1" i="0" u="none" strike="noStrike" dirty="0" err="1" smtClean="0">
                          <a:solidFill>
                            <a:srgbClr val="000000"/>
                          </a:solidFill>
                          <a:latin typeface="Times New Roman"/>
                        </a:rPr>
                        <a:t>Қайтыс </a:t>
                      </a:r>
                      <a:r>
                        <a:rPr lang="ru-RU" sz="1200" b="1" i="0" u="none" strike="noStrike" dirty="0" smtClean="0">
                          <a:solidFill>
                            <a:srgbClr val="000000"/>
                          </a:solidFill>
                          <a:latin typeface="Times New Roman"/>
                        </a:rPr>
                        <a:t>болу</a:t>
                      </a:r>
                      <a:endParaRPr lang="ru-RU" sz="12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r>
              <a:tr h="197937">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200" b="1" i="0" u="none" strike="noStrike" dirty="0" smtClean="0">
                          <a:solidFill>
                            <a:srgbClr val="000000"/>
                          </a:solidFill>
                          <a:latin typeface="Times New Roman"/>
                        </a:rPr>
                        <a:t>20</a:t>
                      </a:r>
                      <a:r>
                        <a:rPr lang="en-US" sz="1200" b="1" i="0" u="none" strike="noStrike" dirty="0" smtClean="0">
                          <a:solidFill>
                            <a:srgbClr val="000000"/>
                          </a:solidFill>
                          <a:latin typeface="Times New Roman"/>
                        </a:rPr>
                        <a:t>2</a:t>
                      </a:r>
                      <a:r>
                        <a:rPr lang="ru-RU" sz="1200" b="1" i="0" u="none" strike="noStrike" dirty="0" smtClean="0">
                          <a:solidFill>
                            <a:srgbClr val="000000"/>
                          </a:solidFill>
                          <a:latin typeface="Times New Roman"/>
                        </a:rPr>
                        <a:t>1</a:t>
                      </a:r>
                      <a:endParaRPr lang="ru-RU" sz="12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200" b="1" i="0" u="none" strike="noStrike" dirty="0" smtClean="0">
                          <a:solidFill>
                            <a:srgbClr val="000000"/>
                          </a:solidFill>
                          <a:latin typeface="Times New Roman"/>
                        </a:rPr>
                        <a:t>2022</a:t>
                      </a:r>
                      <a:endParaRPr lang="ru-RU" sz="12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200" b="1" i="0" u="none" strike="noStrike" dirty="0" smtClean="0">
                          <a:solidFill>
                            <a:srgbClr val="000000"/>
                          </a:solidFill>
                          <a:latin typeface="Times New Roman"/>
                        </a:rPr>
                        <a:t>20</a:t>
                      </a:r>
                      <a:r>
                        <a:rPr lang="en-US" sz="1200" b="1" i="0" u="none" strike="noStrike" dirty="0" smtClean="0">
                          <a:solidFill>
                            <a:srgbClr val="000000"/>
                          </a:solidFill>
                          <a:latin typeface="Times New Roman"/>
                        </a:rPr>
                        <a:t>2</a:t>
                      </a:r>
                      <a:r>
                        <a:rPr lang="ru-RU" sz="1200" b="1" i="0" u="none" strike="noStrike" dirty="0" smtClean="0">
                          <a:solidFill>
                            <a:srgbClr val="000000"/>
                          </a:solidFill>
                          <a:latin typeface="Times New Roman"/>
                        </a:rPr>
                        <a:t>1</a:t>
                      </a:r>
                      <a:endParaRPr lang="ru-RU" sz="12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200" b="1" i="0" u="none" strike="noStrike" dirty="0" smtClean="0">
                          <a:solidFill>
                            <a:srgbClr val="000000"/>
                          </a:solidFill>
                          <a:latin typeface="Times New Roman"/>
                        </a:rPr>
                        <a:t>2022</a:t>
                      </a:r>
                      <a:endParaRPr lang="ru-RU" sz="12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200" b="1" i="0" u="none" strike="noStrike" dirty="0" smtClean="0">
                          <a:solidFill>
                            <a:srgbClr val="000000"/>
                          </a:solidFill>
                          <a:latin typeface="Times New Roman"/>
                        </a:rPr>
                        <a:t>20</a:t>
                      </a:r>
                      <a:r>
                        <a:rPr lang="en-US" sz="1200" b="1" i="0" u="none" strike="noStrike" dirty="0" smtClean="0">
                          <a:solidFill>
                            <a:srgbClr val="000000"/>
                          </a:solidFill>
                          <a:latin typeface="Times New Roman"/>
                        </a:rPr>
                        <a:t>2</a:t>
                      </a:r>
                      <a:r>
                        <a:rPr lang="ru-RU" sz="1200" b="1" i="0" u="none" strike="noStrike" dirty="0" smtClean="0">
                          <a:solidFill>
                            <a:srgbClr val="000000"/>
                          </a:solidFill>
                          <a:latin typeface="Times New Roman"/>
                        </a:rPr>
                        <a:t>1</a:t>
                      </a:r>
                      <a:endParaRPr lang="ru-RU" sz="12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200" b="1" i="0" u="none" strike="noStrike" dirty="0" smtClean="0">
                          <a:solidFill>
                            <a:srgbClr val="000000"/>
                          </a:solidFill>
                          <a:latin typeface="Times New Roman"/>
                        </a:rPr>
                        <a:t>2022</a:t>
                      </a:r>
                      <a:endParaRPr lang="ru-RU" sz="12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200" b="1" i="0" u="none" strike="noStrike" dirty="0" smtClean="0">
                          <a:solidFill>
                            <a:srgbClr val="000000"/>
                          </a:solidFill>
                          <a:latin typeface="Times New Roman"/>
                        </a:rPr>
                        <a:t>20</a:t>
                      </a:r>
                      <a:r>
                        <a:rPr lang="en-US" sz="1200" b="1" i="0" u="none" strike="noStrike" dirty="0" smtClean="0">
                          <a:solidFill>
                            <a:srgbClr val="000000"/>
                          </a:solidFill>
                          <a:latin typeface="Times New Roman"/>
                        </a:rPr>
                        <a:t>2</a:t>
                      </a:r>
                      <a:r>
                        <a:rPr lang="ru-RU" sz="1200" b="1" i="0" u="none" strike="noStrike" dirty="0" smtClean="0">
                          <a:solidFill>
                            <a:srgbClr val="000000"/>
                          </a:solidFill>
                          <a:latin typeface="Times New Roman"/>
                        </a:rPr>
                        <a:t>1</a:t>
                      </a:r>
                      <a:endParaRPr lang="ru-RU" sz="12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200" b="1" i="0" u="none" strike="noStrike" dirty="0" smtClean="0">
                          <a:solidFill>
                            <a:srgbClr val="000000"/>
                          </a:solidFill>
                          <a:latin typeface="Times New Roman"/>
                        </a:rPr>
                        <a:t>2022</a:t>
                      </a:r>
                      <a:endParaRPr lang="ru-RU" sz="12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200" b="1" i="0" u="none" strike="noStrike" dirty="0" smtClean="0">
                          <a:solidFill>
                            <a:srgbClr val="000000"/>
                          </a:solidFill>
                          <a:latin typeface="Times New Roman"/>
                        </a:rPr>
                        <a:t>20</a:t>
                      </a:r>
                      <a:r>
                        <a:rPr lang="en-US" sz="1200" b="1" i="0" u="none" strike="noStrike" dirty="0" smtClean="0">
                          <a:solidFill>
                            <a:srgbClr val="000000"/>
                          </a:solidFill>
                          <a:latin typeface="Times New Roman"/>
                        </a:rPr>
                        <a:t>2</a:t>
                      </a:r>
                      <a:r>
                        <a:rPr lang="ru-RU" sz="1200" b="1" i="0" u="none" strike="noStrike" dirty="0" smtClean="0">
                          <a:solidFill>
                            <a:srgbClr val="000000"/>
                          </a:solidFill>
                          <a:latin typeface="Times New Roman"/>
                        </a:rPr>
                        <a:t>1</a:t>
                      </a:r>
                      <a:endParaRPr lang="ru-RU" sz="12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200" b="1" i="0" u="none" strike="noStrike" dirty="0" smtClean="0">
                          <a:solidFill>
                            <a:srgbClr val="000000"/>
                          </a:solidFill>
                          <a:latin typeface="Times New Roman"/>
                        </a:rPr>
                        <a:t>2022</a:t>
                      </a:r>
                      <a:endParaRPr lang="ru-RU" sz="1200" b="1" i="0" u="none" strike="noStrike" dirty="0">
                        <a:solidFill>
                          <a:srgbClr val="000000"/>
                        </a:solidFill>
                        <a:latin typeface="Times New Roman"/>
                      </a:endParaRPr>
                    </a:p>
                  </a:txBody>
                  <a:tcPr marL="9525" marR="9525" marT="9525" marB="0" anchor="b">
                    <a:solidFill>
                      <a:srgbClr val="FFFF00"/>
                    </a:solidFill>
                  </a:tcPr>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smtClean="0">
                          <a:solidFill>
                            <a:srgbClr val="FF0000"/>
                          </a:solidFill>
                          <a:latin typeface="Times New Roman"/>
                        </a:rPr>
                        <a:t>Терапиялық</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213,1</a:t>
                      </a:r>
                      <a:endParaRPr lang="ru-RU" sz="1200" dirty="0">
                        <a:solidFill>
                          <a:srgbClr val="C00000"/>
                        </a:solidFill>
                      </a:endParaRPr>
                    </a:p>
                  </a:txBody>
                  <a:tcPr marL="9525" marR="9525" marT="9525" marB="0" anchor="b"/>
                </a:tc>
                <a:tc>
                  <a:txBody>
                    <a:bodyPr/>
                    <a:lstStyle/>
                    <a:p>
                      <a:r>
                        <a:rPr lang="kk-KZ" sz="1200" dirty="0" smtClean="0">
                          <a:solidFill>
                            <a:srgbClr val="C00000"/>
                          </a:solidFill>
                        </a:rPr>
                        <a:t>174,7</a:t>
                      </a:r>
                      <a:endParaRPr lang="ru-RU" sz="1200" dirty="0">
                        <a:solidFill>
                          <a:srgbClr val="C00000"/>
                        </a:solidFill>
                      </a:endParaRPr>
                    </a:p>
                  </a:txBody>
                  <a:tcPr marL="9525" marR="9525" marT="9525" marB="0" anchor="b"/>
                </a:tc>
                <a:tc>
                  <a:txBody>
                    <a:bodyPr/>
                    <a:lstStyle/>
                    <a:p>
                      <a:r>
                        <a:rPr lang="kk-KZ" sz="1200" dirty="0" smtClean="0">
                          <a:solidFill>
                            <a:srgbClr val="C00000"/>
                          </a:solidFill>
                        </a:rPr>
                        <a:t>17,2</a:t>
                      </a:r>
                      <a:endParaRPr lang="ru-RU" sz="1200" dirty="0">
                        <a:solidFill>
                          <a:srgbClr val="C00000"/>
                        </a:solidFill>
                      </a:endParaRPr>
                    </a:p>
                  </a:txBody>
                  <a:tcPr marL="9525" marR="9525" marT="9525" marB="0" anchor="b"/>
                </a:tc>
                <a:tc>
                  <a:txBody>
                    <a:bodyPr/>
                    <a:lstStyle/>
                    <a:p>
                      <a:r>
                        <a:rPr lang="kk-KZ" sz="1200" dirty="0" smtClean="0">
                          <a:solidFill>
                            <a:srgbClr val="C00000"/>
                          </a:solidFill>
                        </a:rPr>
                        <a:t>14,1</a:t>
                      </a:r>
                      <a:endParaRPr lang="ru-RU" sz="1200" dirty="0">
                        <a:solidFill>
                          <a:srgbClr val="C00000"/>
                        </a:solidFill>
                      </a:endParaRPr>
                    </a:p>
                  </a:txBody>
                  <a:tcPr marL="9525" marR="9525" marT="9525" marB="0" anchor="b"/>
                </a:tc>
                <a:tc>
                  <a:txBody>
                    <a:bodyPr/>
                    <a:lstStyle/>
                    <a:p>
                      <a:r>
                        <a:rPr lang="kk-KZ" sz="1200" dirty="0" smtClean="0">
                          <a:solidFill>
                            <a:srgbClr val="C00000"/>
                          </a:solidFill>
                        </a:rPr>
                        <a:t>7,6</a:t>
                      </a:r>
                      <a:endParaRPr lang="ru-RU" sz="1200" dirty="0">
                        <a:solidFill>
                          <a:srgbClr val="C00000"/>
                        </a:solidFill>
                      </a:endParaRPr>
                    </a:p>
                  </a:txBody>
                  <a:tcPr marL="9525" marR="9525" marT="9525" marB="0" anchor="b"/>
                </a:tc>
                <a:tc>
                  <a:txBody>
                    <a:bodyPr/>
                    <a:lstStyle/>
                    <a:p>
                      <a:r>
                        <a:rPr lang="kk-KZ" sz="1200" dirty="0" smtClean="0">
                          <a:solidFill>
                            <a:srgbClr val="C00000"/>
                          </a:solidFill>
                        </a:rPr>
                        <a:t>8,5</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1,4</a:t>
                      </a:r>
                      <a:endParaRPr lang="ru-RU" sz="1200" dirty="0">
                        <a:solidFill>
                          <a:srgbClr val="C00000"/>
                        </a:solidFill>
                      </a:endParaRPr>
                    </a:p>
                  </a:txBody>
                  <a:tcPr marL="9525" marR="9525" marT="9525" marB="0" anchor="b"/>
                </a:tc>
                <a:tc>
                  <a:txBody>
                    <a:bodyPr/>
                    <a:lstStyle/>
                    <a:p>
                      <a:r>
                        <a:rPr lang="ru-RU" sz="1200" dirty="0" smtClean="0">
                          <a:solidFill>
                            <a:srgbClr val="C00000"/>
                          </a:solidFill>
                        </a:rPr>
                        <a:t>1,5</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smtClean="0">
                          <a:solidFill>
                            <a:srgbClr val="FF0000"/>
                          </a:solidFill>
                          <a:latin typeface="Times New Roman"/>
                        </a:rPr>
                        <a:t>Кардиологиялық</a:t>
                      </a:r>
                      <a:r>
                        <a:rPr lang="ru-RU" sz="1200" b="0" i="0" u="none" strike="noStrike" baseline="0" dirty="0" smtClean="0">
                          <a:solidFill>
                            <a:srgbClr val="FF0000"/>
                          </a:solidFill>
                          <a:latin typeface="Times New Roman"/>
                        </a:rPr>
                        <a:t> </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211,8</a:t>
                      </a:r>
                      <a:endParaRPr lang="ru-RU" sz="1200" dirty="0">
                        <a:solidFill>
                          <a:srgbClr val="C00000"/>
                        </a:solidFill>
                      </a:endParaRPr>
                    </a:p>
                  </a:txBody>
                  <a:tcPr marL="9525" marR="9525" marT="9525" marB="0" anchor="b"/>
                </a:tc>
                <a:tc>
                  <a:txBody>
                    <a:bodyPr/>
                    <a:lstStyle/>
                    <a:p>
                      <a:r>
                        <a:rPr lang="kk-KZ" sz="1200" dirty="0" smtClean="0">
                          <a:solidFill>
                            <a:srgbClr val="C00000"/>
                          </a:solidFill>
                        </a:rPr>
                        <a:t>210,9</a:t>
                      </a:r>
                      <a:endParaRPr lang="ru-RU" sz="1200" dirty="0">
                        <a:solidFill>
                          <a:srgbClr val="C00000"/>
                        </a:solidFill>
                      </a:endParaRPr>
                    </a:p>
                  </a:txBody>
                  <a:tcPr marL="9525" marR="9525" marT="9525" marB="0" anchor="b"/>
                </a:tc>
                <a:tc>
                  <a:txBody>
                    <a:bodyPr/>
                    <a:lstStyle/>
                    <a:p>
                      <a:r>
                        <a:rPr lang="kk-KZ" sz="1200" dirty="0" smtClean="0">
                          <a:solidFill>
                            <a:srgbClr val="C00000"/>
                          </a:solidFill>
                        </a:rPr>
                        <a:t>18,1</a:t>
                      </a:r>
                      <a:endParaRPr lang="ru-RU" sz="1200" dirty="0">
                        <a:solidFill>
                          <a:srgbClr val="C00000"/>
                        </a:solidFill>
                      </a:endParaRPr>
                    </a:p>
                  </a:txBody>
                  <a:tcPr marL="9525" marR="9525" marT="9525" marB="0" anchor="b"/>
                </a:tc>
                <a:tc>
                  <a:txBody>
                    <a:bodyPr/>
                    <a:lstStyle/>
                    <a:p>
                      <a:r>
                        <a:rPr lang="kk-KZ" sz="1200" dirty="0" smtClean="0">
                          <a:solidFill>
                            <a:srgbClr val="C00000"/>
                          </a:solidFill>
                        </a:rPr>
                        <a:t>17,4</a:t>
                      </a:r>
                      <a:endParaRPr lang="ru-RU" sz="1200" dirty="0">
                        <a:solidFill>
                          <a:srgbClr val="C00000"/>
                        </a:solidFill>
                      </a:endParaRPr>
                    </a:p>
                  </a:txBody>
                  <a:tcPr marL="9525" marR="9525" marT="9525" marB="0" anchor="b"/>
                </a:tc>
                <a:tc>
                  <a:txBody>
                    <a:bodyPr/>
                    <a:lstStyle/>
                    <a:p>
                      <a:r>
                        <a:rPr lang="kk-KZ" sz="1200" dirty="0" smtClean="0">
                          <a:solidFill>
                            <a:srgbClr val="C00000"/>
                          </a:solidFill>
                        </a:rPr>
                        <a:t>6,9</a:t>
                      </a:r>
                      <a:endParaRPr lang="ru-RU" sz="1200" dirty="0">
                        <a:solidFill>
                          <a:srgbClr val="C00000"/>
                        </a:solidFill>
                      </a:endParaRPr>
                    </a:p>
                  </a:txBody>
                  <a:tcPr marL="9525" marR="9525" marT="9525" marB="0" anchor="b"/>
                </a:tc>
                <a:tc>
                  <a:txBody>
                    <a:bodyPr/>
                    <a:lstStyle/>
                    <a:p>
                      <a:r>
                        <a:rPr lang="kk-KZ" sz="1200" dirty="0" smtClean="0">
                          <a:solidFill>
                            <a:srgbClr val="C00000"/>
                          </a:solidFill>
                        </a:rPr>
                        <a:t>7,2</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3,5</a:t>
                      </a:r>
                      <a:endParaRPr lang="ru-RU" sz="1200" dirty="0">
                        <a:solidFill>
                          <a:srgbClr val="C00000"/>
                        </a:solidFill>
                      </a:endParaRPr>
                    </a:p>
                  </a:txBody>
                  <a:tcPr marL="9525" marR="9525" marT="9525" marB="0" anchor="b"/>
                </a:tc>
                <a:tc>
                  <a:txBody>
                    <a:bodyPr/>
                    <a:lstStyle/>
                    <a:p>
                      <a:r>
                        <a:rPr lang="ru-RU" sz="1200" dirty="0" smtClean="0">
                          <a:solidFill>
                            <a:srgbClr val="C00000"/>
                          </a:solidFill>
                        </a:rPr>
                        <a:t>1,5</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smtClean="0">
                          <a:solidFill>
                            <a:srgbClr val="FF0000"/>
                          </a:solidFill>
                          <a:latin typeface="Times New Roman"/>
                        </a:rPr>
                        <a:t>Эндокринологиялық</a:t>
                      </a:r>
                      <a:r>
                        <a:rPr lang="ru-RU" sz="1200" b="0" i="0" u="none" strike="noStrike" baseline="0" dirty="0" smtClean="0">
                          <a:solidFill>
                            <a:srgbClr val="FF0000"/>
                          </a:solidFill>
                          <a:latin typeface="Times New Roman"/>
                        </a:rPr>
                        <a:t> </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109,3</a:t>
                      </a:r>
                      <a:endParaRPr lang="ru-RU" sz="1200" dirty="0">
                        <a:solidFill>
                          <a:srgbClr val="C00000"/>
                        </a:solidFill>
                      </a:endParaRPr>
                    </a:p>
                  </a:txBody>
                  <a:tcPr marL="9525" marR="9525" marT="9525" marB="0" anchor="b"/>
                </a:tc>
                <a:tc>
                  <a:txBody>
                    <a:bodyPr/>
                    <a:lstStyle/>
                    <a:p>
                      <a:r>
                        <a:rPr lang="kk-KZ" sz="1200" dirty="0" smtClean="0">
                          <a:solidFill>
                            <a:srgbClr val="C00000"/>
                          </a:solidFill>
                        </a:rPr>
                        <a:t>115,7</a:t>
                      </a:r>
                      <a:endParaRPr lang="ru-RU" sz="1200" dirty="0">
                        <a:solidFill>
                          <a:srgbClr val="C00000"/>
                        </a:solidFill>
                      </a:endParaRPr>
                    </a:p>
                  </a:txBody>
                  <a:tcPr marL="9525" marR="9525" marT="9525" marB="0" anchor="b"/>
                </a:tc>
                <a:tc>
                  <a:txBody>
                    <a:bodyPr/>
                    <a:lstStyle/>
                    <a:p>
                      <a:r>
                        <a:rPr lang="kk-KZ" sz="1200" dirty="0" smtClean="0">
                          <a:solidFill>
                            <a:srgbClr val="C00000"/>
                          </a:solidFill>
                        </a:rPr>
                        <a:t>9,4</a:t>
                      </a:r>
                      <a:endParaRPr lang="ru-RU" sz="1200" dirty="0">
                        <a:solidFill>
                          <a:srgbClr val="C00000"/>
                        </a:solidFill>
                      </a:endParaRPr>
                    </a:p>
                  </a:txBody>
                  <a:tcPr marL="9525" marR="9525" marT="9525" marB="0" anchor="b"/>
                </a:tc>
                <a:tc>
                  <a:txBody>
                    <a:bodyPr/>
                    <a:lstStyle/>
                    <a:p>
                      <a:r>
                        <a:rPr lang="kk-KZ" sz="1200" dirty="0" smtClean="0">
                          <a:solidFill>
                            <a:srgbClr val="C00000"/>
                          </a:solidFill>
                        </a:rPr>
                        <a:t>10,2</a:t>
                      </a:r>
                      <a:endParaRPr lang="ru-RU" sz="1200" dirty="0">
                        <a:solidFill>
                          <a:srgbClr val="C00000"/>
                        </a:solidFill>
                      </a:endParaRPr>
                    </a:p>
                  </a:txBody>
                  <a:tcPr marL="9525" marR="9525" marT="9525" marB="0" anchor="b"/>
                </a:tc>
                <a:tc>
                  <a:txBody>
                    <a:bodyPr/>
                    <a:lstStyle/>
                    <a:p>
                      <a:r>
                        <a:rPr lang="kk-KZ" sz="1200" dirty="0" smtClean="0">
                          <a:solidFill>
                            <a:srgbClr val="C00000"/>
                          </a:solidFill>
                        </a:rPr>
                        <a:t>7,8</a:t>
                      </a:r>
                      <a:endParaRPr lang="ru-RU" sz="1200" dirty="0">
                        <a:solidFill>
                          <a:srgbClr val="C00000"/>
                        </a:solidFill>
                      </a:endParaRPr>
                    </a:p>
                  </a:txBody>
                  <a:tcPr marL="9525" marR="9525" marT="9525" marB="0" anchor="b"/>
                </a:tc>
                <a:tc>
                  <a:txBody>
                    <a:bodyPr/>
                    <a:lstStyle/>
                    <a:p>
                      <a:r>
                        <a:rPr lang="kk-KZ" sz="1200" dirty="0" smtClean="0">
                          <a:solidFill>
                            <a:srgbClr val="C00000"/>
                          </a:solidFill>
                        </a:rPr>
                        <a:t>8,3</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smtClean="0">
                          <a:solidFill>
                            <a:srgbClr val="FF0000"/>
                          </a:solidFill>
                          <a:latin typeface="Times New Roman"/>
                        </a:rPr>
                        <a:t>Хирургиялық</a:t>
                      </a:r>
                      <a:r>
                        <a:rPr lang="ru-RU" sz="1200" b="0" i="0" u="none" strike="noStrike" baseline="0" dirty="0" err="1" smtClean="0">
                          <a:solidFill>
                            <a:srgbClr val="FF0000"/>
                          </a:solidFill>
                          <a:latin typeface="Times New Roman"/>
                        </a:rPr>
                        <a:t> ересектер</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137,9</a:t>
                      </a:r>
                      <a:endParaRPr lang="ru-RU" sz="1200" dirty="0">
                        <a:solidFill>
                          <a:srgbClr val="C00000"/>
                        </a:solidFill>
                      </a:endParaRPr>
                    </a:p>
                  </a:txBody>
                  <a:tcPr marL="9525" marR="9525" marT="9525" marB="0" anchor="b"/>
                </a:tc>
                <a:tc>
                  <a:txBody>
                    <a:bodyPr/>
                    <a:lstStyle/>
                    <a:p>
                      <a:r>
                        <a:rPr lang="kk-KZ" sz="1200" dirty="0" smtClean="0">
                          <a:solidFill>
                            <a:srgbClr val="C00000"/>
                          </a:solidFill>
                        </a:rPr>
                        <a:t>147,0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13,6</a:t>
                      </a:r>
                      <a:endParaRPr lang="ru-RU" sz="1200" dirty="0">
                        <a:solidFill>
                          <a:srgbClr val="C00000"/>
                        </a:solidFill>
                      </a:endParaRPr>
                    </a:p>
                  </a:txBody>
                  <a:tcPr marL="9525" marR="9525" marT="9525" marB="0" anchor="b"/>
                </a:tc>
                <a:tc>
                  <a:txBody>
                    <a:bodyPr/>
                    <a:lstStyle/>
                    <a:p>
                      <a:r>
                        <a:rPr lang="kk-KZ" sz="1200" dirty="0" smtClean="0">
                          <a:solidFill>
                            <a:srgbClr val="C00000"/>
                          </a:solidFill>
                        </a:rPr>
                        <a:t>13,8</a:t>
                      </a:r>
                      <a:endParaRPr lang="ru-RU" sz="1200" dirty="0">
                        <a:solidFill>
                          <a:srgbClr val="C00000"/>
                        </a:solidFill>
                      </a:endParaRPr>
                    </a:p>
                  </a:txBody>
                  <a:tcPr marL="9525" marR="9525" marT="9525" marB="0" anchor="b"/>
                </a:tc>
                <a:tc>
                  <a:txBody>
                    <a:bodyPr/>
                    <a:lstStyle/>
                    <a:p>
                      <a:r>
                        <a:rPr lang="kk-KZ" sz="1200" dirty="0" smtClean="0">
                          <a:solidFill>
                            <a:srgbClr val="C00000"/>
                          </a:solidFill>
                        </a:rPr>
                        <a:t>6,5</a:t>
                      </a:r>
                      <a:endParaRPr lang="ru-RU" sz="1200" dirty="0">
                        <a:solidFill>
                          <a:srgbClr val="C00000"/>
                        </a:solidFill>
                      </a:endParaRPr>
                    </a:p>
                  </a:txBody>
                  <a:tcPr marL="9525" marR="9525" marT="9525" marB="0" anchor="b"/>
                </a:tc>
                <a:tc>
                  <a:txBody>
                    <a:bodyPr/>
                    <a:lstStyle/>
                    <a:p>
                      <a:r>
                        <a:rPr lang="kk-KZ" sz="1200" dirty="0" smtClean="0">
                          <a:solidFill>
                            <a:srgbClr val="C00000"/>
                          </a:solidFill>
                        </a:rPr>
                        <a:t>6,9</a:t>
                      </a:r>
                      <a:endParaRPr lang="ru-RU" sz="1200" dirty="0">
                        <a:solidFill>
                          <a:srgbClr val="C00000"/>
                        </a:solidFill>
                      </a:endParaRPr>
                    </a:p>
                  </a:txBody>
                  <a:tcPr marL="9525" marR="9525" marT="9525" marB="0" anchor="b"/>
                </a:tc>
                <a:tc>
                  <a:txBody>
                    <a:bodyPr/>
                    <a:lstStyle/>
                    <a:p>
                      <a:r>
                        <a:rPr lang="ru-RU" sz="1200" dirty="0" smtClean="0">
                          <a:solidFill>
                            <a:srgbClr val="C00000"/>
                          </a:solidFill>
                        </a:rPr>
                        <a:t>79,25</a:t>
                      </a:r>
                      <a:endParaRPr lang="ru-RU" sz="1200" dirty="0">
                        <a:solidFill>
                          <a:srgbClr val="C00000"/>
                        </a:solidFill>
                      </a:endParaRPr>
                    </a:p>
                  </a:txBody>
                  <a:tcPr marL="9525" marR="9525" marT="9525" marB="0" anchor="b"/>
                </a:tc>
                <a:tc>
                  <a:txBody>
                    <a:bodyPr/>
                    <a:lstStyle/>
                    <a:p>
                      <a:r>
                        <a:rPr lang="ru-RU" sz="1200" dirty="0" smtClean="0">
                          <a:solidFill>
                            <a:srgbClr val="C00000"/>
                          </a:solidFill>
                        </a:rPr>
                        <a:t>83,80</a:t>
                      </a:r>
                      <a:endParaRPr lang="ru-RU" sz="1200" dirty="0">
                        <a:solidFill>
                          <a:srgbClr val="C00000"/>
                        </a:solidFill>
                      </a:endParaRPr>
                    </a:p>
                  </a:txBody>
                  <a:tcPr marL="9525" marR="9525" marT="9525" marB="0" anchor="b"/>
                </a:tc>
                <a:tc>
                  <a:txBody>
                    <a:bodyPr/>
                    <a:lstStyle/>
                    <a:p>
                      <a:r>
                        <a:rPr lang="ru-RU" sz="1200" dirty="0" smtClean="0">
                          <a:solidFill>
                            <a:srgbClr val="C00000"/>
                          </a:solidFill>
                        </a:rPr>
                        <a:t>0,4</a:t>
                      </a:r>
                      <a:endParaRPr lang="ru-RU" sz="1200" dirty="0">
                        <a:solidFill>
                          <a:srgbClr val="C00000"/>
                        </a:solidFill>
                      </a:endParaRPr>
                    </a:p>
                  </a:txBody>
                  <a:tcPr marL="9525" marR="9525" marT="9525" marB="0" anchor="b"/>
                </a:tc>
                <a:tc>
                  <a:txBody>
                    <a:bodyPr/>
                    <a:lstStyle/>
                    <a:p>
                      <a:r>
                        <a:rPr lang="kk-KZ" sz="1200" dirty="0" smtClean="0">
                          <a:solidFill>
                            <a:srgbClr val="C00000"/>
                          </a:solidFill>
                        </a:rPr>
                        <a:t>0,9</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smtClean="0">
                          <a:solidFill>
                            <a:srgbClr val="FF0000"/>
                          </a:solidFill>
                          <a:latin typeface="Times New Roman"/>
                        </a:rPr>
                        <a:t>Хирургиялық</a:t>
                      </a:r>
                      <a:r>
                        <a:rPr lang="ru-RU" sz="1200" b="0" i="0" u="none" strike="noStrike" baseline="0" dirty="0" err="1" smtClean="0">
                          <a:solidFill>
                            <a:srgbClr val="FF0000"/>
                          </a:solidFill>
                          <a:latin typeface="Times New Roman"/>
                        </a:rPr>
                        <a:t> балалар</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95,6</a:t>
                      </a:r>
                      <a:endParaRPr lang="ru-RU" sz="1200" dirty="0">
                        <a:solidFill>
                          <a:srgbClr val="C00000"/>
                        </a:solidFill>
                      </a:endParaRPr>
                    </a:p>
                  </a:txBody>
                  <a:tcPr marL="9525" marR="9525" marT="9525" marB="0" anchor="b"/>
                </a:tc>
                <a:tc>
                  <a:txBody>
                    <a:bodyPr/>
                    <a:lstStyle/>
                    <a:p>
                      <a:r>
                        <a:rPr lang="kk-KZ" sz="1200" dirty="0" smtClean="0">
                          <a:solidFill>
                            <a:srgbClr val="C00000"/>
                          </a:solidFill>
                        </a:rPr>
                        <a:t>115,0</a:t>
                      </a:r>
                      <a:endParaRPr lang="ru-RU" sz="1200" dirty="0">
                        <a:solidFill>
                          <a:srgbClr val="C00000"/>
                        </a:solidFill>
                      </a:endParaRPr>
                    </a:p>
                  </a:txBody>
                  <a:tcPr marL="9525" marR="9525" marT="9525" marB="0" anchor="b"/>
                </a:tc>
                <a:tc>
                  <a:txBody>
                    <a:bodyPr/>
                    <a:lstStyle/>
                    <a:p>
                      <a:r>
                        <a:rPr lang="ru-RU" sz="1200" dirty="0" smtClean="0">
                          <a:solidFill>
                            <a:srgbClr val="C00000"/>
                          </a:solidFill>
                        </a:rPr>
                        <a:t>13,5</a:t>
                      </a:r>
                      <a:endParaRPr lang="ru-RU" sz="1200" dirty="0">
                        <a:solidFill>
                          <a:srgbClr val="C00000"/>
                        </a:solidFill>
                      </a:endParaRPr>
                    </a:p>
                  </a:txBody>
                  <a:tcPr marL="9525" marR="9525" marT="9525" marB="0" anchor="b"/>
                </a:tc>
                <a:tc>
                  <a:txBody>
                    <a:bodyPr/>
                    <a:lstStyle/>
                    <a:p>
                      <a:r>
                        <a:rPr lang="ru-RU" sz="1200" dirty="0" smtClean="0">
                          <a:solidFill>
                            <a:srgbClr val="C00000"/>
                          </a:solidFill>
                        </a:rPr>
                        <a:t>14,7</a:t>
                      </a:r>
                      <a:endParaRPr lang="ru-RU" sz="1200" dirty="0">
                        <a:solidFill>
                          <a:srgbClr val="C00000"/>
                        </a:solidFill>
                      </a:endParaRPr>
                    </a:p>
                  </a:txBody>
                  <a:tcPr marL="9525" marR="9525" marT="9525" marB="0" anchor="b"/>
                </a:tc>
                <a:tc>
                  <a:txBody>
                    <a:bodyPr/>
                    <a:lstStyle/>
                    <a:p>
                      <a:r>
                        <a:rPr lang="ru-RU" sz="1200" dirty="0" smtClean="0">
                          <a:solidFill>
                            <a:srgbClr val="C00000"/>
                          </a:solidFill>
                        </a:rPr>
                        <a:t>4,8</a:t>
                      </a:r>
                      <a:endParaRPr lang="ru-RU" sz="1200" dirty="0">
                        <a:solidFill>
                          <a:srgbClr val="C00000"/>
                        </a:solidFill>
                      </a:endParaRPr>
                    </a:p>
                  </a:txBody>
                  <a:tcPr marL="9525" marR="9525" marT="9525" marB="0" anchor="b"/>
                </a:tc>
                <a:tc>
                  <a:txBody>
                    <a:bodyPr/>
                    <a:lstStyle/>
                    <a:p>
                      <a:r>
                        <a:rPr lang="kk-KZ" sz="1200" dirty="0" smtClean="0">
                          <a:solidFill>
                            <a:srgbClr val="C00000"/>
                          </a:solidFill>
                        </a:rPr>
                        <a:t>5,1</a:t>
                      </a:r>
                      <a:endParaRPr lang="ru-RU" sz="1200" dirty="0">
                        <a:solidFill>
                          <a:srgbClr val="C00000"/>
                        </a:solidFill>
                      </a:endParaRPr>
                    </a:p>
                  </a:txBody>
                  <a:tcPr marL="9525" marR="9525" marT="9525" marB="0" anchor="b"/>
                </a:tc>
                <a:tc>
                  <a:txBody>
                    <a:bodyPr/>
                    <a:lstStyle/>
                    <a:p>
                      <a:r>
                        <a:rPr lang="ru-RU" sz="1200" dirty="0" smtClean="0">
                          <a:solidFill>
                            <a:srgbClr val="C00000"/>
                          </a:solidFill>
                        </a:rPr>
                        <a:t>91,9</a:t>
                      </a:r>
                      <a:endParaRPr lang="ru-RU" sz="1200" dirty="0">
                        <a:solidFill>
                          <a:srgbClr val="C00000"/>
                        </a:solidFill>
                      </a:endParaRPr>
                    </a:p>
                  </a:txBody>
                  <a:tcPr marL="9525" marR="9525" marT="9525" marB="0" anchor="b"/>
                </a:tc>
                <a:tc>
                  <a:txBody>
                    <a:bodyPr/>
                    <a:lstStyle/>
                    <a:p>
                      <a:r>
                        <a:rPr lang="kk-KZ" sz="1200" dirty="0" smtClean="0">
                          <a:solidFill>
                            <a:srgbClr val="C00000"/>
                          </a:solidFill>
                        </a:rPr>
                        <a:t>92,86</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6</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200" b="0" i="0" u="none" strike="noStrike" dirty="0" smtClean="0">
                          <a:solidFill>
                            <a:srgbClr val="FF0000"/>
                          </a:solidFill>
                          <a:latin typeface="Times New Roman"/>
                        </a:rPr>
                        <a:t>Сынық</a:t>
                      </a:r>
                      <a:r>
                        <a:rPr lang="kk-KZ" sz="1200" b="0" i="0" u="none" strike="noStrike" baseline="0" dirty="0" smtClean="0">
                          <a:solidFill>
                            <a:srgbClr val="FF0000"/>
                          </a:solidFill>
                          <a:latin typeface="Times New Roman"/>
                        </a:rPr>
                        <a:t>-сырқат ересектер</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111,3</a:t>
                      </a:r>
                      <a:endParaRPr lang="ru-RU" sz="1200" dirty="0">
                        <a:solidFill>
                          <a:srgbClr val="C00000"/>
                        </a:solidFill>
                      </a:endParaRPr>
                    </a:p>
                  </a:txBody>
                  <a:tcPr marL="9525" marR="9525" marT="9525" marB="0" anchor="b"/>
                </a:tc>
                <a:tc>
                  <a:txBody>
                    <a:bodyPr/>
                    <a:lstStyle/>
                    <a:p>
                      <a:r>
                        <a:rPr lang="ru-RU" sz="1200" dirty="0" smtClean="0">
                          <a:solidFill>
                            <a:srgbClr val="C00000"/>
                          </a:solidFill>
                        </a:rPr>
                        <a:t>134,8</a:t>
                      </a:r>
                      <a:endParaRPr lang="ru-RU" sz="1200" dirty="0">
                        <a:solidFill>
                          <a:srgbClr val="C00000"/>
                        </a:solidFill>
                      </a:endParaRPr>
                    </a:p>
                  </a:txBody>
                  <a:tcPr marL="9525" marR="9525" marT="9525" marB="0" anchor="b"/>
                </a:tc>
                <a:tc>
                  <a:txBody>
                    <a:bodyPr/>
                    <a:lstStyle/>
                    <a:p>
                      <a:r>
                        <a:rPr lang="kk-KZ" sz="1200" dirty="0" smtClean="0">
                          <a:solidFill>
                            <a:srgbClr val="C00000"/>
                          </a:solidFill>
                        </a:rPr>
                        <a:t>10,0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11,5</a:t>
                      </a:r>
                      <a:endParaRPr lang="ru-RU" sz="1200" dirty="0">
                        <a:solidFill>
                          <a:srgbClr val="C00000"/>
                        </a:solidFill>
                      </a:endParaRPr>
                    </a:p>
                  </a:txBody>
                  <a:tcPr marL="9525" marR="9525" marT="9525" marB="0" anchor="b"/>
                </a:tc>
                <a:tc>
                  <a:txBody>
                    <a:bodyPr/>
                    <a:lstStyle/>
                    <a:p>
                      <a:r>
                        <a:rPr lang="kk-KZ" sz="1200" dirty="0" smtClean="0">
                          <a:solidFill>
                            <a:srgbClr val="C00000"/>
                          </a:solidFill>
                        </a:rPr>
                        <a:t>7,2</a:t>
                      </a:r>
                      <a:endParaRPr lang="ru-RU" sz="1200" dirty="0">
                        <a:solidFill>
                          <a:srgbClr val="C00000"/>
                        </a:solidFill>
                      </a:endParaRPr>
                    </a:p>
                  </a:txBody>
                  <a:tcPr marL="9525" marR="9525" marT="9525" marB="0" anchor="b"/>
                </a:tc>
                <a:tc>
                  <a:txBody>
                    <a:bodyPr/>
                    <a:lstStyle/>
                    <a:p>
                      <a:r>
                        <a:rPr lang="ru-RU" sz="1200" dirty="0" smtClean="0">
                          <a:solidFill>
                            <a:srgbClr val="C00000"/>
                          </a:solidFill>
                        </a:rPr>
                        <a:t>8,0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14,86</a:t>
                      </a:r>
                      <a:endParaRPr lang="ru-RU" sz="1200" dirty="0">
                        <a:solidFill>
                          <a:srgbClr val="C00000"/>
                        </a:solidFill>
                      </a:endParaRPr>
                    </a:p>
                  </a:txBody>
                  <a:tcPr marL="9525" marR="9525" marT="9525" marB="0" anchor="b"/>
                </a:tc>
                <a:tc>
                  <a:txBody>
                    <a:bodyPr/>
                    <a:lstStyle/>
                    <a:p>
                      <a:r>
                        <a:rPr lang="ru-RU" sz="1200" dirty="0" smtClean="0">
                          <a:solidFill>
                            <a:srgbClr val="C00000"/>
                          </a:solidFill>
                        </a:rPr>
                        <a:t>16,32</a:t>
                      </a:r>
                      <a:endParaRPr lang="ru-RU" sz="1200" dirty="0">
                        <a:solidFill>
                          <a:srgbClr val="C00000"/>
                        </a:solidFill>
                      </a:endParaRPr>
                    </a:p>
                  </a:txBody>
                  <a:tcPr marL="9525" marR="9525" marT="9525" marB="0" anchor="b"/>
                </a:tc>
                <a:tc>
                  <a:txBody>
                    <a:bodyPr/>
                    <a:lstStyle/>
                    <a:p>
                      <a:r>
                        <a:rPr lang="kk-KZ" sz="1200" dirty="0" smtClean="0">
                          <a:solidFill>
                            <a:srgbClr val="C00000"/>
                          </a:solidFill>
                        </a:rPr>
                        <a:t>0,9</a:t>
                      </a:r>
                      <a:endParaRPr lang="ru-RU" sz="1200" dirty="0">
                        <a:solidFill>
                          <a:srgbClr val="C00000"/>
                        </a:solidFill>
                      </a:endParaRPr>
                    </a:p>
                  </a:txBody>
                  <a:tcPr marL="9525" marR="9525" marT="9525" marB="0" anchor="b"/>
                </a:tc>
                <a:tc>
                  <a:txBody>
                    <a:bodyPr/>
                    <a:lstStyle/>
                    <a:p>
                      <a:r>
                        <a:rPr lang="kk-KZ" sz="1200" dirty="0" smtClean="0">
                          <a:solidFill>
                            <a:srgbClr val="C00000"/>
                          </a:solidFill>
                        </a:rPr>
                        <a:t>0,3</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7</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200" b="0" i="0" u="none" strike="noStrike" dirty="0" smtClean="0">
                          <a:solidFill>
                            <a:srgbClr val="FF0000"/>
                          </a:solidFill>
                          <a:latin typeface="Times New Roman"/>
                        </a:rPr>
                        <a:t>Сынық-сырқат балалар</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277,3</a:t>
                      </a:r>
                      <a:endParaRPr lang="ru-RU" sz="1200" dirty="0">
                        <a:solidFill>
                          <a:srgbClr val="C00000"/>
                        </a:solidFill>
                      </a:endParaRPr>
                    </a:p>
                  </a:txBody>
                  <a:tcPr marL="9525" marR="9525" marT="9525" marB="0" anchor="b"/>
                </a:tc>
                <a:tc>
                  <a:txBody>
                    <a:bodyPr/>
                    <a:lstStyle/>
                    <a:p>
                      <a:r>
                        <a:rPr lang="kk-KZ" sz="1200" dirty="0" smtClean="0">
                          <a:solidFill>
                            <a:srgbClr val="C00000"/>
                          </a:solidFill>
                        </a:rPr>
                        <a:t>247,0</a:t>
                      </a:r>
                      <a:endParaRPr lang="ru-RU" sz="1200" dirty="0">
                        <a:solidFill>
                          <a:srgbClr val="C00000"/>
                        </a:solidFill>
                      </a:endParaRPr>
                    </a:p>
                  </a:txBody>
                  <a:tcPr marL="9525" marR="9525" marT="9525" marB="0" anchor="b"/>
                </a:tc>
                <a:tc>
                  <a:txBody>
                    <a:bodyPr/>
                    <a:lstStyle/>
                    <a:p>
                      <a:r>
                        <a:rPr lang="kk-KZ" sz="1200" dirty="0" smtClean="0">
                          <a:solidFill>
                            <a:srgbClr val="C00000"/>
                          </a:solidFill>
                        </a:rPr>
                        <a:t>25,2</a:t>
                      </a:r>
                      <a:endParaRPr lang="ru-RU" sz="1200" dirty="0">
                        <a:solidFill>
                          <a:srgbClr val="C00000"/>
                        </a:solidFill>
                      </a:endParaRPr>
                    </a:p>
                  </a:txBody>
                  <a:tcPr marL="9525" marR="9525" marT="9525" marB="0" anchor="b"/>
                </a:tc>
                <a:tc>
                  <a:txBody>
                    <a:bodyPr/>
                    <a:lstStyle/>
                    <a:p>
                      <a:r>
                        <a:rPr lang="kk-KZ" sz="1200" dirty="0" smtClean="0">
                          <a:solidFill>
                            <a:srgbClr val="C00000"/>
                          </a:solidFill>
                        </a:rPr>
                        <a:t>27,3</a:t>
                      </a:r>
                      <a:endParaRPr lang="ru-RU" sz="1200" dirty="0">
                        <a:solidFill>
                          <a:srgbClr val="C00000"/>
                        </a:solidFill>
                      </a:endParaRPr>
                    </a:p>
                  </a:txBody>
                  <a:tcPr marL="9525" marR="9525" marT="9525" marB="0" anchor="b"/>
                </a:tc>
                <a:tc>
                  <a:txBody>
                    <a:bodyPr/>
                    <a:lstStyle/>
                    <a:p>
                      <a:r>
                        <a:rPr lang="kk-KZ" sz="1200" dirty="0" smtClean="0">
                          <a:solidFill>
                            <a:srgbClr val="C00000"/>
                          </a:solidFill>
                        </a:rPr>
                        <a:t>7,0</a:t>
                      </a:r>
                      <a:endParaRPr lang="ru-RU" sz="1200" dirty="0">
                        <a:solidFill>
                          <a:srgbClr val="C00000"/>
                        </a:solidFill>
                      </a:endParaRPr>
                    </a:p>
                  </a:txBody>
                  <a:tcPr marL="9525" marR="9525" marT="9525" marB="0" anchor="b"/>
                </a:tc>
                <a:tc>
                  <a:txBody>
                    <a:bodyPr/>
                    <a:lstStyle/>
                    <a:p>
                      <a:r>
                        <a:rPr lang="kk-KZ" sz="1200" dirty="0" smtClean="0">
                          <a:solidFill>
                            <a:srgbClr val="C00000"/>
                          </a:solidFill>
                        </a:rPr>
                        <a:t>6,3</a:t>
                      </a:r>
                      <a:endParaRPr lang="ru-RU" sz="1200" dirty="0">
                        <a:solidFill>
                          <a:srgbClr val="C00000"/>
                        </a:solidFill>
                      </a:endParaRPr>
                    </a:p>
                  </a:txBody>
                  <a:tcPr marL="9525" marR="9525" marT="9525" marB="0" anchor="b"/>
                </a:tc>
                <a:tc>
                  <a:txBody>
                    <a:bodyPr/>
                    <a:lstStyle/>
                    <a:p>
                      <a:r>
                        <a:rPr lang="kk-KZ" sz="1200" dirty="0" smtClean="0">
                          <a:solidFill>
                            <a:srgbClr val="C00000"/>
                          </a:solidFill>
                        </a:rPr>
                        <a:t>19,33</a:t>
                      </a:r>
                      <a:endParaRPr lang="ru-RU" sz="1200" dirty="0">
                        <a:solidFill>
                          <a:srgbClr val="C00000"/>
                        </a:solidFill>
                      </a:endParaRPr>
                    </a:p>
                  </a:txBody>
                  <a:tcPr marL="9525" marR="9525" marT="9525" marB="0" anchor="b"/>
                </a:tc>
                <a:tc>
                  <a:txBody>
                    <a:bodyPr/>
                    <a:lstStyle/>
                    <a:p>
                      <a:r>
                        <a:rPr lang="ru-RU" sz="1200" dirty="0" smtClean="0">
                          <a:solidFill>
                            <a:srgbClr val="C00000"/>
                          </a:solidFill>
                        </a:rPr>
                        <a:t>18,80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1,7</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8</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smtClean="0">
                          <a:solidFill>
                            <a:srgbClr val="FF0000"/>
                          </a:solidFill>
                          <a:latin typeface="Times New Roman"/>
                        </a:rPr>
                        <a:t>Урологиялық</a:t>
                      </a:r>
                      <a:r>
                        <a:rPr lang="ru-RU" sz="1200" b="0" i="0" u="none" strike="noStrike" baseline="0" dirty="0" err="1" smtClean="0">
                          <a:solidFill>
                            <a:srgbClr val="FF0000"/>
                          </a:solidFill>
                          <a:latin typeface="Times New Roman"/>
                        </a:rPr>
                        <a:t> ересектер</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227,3</a:t>
                      </a:r>
                      <a:endParaRPr lang="ru-RU" sz="1200" dirty="0">
                        <a:solidFill>
                          <a:srgbClr val="C00000"/>
                        </a:solidFill>
                      </a:endParaRPr>
                    </a:p>
                  </a:txBody>
                  <a:tcPr marL="9525" marR="9525" marT="9525" marB="0" anchor="b"/>
                </a:tc>
                <a:tc>
                  <a:txBody>
                    <a:bodyPr/>
                    <a:lstStyle/>
                    <a:p>
                      <a:r>
                        <a:rPr lang="ru-RU" sz="1200" dirty="0" smtClean="0">
                          <a:solidFill>
                            <a:srgbClr val="C00000"/>
                          </a:solidFill>
                        </a:rPr>
                        <a:t>195,3</a:t>
                      </a:r>
                      <a:endParaRPr lang="ru-RU" sz="1200" dirty="0">
                        <a:solidFill>
                          <a:srgbClr val="C00000"/>
                        </a:solidFill>
                      </a:endParaRPr>
                    </a:p>
                  </a:txBody>
                  <a:tcPr marL="9525" marR="9525" marT="9525" marB="0" anchor="b"/>
                </a:tc>
                <a:tc>
                  <a:txBody>
                    <a:bodyPr/>
                    <a:lstStyle/>
                    <a:p>
                      <a:r>
                        <a:rPr lang="ru-RU" sz="1200" dirty="0" smtClean="0">
                          <a:solidFill>
                            <a:srgbClr val="C00000"/>
                          </a:solidFill>
                        </a:rPr>
                        <a:t>20,2</a:t>
                      </a:r>
                      <a:endParaRPr lang="ru-RU" sz="1200" dirty="0">
                        <a:solidFill>
                          <a:srgbClr val="C00000"/>
                        </a:solidFill>
                      </a:endParaRPr>
                    </a:p>
                  </a:txBody>
                  <a:tcPr marL="9525" marR="9525" marT="9525" marB="0" anchor="b"/>
                </a:tc>
                <a:tc>
                  <a:txBody>
                    <a:bodyPr/>
                    <a:lstStyle/>
                    <a:p>
                      <a:r>
                        <a:rPr lang="kk-KZ" sz="1200" dirty="0" smtClean="0">
                          <a:solidFill>
                            <a:srgbClr val="C00000"/>
                          </a:solidFill>
                        </a:rPr>
                        <a:t>18,9</a:t>
                      </a:r>
                      <a:endParaRPr lang="ru-RU" sz="1200" dirty="0">
                        <a:solidFill>
                          <a:srgbClr val="C00000"/>
                        </a:solidFill>
                      </a:endParaRPr>
                    </a:p>
                  </a:txBody>
                  <a:tcPr marL="9525" marR="9525" marT="9525" marB="0" anchor="b"/>
                </a:tc>
                <a:tc>
                  <a:txBody>
                    <a:bodyPr/>
                    <a:lstStyle/>
                    <a:p>
                      <a:r>
                        <a:rPr lang="kk-KZ" sz="1200" dirty="0" smtClean="0">
                          <a:solidFill>
                            <a:srgbClr val="C00000"/>
                          </a:solidFill>
                        </a:rPr>
                        <a:t>7,2</a:t>
                      </a:r>
                      <a:endParaRPr lang="ru-RU" sz="1200" dirty="0">
                        <a:solidFill>
                          <a:srgbClr val="C00000"/>
                        </a:solidFill>
                      </a:endParaRPr>
                    </a:p>
                  </a:txBody>
                  <a:tcPr marL="9525" marR="9525" marT="9525" marB="0" anchor="b"/>
                </a:tc>
                <a:tc>
                  <a:txBody>
                    <a:bodyPr/>
                    <a:lstStyle/>
                    <a:p>
                      <a:r>
                        <a:rPr lang="kk-KZ" sz="1200" dirty="0" smtClean="0">
                          <a:solidFill>
                            <a:srgbClr val="C00000"/>
                          </a:solidFill>
                        </a:rPr>
                        <a:t>7,0</a:t>
                      </a:r>
                      <a:endParaRPr lang="ru-RU" sz="1200" dirty="0">
                        <a:solidFill>
                          <a:srgbClr val="C00000"/>
                        </a:solidFill>
                      </a:endParaRPr>
                    </a:p>
                  </a:txBody>
                  <a:tcPr marL="9525" marR="9525" marT="9525" marB="0" anchor="b"/>
                </a:tc>
                <a:tc>
                  <a:txBody>
                    <a:bodyPr/>
                    <a:lstStyle/>
                    <a:p>
                      <a:r>
                        <a:rPr lang="ru-RU" sz="1200" dirty="0" smtClean="0">
                          <a:solidFill>
                            <a:srgbClr val="C00000"/>
                          </a:solidFill>
                        </a:rPr>
                        <a:t>14,80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15,48</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9</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smtClean="0">
                          <a:solidFill>
                            <a:srgbClr val="FF0000"/>
                          </a:solidFill>
                          <a:latin typeface="Times New Roman"/>
                        </a:rPr>
                        <a:t>Урологиялық</a:t>
                      </a:r>
                      <a:r>
                        <a:rPr lang="ru-RU" sz="1200" b="0" i="0" u="none" strike="noStrike" baseline="0" dirty="0" err="1" smtClean="0">
                          <a:solidFill>
                            <a:srgbClr val="FF0000"/>
                          </a:solidFill>
                          <a:latin typeface="Times New Roman"/>
                        </a:rPr>
                        <a:t> балалар</a:t>
                      </a:r>
                      <a:endParaRPr lang="ru-RU" sz="1200" b="0" i="0" u="none" strike="noStrike" dirty="0">
                        <a:solidFill>
                          <a:srgbClr val="FF0000"/>
                        </a:solidFill>
                        <a:latin typeface="Times New Roman"/>
                      </a:endParaRPr>
                    </a:p>
                  </a:txBody>
                  <a:tcPr marL="9525" marR="9525" marT="9525" marB="0" anchor="ctr"/>
                </a:tc>
                <a:tc>
                  <a:txBody>
                    <a:bodyPr/>
                    <a:lstStyle/>
                    <a:p>
                      <a:r>
                        <a:rPr lang="ru-RU" sz="1200" dirty="0" smtClean="0">
                          <a:solidFill>
                            <a:srgbClr val="C00000"/>
                          </a:solidFill>
                        </a:rPr>
                        <a:t>111,0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152,0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12,3</a:t>
                      </a:r>
                      <a:endParaRPr lang="ru-RU" sz="1200" dirty="0">
                        <a:solidFill>
                          <a:srgbClr val="C00000"/>
                        </a:solidFill>
                      </a:endParaRPr>
                    </a:p>
                  </a:txBody>
                  <a:tcPr marL="9525" marR="9525" marT="9525" marB="0" anchor="b"/>
                </a:tc>
                <a:tc>
                  <a:txBody>
                    <a:bodyPr/>
                    <a:lstStyle/>
                    <a:p>
                      <a:r>
                        <a:rPr lang="ru-RU" sz="1200" dirty="0" smtClean="0">
                          <a:solidFill>
                            <a:srgbClr val="C00000"/>
                          </a:solidFill>
                        </a:rPr>
                        <a:t>17,7</a:t>
                      </a:r>
                      <a:endParaRPr lang="ru-RU" sz="1200" dirty="0">
                        <a:solidFill>
                          <a:srgbClr val="C00000"/>
                        </a:solidFill>
                      </a:endParaRPr>
                    </a:p>
                  </a:txBody>
                  <a:tcPr marL="9525" marR="9525" marT="9525" marB="0" anchor="b"/>
                </a:tc>
                <a:tc>
                  <a:txBody>
                    <a:bodyPr/>
                    <a:lstStyle/>
                    <a:p>
                      <a:r>
                        <a:rPr lang="kk-KZ" sz="1200" dirty="0" smtClean="0">
                          <a:solidFill>
                            <a:srgbClr val="C00000"/>
                          </a:solidFill>
                        </a:rPr>
                        <a:t>6,2</a:t>
                      </a:r>
                      <a:endParaRPr lang="ru-RU" sz="1200" dirty="0">
                        <a:solidFill>
                          <a:srgbClr val="C00000"/>
                        </a:solidFill>
                      </a:endParaRPr>
                    </a:p>
                  </a:txBody>
                  <a:tcPr marL="9525" marR="9525" marT="9525" marB="0" anchor="b"/>
                </a:tc>
                <a:tc>
                  <a:txBody>
                    <a:bodyPr/>
                    <a:lstStyle/>
                    <a:p>
                      <a:r>
                        <a:rPr lang="kk-KZ" sz="1200" dirty="0" smtClean="0">
                          <a:solidFill>
                            <a:srgbClr val="C00000"/>
                          </a:solidFill>
                        </a:rPr>
                        <a:t>6,3</a:t>
                      </a:r>
                      <a:endParaRPr lang="ru-RU" sz="1200" dirty="0">
                        <a:solidFill>
                          <a:srgbClr val="C00000"/>
                        </a:solidFill>
                      </a:endParaRPr>
                    </a:p>
                  </a:txBody>
                  <a:tcPr marL="9525" marR="9525" marT="9525" marB="0" anchor="b"/>
                </a:tc>
                <a:tc>
                  <a:txBody>
                    <a:bodyPr/>
                    <a:lstStyle/>
                    <a:p>
                      <a:r>
                        <a:rPr lang="kk-KZ" sz="1200" dirty="0" smtClean="0">
                          <a:solidFill>
                            <a:srgbClr val="C00000"/>
                          </a:solidFill>
                        </a:rPr>
                        <a:t>100</a:t>
                      </a:r>
                      <a:endParaRPr lang="ru-RU" sz="1200" dirty="0">
                        <a:solidFill>
                          <a:srgbClr val="C00000"/>
                        </a:solidFill>
                      </a:endParaRPr>
                    </a:p>
                  </a:txBody>
                  <a:tcPr marL="9525" marR="9525" marT="9525" marB="0" anchor="b"/>
                </a:tc>
                <a:tc>
                  <a:txBody>
                    <a:bodyPr/>
                    <a:lstStyle/>
                    <a:p>
                      <a:r>
                        <a:rPr lang="kk-KZ" sz="1200" dirty="0" smtClean="0">
                          <a:solidFill>
                            <a:srgbClr val="C00000"/>
                          </a:solidFill>
                        </a:rPr>
                        <a:t>79,17</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10</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200" b="0" i="0" u="none" strike="noStrike" dirty="0" smtClean="0">
                          <a:solidFill>
                            <a:srgbClr val="FF0000"/>
                          </a:solidFill>
                          <a:latin typeface="Times New Roman"/>
                        </a:rPr>
                        <a:t>Босану</a:t>
                      </a:r>
                      <a:r>
                        <a:rPr lang="kk-KZ" sz="1200" b="0" i="0" u="none" strike="noStrike" baseline="0" dirty="0" smtClean="0">
                          <a:solidFill>
                            <a:srgbClr val="FF0000"/>
                          </a:solidFill>
                          <a:latin typeface="Times New Roman"/>
                        </a:rPr>
                        <a:t> бөлімі</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144,8</a:t>
                      </a:r>
                      <a:endParaRPr lang="ru-RU" sz="1200" dirty="0">
                        <a:solidFill>
                          <a:srgbClr val="C00000"/>
                        </a:solidFill>
                      </a:endParaRPr>
                    </a:p>
                  </a:txBody>
                  <a:tcPr marL="9525" marR="9525" marT="9525" marB="0" anchor="b"/>
                </a:tc>
                <a:tc>
                  <a:txBody>
                    <a:bodyPr/>
                    <a:lstStyle/>
                    <a:p>
                      <a:r>
                        <a:rPr lang="ru-RU" sz="1200" dirty="0" smtClean="0">
                          <a:solidFill>
                            <a:srgbClr val="C00000"/>
                          </a:solidFill>
                        </a:rPr>
                        <a:t>110,4</a:t>
                      </a:r>
                      <a:endParaRPr lang="ru-RU" sz="1200" dirty="0">
                        <a:solidFill>
                          <a:srgbClr val="C00000"/>
                        </a:solidFill>
                      </a:endParaRPr>
                    </a:p>
                  </a:txBody>
                  <a:tcPr marL="9525" marR="9525" marT="9525" marB="0" anchor="b"/>
                </a:tc>
                <a:tc>
                  <a:txBody>
                    <a:bodyPr/>
                    <a:lstStyle/>
                    <a:p>
                      <a:r>
                        <a:rPr lang="ru-RU" sz="1200" dirty="0" smtClean="0">
                          <a:solidFill>
                            <a:srgbClr val="C00000"/>
                          </a:solidFill>
                        </a:rPr>
                        <a:t>25,5</a:t>
                      </a:r>
                      <a:endParaRPr lang="ru-RU" sz="1200" dirty="0">
                        <a:solidFill>
                          <a:srgbClr val="C00000"/>
                        </a:solidFill>
                      </a:endParaRPr>
                    </a:p>
                  </a:txBody>
                  <a:tcPr marL="9525" marR="9525" marT="9525" marB="0" anchor="b"/>
                </a:tc>
                <a:tc>
                  <a:txBody>
                    <a:bodyPr/>
                    <a:lstStyle/>
                    <a:p>
                      <a:r>
                        <a:rPr lang="kk-KZ" sz="1200" dirty="0" smtClean="0">
                          <a:solidFill>
                            <a:srgbClr val="C00000"/>
                          </a:solidFill>
                        </a:rPr>
                        <a:t>17,1</a:t>
                      </a:r>
                      <a:endParaRPr lang="ru-RU" sz="1200" dirty="0">
                        <a:solidFill>
                          <a:srgbClr val="C00000"/>
                        </a:solidFill>
                      </a:endParaRPr>
                    </a:p>
                  </a:txBody>
                  <a:tcPr marL="9525" marR="9525" marT="9525" marB="0" anchor="b"/>
                </a:tc>
                <a:tc>
                  <a:txBody>
                    <a:bodyPr/>
                    <a:lstStyle/>
                    <a:p>
                      <a:r>
                        <a:rPr lang="ru-RU" sz="1200" dirty="0" smtClean="0">
                          <a:solidFill>
                            <a:srgbClr val="C00000"/>
                          </a:solidFill>
                        </a:rPr>
                        <a:t>3,8</a:t>
                      </a:r>
                      <a:endParaRPr lang="ru-RU" sz="1200" dirty="0">
                        <a:solidFill>
                          <a:srgbClr val="C00000"/>
                        </a:solidFill>
                      </a:endParaRPr>
                    </a:p>
                  </a:txBody>
                  <a:tcPr marL="9525" marR="9525" marT="9525" marB="0" anchor="b"/>
                </a:tc>
                <a:tc>
                  <a:txBody>
                    <a:bodyPr/>
                    <a:lstStyle/>
                    <a:p>
                      <a:r>
                        <a:rPr lang="ru-RU" sz="1200" dirty="0" smtClean="0">
                          <a:solidFill>
                            <a:srgbClr val="C00000"/>
                          </a:solidFill>
                        </a:rPr>
                        <a:t>3,5</a:t>
                      </a:r>
                      <a:endParaRPr lang="ru-RU" sz="1200" dirty="0">
                        <a:solidFill>
                          <a:srgbClr val="C00000"/>
                        </a:solidFill>
                      </a:endParaRPr>
                    </a:p>
                  </a:txBody>
                  <a:tcPr marL="9525" marR="9525" marT="9525" marB="0" anchor="b"/>
                </a:tc>
                <a:tc>
                  <a:txBody>
                    <a:bodyPr/>
                    <a:lstStyle/>
                    <a:p>
                      <a:r>
                        <a:rPr lang="kk-KZ" sz="1200" dirty="0" smtClean="0">
                          <a:solidFill>
                            <a:srgbClr val="C00000"/>
                          </a:solidFill>
                        </a:rPr>
                        <a:t>19,20</a:t>
                      </a:r>
                      <a:endParaRPr lang="ru-RU" sz="1200" dirty="0">
                        <a:solidFill>
                          <a:srgbClr val="C00000"/>
                        </a:solidFill>
                      </a:endParaRPr>
                    </a:p>
                  </a:txBody>
                  <a:tcPr marL="9525" marR="9525" marT="9525" marB="0" anchor="b"/>
                </a:tc>
                <a:tc>
                  <a:txBody>
                    <a:bodyPr/>
                    <a:lstStyle/>
                    <a:p>
                      <a:r>
                        <a:rPr lang="ru-RU" sz="1200" dirty="0" smtClean="0">
                          <a:solidFill>
                            <a:srgbClr val="C00000"/>
                          </a:solidFill>
                        </a:rPr>
                        <a:t>19,1</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11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a:solidFill>
                            <a:srgbClr val="FF0000"/>
                          </a:solidFill>
                          <a:latin typeface="Times New Roman"/>
                        </a:rPr>
                        <a:t> </a:t>
                      </a:r>
                      <a:r>
                        <a:rPr lang="ru-RU" sz="1200" b="0" i="0" u="none" strike="noStrike" dirty="0" smtClean="0">
                          <a:solidFill>
                            <a:srgbClr val="FF0000"/>
                          </a:solidFill>
                          <a:latin typeface="Times New Roman"/>
                        </a:rPr>
                        <a:t>патология</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94,1</a:t>
                      </a:r>
                      <a:endParaRPr lang="ru-RU" sz="1200" dirty="0">
                        <a:solidFill>
                          <a:srgbClr val="C00000"/>
                        </a:solidFill>
                      </a:endParaRPr>
                    </a:p>
                  </a:txBody>
                  <a:tcPr marL="9525" marR="9525" marT="9525" marB="0" anchor="b"/>
                </a:tc>
                <a:tc>
                  <a:txBody>
                    <a:bodyPr/>
                    <a:lstStyle/>
                    <a:p>
                      <a:r>
                        <a:rPr lang="ru-RU" sz="1200" dirty="0" smtClean="0">
                          <a:solidFill>
                            <a:srgbClr val="C00000"/>
                          </a:solidFill>
                        </a:rPr>
                        <a:t>74,3</a:t>
                      </a:r>
                      <a:endParaRPr lang="ru-RU" sz="1200" dirty="0">
                        <a:solidFill>
                          <a:srgbClr val="C00000"/>
                        </a:solidFill>
                      </a:endParaRPr>
                    </a:p>
                  </a:txBody>
                  <a:tcPr marL="9525" marR="9525" marT="9525" marB="0" anchor="b"/>
                </a:tc>
                <a:tc>
                  <a:txBody>
                    <a:bodyPr/>
                    <a:lstStyle/>
                    <a:p>
                      <a:r>
                        <a:rPr lang="kk-KZ" sz="1200" dirty="0" smtClean="0">
                          <a:solidFill>
                            <a:srgbClr val="C00000"/>
                          </a:solidFill>
                        </a:rPr>
                        <a:t>24,3</a:t>
                      </a:r>
                      <a:endParaRPr lang="ru-RU" sz="1200" dirty="0">
                        <a:solidFill>
                          <a:srgbClr val="C00000"/>
                        </a:solidFill>
                      </a:endParaRPr>
                    </a:p>
                  </a:txBody>
                  <a:tcPr marL="9525" marR="9525" marT="9525" marB="0" anchor="b"/>
                </a:tc>
                <a:tc>
                  <a:txBody>
                    <a:bodyPr/>
                    <a:lstStyle/>
                    <a:p>
                      <a:r>
                        <a:rPr lang="ru-RU" sz="1200" dirty="0" smtClean="0">
                          <a:solidFill>
                            <a:srgbClr val="C00000"/>
                          </a:solidFill>
                        </a:rPr>
                        <a:t>21,5</a:t>
                      </a:r>
                      <a:endParaRPr lang="ru-RU" sz="1200" dirty="0">
                        <a:solidFill>
                          <a:srgbClr val="C00000"/>
                        </a:solidFill>
                      </a:endParaRPr>
                    </a:p>
                  </a:txBody>
                  <a:tcPr marL="9525" marR="9525" marT="9525" marB="0" anchor="b"/>
                </a:tc>
                <a:tc>
                  <a:txBody>
                    <a:bodyPr/>
                    <a:lstStyle/>
                    <a:p>
                      <a:r>
                        <a:rPr lang="kk-KZ" sz="1200" dirty="0" smtClean="0">
                          <a:solidFill>
                            <a:srgbClr val="C00000"/>
                          </a:solidFill>
                        </a:rPr>
                        <a:t>4,9</a:t>
                      </a:r>
                      <a:endParaRPr lang="ru-RU" sz="1200" dirty="0">
                        <a:solidFill>
                          <a:srgbClr val="C00000"/>
                        </a:solidFill>
                      </a:endParaRPr>
                    </a:p>
                  </a:txBody>
                  <a:tcPr marL="9525" marR="9525" marT="9525" marB="0" anchor="b"/>
                </a:tc>
                <a:tc>
                  <a:txBody>
                    <a:bodyPr/>
                    <a:lstStyle/>
                    <a:p>
                      <a:r>
                        <a:rPr lang="kk-KZ" sz="1200" dirty="0" smtClean="0">
                          <a:solidFill>
                            <a:srgbClr val="C00000"/>
                          </a:solidFill>
                        </a:rPr>
                        <a:t>5,0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12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smtClean="0">
                          <a:solidFill>
                            <a:srgbClr val="FF0000"/>
                          </a:solidFill>
                          <a:latin typeface="Times New Roman"/>
                        </a:rPr>
                        <a:t>Гинекология</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161,7</a:t>
                      </a:r>
                      <a:endParaRPr lang="ru-RU" sz="1200" dirty="0">
                        <a:solidFill>
                          <a:srgbClr val="C00000"/>
                        </a:solidFill>
                      </a:endParaRPr>
                    </a:p>
                  </a:txBody>
                  <a:tcPr marL="9525" marR="9525" marT="9525" marB="0" anchor="b"/>
                </a:tc>
                <a:tc>
                  <a:txBody>
                    <a:bodyPr/>
                    <a:lstStyle/>
                    <a:p>
                      <a:r>
                        <a:rPr lang="ru-RU" sz="1200" dirty="0" smtClean="0">
                          <a:solidFill>
                            <a:srgbClr val="C00000"/>
                          </a:solidFill>
                        </a:rPr>
                        <a:t>156,8</a:t>
                      </a:r>
                      <a:endParaRPr lang="ru-RU" sz="1200" dirty="0">
                        <a:solidFill>
                          <a:srgbClr val="C00000"/>
                        </a:solidFill>
                      </a:endParaRPr>
                    </a:p>
                  </a:txBody>
                  <a:tcPr marL="9525" marR="9525" marT="9525" marB="0" anchor="b"/>
                </a:tc>
                <a:tc>
                  <a:txBody>
                    <a:bodyPr/>
                    <a:lstStyle/>
                    <a:p>
                      <a:r>
                        <a:rPr lang="kk-KZ" sz="1200" dirty="0" smtClean="0">
                          <a:solidFill>
                            <a:srgbClr val="C00000"/>
                          </a:solidFill>
                        </a:rPr>
                        <a:t>21,0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19,9</a:t>
                      </a:r>
                      <a:endParaRPr lang="ru-RU" sz="1200" dirty="0">
                        <a:solidFill>
                          <a:srgbClr val="C00000"/>
                        </a:solidFill>
                      </a:endParaRPr>
                    </a:p>
                  </a:txBody>
                  <a:tcPr marL="9525" marR="9525" marT="9525" marB="0" anchor="b"/>
                </a:tc>
                <a:tc>
                  <a:txBody>
                    <a:bodyPr/>
                    <a:lstStyle/>
                    <a:p>
                      <a:r>
                        <a:rPr lang="kk-KZ" sz="1200" dirty="0" smtClean="0">
                          <a:solidFill>
                            <a:srgbClr val="C00000"/>
                          </a:solidFill>
                        </a:rPr>
                        <a:t>5,1</a:t>
                      </a:r>
                      <a:endParaRPr lang="ru-RU" sz="1200" dirty="0">
                        <a:solidFill>
                          <a:srgbClr val="C00000"/>
                        </a:solidFill>
                      </a:endParaRPr>
                    </a:p>
                  </a:txBody>
                  <a:tcPr marL="9525" marR="9525" marT="9525" marB="0" anchor="b"/>
                </a:tc>
                <a:tc>
                  <a:txBody>
                    <a:bodyPr/>
                    <a:lstStyle/>
                    <a:p>
                      <a:r>
                        <a:rPr lang="kk-KZ" sz="1200" dirty="0" smtClean="0">
                          <a:solidFill>
                            <a:srgbClr val="C00000"/>
                          </a:solidFill>
                        </a:rPr>
                        <a:t>5,3</a:t>
                      </a:r>
                      <a:endParaRPr lang="ru-RU" sz="1200" dirty="0">
                        <a:solidFill>
                          <a:srgbClr val="C00000"/>
                        </a:solidFill>
                      </a:endParaRPr>
                    </a:p>
                  </a:txBody>
                  <a:tcPr marL="9525" marR="9525" marT="9525" marB="0" anchor="b"/>
                </a:tc>
                <a:tc>
                  <a:txBody>
                    <a:bodyPr/>
                    <a:lstStyle/>
                    <a:p>
                      <a:r>
                        <a:rPr lang="ru-RU" sz="1200" dirty="0" smtClean="0">
                          <a:solidFill>
                            <a:srgbClr val="C00000"/>
                          </a:solidFill>
                        </a:rPr>
                        <a:t>27,3</a:t>
                      </a:r>
                      <a:endParaRPr lang="ru-RU" sz="1200" dirty="0">
                        <a:solidFill>
                          <a:srgbClr val="C00000"/>
                        </a:solidFill>
                      </a:endParaRPr>
                    </a:p>
                  </a:txBody>
                  <a:tcPr marL="9525" marR="9525" marT="9525" marB="0" anchor="b"/>
                </a:tc>
                <a:tc>
                  <a:txBody>
                    <a:bodyPr/>
                    <a:lstStyle/>
                    <a:p>
                      <a:r>
                        <a:rPr lang="kk-KZ" sz="1200" dirty="0" smtClean="0">
                          <a:solidFill>
                            <a:srgbClr val="C00000"/>
                          </a:solidFill>
                        </a:rPr>
                        <a:t>25,3</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13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smtClean="0">
                          <a:solidFill>
                            <a:srgbClr val="FF0000"/>
                          </a:solidFill>
                          <a:latin typeface="Times New Roman"/>
                        </a:rPr>
                        <a:t>Невралогия</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238,3</a:t>
                      </a:r>
                      <a:endParaRPr lang="ru-RU" sz="1200" dirty="0">
                        <a:solidFill>
                          <a:srgbClr val="C00000"/>
                        </a:solidFill>
                      </a:endParaRPr>
                    </a:p>
                  </a:txBody>
                  <a:tcPr marL="9525" marR="9525" marT="9525" marB="0" anchor="b"/>
                </a:tc>
                <a:tc>
                  <a:txBody>
                    <a:bodyPr/>
                    <a:lstStyle/>
                    <a:p>
                      <a:r>
                        <a:rPr lang="ru-RU" sz="1200" dirty="0" smtClean="0">
                          <a:solidFill>
                            <a:srgbClr val="C00000"/>
                          </a:solidFill>
                        </a:rPr>
                        <a:t>331,9</a:t>
                      </a:r>
                      <a:endParaRPr lang="ru-RU" sz="1200" dirty="0">
                        <a:solidFill>
                          <a:srgbClr val="C00000"/>
                        </a:solidFill>
                      </a:endParaRPr>
                    </a:p>
                  </a:txBody>
                  <a:tcPr marL="9525" marR="9525" marT="9525" marB="0" anchor="b"/>
                </a:tc>
                <a:tc>
                  <a:txBody>
                    <a:bodyPr/>
                    <a:lstStyle/>
                    <a:p>
                      <a:r>
                        <a:rPr lang="kk-KZ" sz="1200" dirty="0" smtClean="0">
                          <a:solidFill>
                            <a:srgbClr val="C00000"/>
                          </a:solidFill>
                        </a:rPr>
                        <a:t>21,7</a:t>
                      </a:r>
                      <a:endParaRPr lang="ru-RU" sz="1200" dirty="0">
                        <a:solidFill>
                          <a:srgbClr val="C00000"/>
                        </a:solidFill>
                      </a:endParaRPr>
                    </a:p>
                  </a:txBody>
                  <a:tcPr marL="9525" marR="9525" marT="9525" marB="0" anchor="b"/>
                </a:tc>
                <a:tc>
                  <a:txBody>
                    <a:bodyPr/>
                    <a:lstStyle/>
                    <a:p>
                      <a:r>
                        <a:rPr lang="ru-RU" sz="1200" dirty="0" smtClean="0">
                          <a:solidFill>
                            <a:srgbClr val="C00000"/>
                          </a:solidFill>
                        </a:rPr>
                        <a:t>27,3</a:t>
                      </a:r>
                      <a:endParaRPr lang="ru-RU" sz="1200" dirty="0">
                        <a:solidFill>
                          <a:srgbClr val="C00000"/>
                        </a:solidFill>
                      </a:endParaRPr>
                    </a:p>
                  </a:txBody>
                  <a:tcPr marL="9525" marR="9525" marT="9525" marB="0" anchor="b"/>
                </a:tc>
                <a:tc>
                  <a:txBody>
                    <a:bodyPr/>
                    <a:lstStyle/>
                    <a:p>
                      <a:r>
                        <a:rPr lang="kk-KZ" sz="1200" dirty="0" smtClean="0">
                          <a:solidFill>
                            <a:srgbClr val="C00000"/>
                          </a:solidFill>
                        </a:rPr>
                        <a:t>7,2</a:t>
                      </a:r>
                      <a:endParaRPr lang="ru-RU" sz="1200" dirty="0">
                        <a:solidFill>
                          <a:srgbClr val="C00000"/>
                        </a:solidFill>
                      </a:endParaRPr>
                    </a:p>
                  </a:txBody>
                  <a:tcPr marL="9525" marR="9525" marT="9525" marB="0" anchor="b"/>
                </a:tc>
                <a:tc>
                  <a:txBody>
                    <a:bodyPr/>
                    <a:lstStyle/>
                    <a:p>
                      <a:r>
                        <a:rPr lang="kk-KZ" sz="1200" dirty="0" smtClean="0">
                          <a:solidFill>
                            <a:srgbClr val="C00000"/>
                          </a:solidFill>
                        </a:rPr>
                        <a:t>7,9</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1,5</a:t>
                      </a:r>
                      <a:endParaRPr lang="ru-RU" sz="1200" dirty="0">
                        <a:solidFill>
                          <a:srgbClr val="C00000"/>
                        </a:solidFill>
                      </a:endParaRPr>
                    </a:p>
                  </a:txBody>
                  <a:tcPr marL="9525" marR="9525" marT="9525" marB="0" anchor="b"/>
                </a:tc>
                <a:tc>
                  <a:txBody>
                    <a:bodyPr/>
                    <a:lstStyle/>
                    <a:p>
                      <a:r>
                        <a:rPr lang="kk-KZ" sz="1200" dirty="0" smtClean="0">
                          <a:solidFill>
                            <a:srgbClr val="C00000"/>
                          </a:solidFill>
                        </a:rPr>
                        <a:t>1,1</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14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a:solidFill>
                            <a:srgbClr val="FF0000"/>
                          </a:solidFill>
                          <a:latin typeface="Times New Roman"/>
                        </a:rPr>
                        <a:t>отоларинг</a:t>
                      </a:r>
                      <a:r>
                        <a:rPr lang="ru-RU" sz="1200" b="0" i="0" u="none" strike="noStrike" dirty="0">
                          <a:solidFill>
                            <a:srgbClr val="FF0000"/>
                          </a:solidFill>
                          <a:latin typeface="Times New Roman"/>
                        </a:rPr>
                        <a:t> </a:t>
                      </a:r>
                      <a:r>
                        <a:rPr lang="ru-RU" sz="1200" b="0" i="0" u="none" strike="noStrike" dirty="0" err="1" smtClean="0">
                          <a:solidFill>
                            <a:srgbClr val="FF0000"/>
                          </a:solidFill>
                          <a:latin typeface="Times New Roman"/>
                        </a:rPr>
                        <a:t>ересектер</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81,0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164,0</a:t>
                      </a:r>
                      <a:endParaRPr lang="ru-RU" sz="1200" dirty="0">
                        <a:solidFill>
                          <a:srgbClr val="C00000"/>
                        </a:solidFill>
                      </a:endParaRPr>
                    </a:p>
                  </a:txBody>
                  <a:tcPr marL="9525" marR="9525" marT="9525" marB="0" anchor="b"/>
                </a:tc>
                <a:tc>
                  <a:txBody>
                    <a:bodyPr/>
                    <a:lstStyle/>
                    <a:p>
                      <a:r>
                        <a:rPr lang="kk-KZ" sz="1200" dirty="0" smtClean="0">
                          <a:solidFill>
                            <a:srgbClr val="C00000"/>
                          </a:solidFill>
                        </a:rPr>
                        <a:t>6,3</a:t>
                      </a:r>
                      <a:endParaRPr lang="ru-RU" sz="1200" dirty="0">
                        <a:solidFill>
                          <a:srgbClr val="C00000"/>
                        </a:solidFill>
                      </a:endParaRPr>
                    </a:p>
                  </a:txBody>
                  <a:tcPr marL="9525" marR="9525" marT="9525" marB="0" anchor="b"/>
                </a:tc>
                <a:tc>
                  <a:txBody>
                    <a:bodyPr/>
                    <a:lstStyle/>
                    <a:p>
                      <a:r>
                        <a:rPr lang="kk-KZ" sz="1200" dirty="0" smtClean="0">
                          <a:solidFill>
                            <a:srgbClr val="C00000"/>
                          </a:solidFill>
                        </a:rPr>
                        <a:t>14,7</a:t>
                      </a:r>
                      <a:endParaRPr lang="ru-RU" sz="1200" dirty="0">
                        <a:solidFill>
                          <a:srgbClr val="C00000"/>
                        </a:solidFill>
                      </a:endParaRPr>
                    </a:p>
                  </a:txBody>
                  <a:tcPr marL="9525" marR="9525" marT="9525" marB="0" anchor="b"/>
                </a:tc>
                <a:tc>
                  <a:txBody>
                    <a:bodyPr/>
                    <a:lstStyle/>
                    <a:p>
                      <a:r>
                        <a:rPr lang="kk-KZ" sz="1200" dirty="0" smtClean="0">
                          <a:solidFill>
                            <a:srgbClr val="C00000"/>
                          </a:solidFill>
                        </a:rPr>
                        <a:t>8,1</a:t>
                      </a:r>
                      <a:endParaRPr lang="ru-RU" sz="1200" dirty="0">
                        <a:solidFill>
                          <a:srgbClr val="C00000"/>
                        </a:solidFill>
                      </a:endParaRPr>
                    </a:p>
                  </a:txBody>
                  <a:tcPr marL="9525" marR="9525" marT="9525" marB="0" anchor="b"/>
                </a:tc>
                <a:tc>
                  <a:txBody>
                    <a:bodyPr/>
                    <a:lstStyle/>
                    <a:p>
                      <a:r>
                        <a:rPr lang="kk-KZ" sz="1200" dirty="0" smtClean="0">
                          <a:solidFill>
                            <a:srgbClr val="C00000"/>
                          </a:solidFill>
                        </a:rPr>
                        <a:t>7,5</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18,2</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15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smtClean="0">
                          <a:solidFill>
                            <a:srgbClr val="FF0000"/>
                          </a:solidFill>
                          <a:latin typeface="Times New Roman"/>
                        </a:rPr>
                        <a:t>Отоларингология</a:t>
                      </a:r>
                      <a:r>
                        <a:rPr lang="ru-RU" sz="1200" b="0" i="0" u="none" strike="noStrike" baseline="0" dirty="0" smtClean="0">
                          <a:solidFill>
                            <a:srgbClr val="FF0000"/>
                          </a:solidFill>
                          <a:latin typeface="Times New Roman"/>
                        </a:rPr>
                        <a:t> </a:t>
                      </a:r>
                      <a:r>
                        <a:rPr lang="ru-RU" sz="1200" b="0" i="0" u="none" strike="noStrike" baseline="0" dirty="0" err="1" smtClean="0">
                          <a:solidFill>
                            <a:srgbClr val="FF0000"/>
                          </a:solidFill>
                          <a:latin typeface="Times New Roman"/>
                        </a:rPr>
                        <a:t>балалар</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0,0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16,0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1,3</a:t>
                      </a:r>
                      <a:endParaRPr lang="ru-RU" sz="1200" dirty="0">
                        <a:solidFill>
                          <a:srgbClr val="C00000"/>
                        </a:solidFill>
                      </a:endParaRPr>
                    </a:p>
                  </a:txBody>
                  <a:tcPr marL="9525" marR="9525" marT="9525" marB="0" anchor="b"/>
                </a:tc>
                <a:tc>
                  <a:txBody>
                    <a:bodyPr/>
                    <a:lstStyle/>
                    <a:p>
                      <a:r>
                        <a:rPr lang="kk-KZ" sz="1200" dirty="0" smtClean="0">
                          <a:solidFill>
                            <a:srgbClr val="C00000"/>
                          </a:solidFill>
                        </a:rPr>
                        <a:t>0,0</a:t>
                      </a:r>
                      <a:endParaRPr lang="ru-RU" sz="1200" dirty="0">
                        <a:solidFill>
                          <a:srgbClr val="C00000"/>
                        </a:solidFill>
                      </a:endParaRPr>
                    </a:p>
                  </a:txBody>
                  <a:tcPr marL="9525" marR="9525" marT="9525" marB="0" anchor="b"/>
                </a:tc>
                <a:tc>
                  <a:txBody>
                    <a:bodyPr/>
                    <a:lstStyle/>
                    <a:p>
                      <a:r>
                        <a:rPr lang="kk-KZ" sz="1200" dirty="0" smtClean="0">
                          <a:solidFill>
                            <a:srgbClr val="C00000"/>
                          </a:solidFill>
                        </a:rPr>
                        <a:t>8,0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smtClean="0">
                          <a:solidFill>
                            <a:srgbClr val="C00000"/>
                          </a:solidFill>
                        </a:rPr>
                        <a:t>50,0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16</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smtClean="0">
                          <a:solidFill>
                            <a:srgbClr val="FF0000"/>
                          </a:solidFill>
                          <a:latin typeface="Times New Roman"/>
                        </a:rPr>
                        <a:t>педиатриялық</a:t>
                      </a:r>
                      <a:r>
                        <a:rPr lang="ru-RU" sz="1200" b="0" i="0" u="none" strike="noStrike" dirty="0" smtClean="0">
                          <a:solidFill>
                            <a:srgbClr val="FF0000"/>
                          </a:solidFill>
                          <a:latin typeface="Times New Roman"/>
                        </a:rPr>
                        <a:t> </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158,8</a:t>
                      </a:r>
                      <a:endParaRPr lang="ru-RU" sz="1200" dirty="0">
                        <a:solidFill>
                          <a:srgbClr val="C00000"/>
                        </a:solidFill>
                      </a:endParaRPr>
                    </a:p>
                  </a:txBody>
                  <a:tcPr marL="9525" marR="9525" marT="9525" marB="0" anchor="b"/>
                </a:tc>
                <a:tc>
                  <a:txBody>
                    <a:bodyPr/>
                    <a:lstStyle/>
                    <a:p>
                      <a:r>
                        <a:rPr lang="ru-RU" sz="1200" dirty="0" smtClean="0">
                          <a:solidFill>
                            <a:srgbClr val="C00000"/>
                          </a:solidFill>
                        </a:rPr>
                        <a:t>181,4</a:t>
                      </a:r>
                      <a:endParaRPr lang="ru-RU" sz="1200" dirty="0">
                        <a:solidFill>
                          <a:srgbClr val="C00000"/>
                        </a:solidFill>
                      </a:endParaRPr>
                    </a:p>
                  </a:txBody>
                  <a:tcPr marL="9525" marR="9525" marT="9525" marB="0" anchor="b"/>
                </a:tc>
                <a:tc>
                  <a:txBody>
                    <a:bodyPr/>
                    <a:lstStyle/>
                    <a:p>
                      <a:r>
                        <a:rPr lang="ru-RU" sz="1200" dirty="0" smtClean="0">
                          <a:solidFill>
                            <a:srgbClr val="C00000"/>
                          </a:solidFill>
                        </a:rPr>
                        <a:t>14,1</a:t>
                      </a:r>
                      <a:endParaRPr lang="ru-RU" sz="1200" dirty="0">
                        <a:solidFill>
                          <a:srgbClr val="C00000"/>
                        </a:solidFill>
                      </a:endParaRPr>
                    </a:p>
                  </a:txBody>
                  <a:tcPr marL="9525" marR="9525" marT="9525" marB="0" anchor="b"/>
                </a:tc>
                <a:tc>
                  <a:txBody>
                    <a:bodyPr/>
                    <a:lstStyle/>
                    <a:p>
                      <a:r>
                        <a:rPr lang="ru-RU" sz="1200" dirty="0" smtClean="0">
                          <a:solidFill>
                            <a:srgbClr val="C00000"/>
                          </a:solidFill>
                        </a:rPr>
                        <a:t>13,4</a:t>
                      </a:r>
                      <a:endParaRPr lang="ru-RU" sz="1200" dirty="0">
                        <a:solidFill>
                          <a:srgbClr val="C00000"/>
                        </a:solidFill>
                      </a:endParaRPr>
                    </a:p>
                  </a:txBody>
                  <a:tcPr marL="9525" marR="9525" marT="9525" marB="0" anchor="b"/>
                </a:tc>
                <a:tc>
                  <a:txBody>
                    <a:bodyPr/>
                    <a:lstStyle/>
                    <a:p>
                      <a:r>
                        <a:rPr lang="ru-RU" sz="1200" dirty="0" smtClean="0">
                          <a:solidFill>
                            <a:srgbClr val="C00000"/>
                          </a:solidFill>
                        </a:rPr>
                        <a:t>7,2</a:t>
                      </a:r>
                      <a:endParaRPr lang="ru-RU" sz="1200" dirty="0">
                        <a:solidFill>
                          <a:srgbClr val="C00000"/>
                        </a:solidFill>
                      </a:endParaRPr>
                    </a:p>
                  </a:txBody>
                  <a:tcPr marL="9525" marR="9525" marT="9525" marB="0" anchor="b"/>
                </a:tc>
                <a:tc>
                  <a:txBody>
                    <a:bodyPr/>
                    <a:lstStyle/>
                    <a:p>
                      <a:r>
                        <a:rPr lang="kk-KZ" sz="1200" dirty="0" smtClean="0">
                          <a:solidFill>
                            <a:srgbClr val="C00000"/>
                          </a:solidFill>
                        </a:rPr>
                        <a:t>8,9</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ru-RU"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0,2</a:t>
                      </a:r>
                      <a:endParaRPr lang="ru-RU" sz="1200" dirty="0">
                        <a:solidFill>
                          <a:srgbClr val="C00000"/>
                        </a:solidFill>
                      </a:endParaRPr>
                    </a:p>
                  </a:txBody>
                  <a:tcPr marL="9525" marR="9525" marT="9525" marB="0" anchor="b"/>
                </a:tc>
                <a:tc>
                  <a:txBody>
                    <a:bodyPr/>
                    <a:lstStyle/>
                    <a:p>
                      <a:r>
                        <a:rPr lang="kk-KZ" sz="1200" dirty="0" smtClean="0">
                          <a:solidFill>
                            <a:srgbClr val="C00000"/>
                          </a:solidFill>
                        </a:rPr>
                        <a:t>0,2</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17</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a:solidFill>
                            <a:srgbClr val="FF0000"/>
                          </a:solidFill>
                          <a:latin typeface="Times New Roman"/>
                        </a:rPr>
                        <a:t>кардио</a:t>
                      </a:r>
                      <a:r>
                        <a:rPr lang="ru-RU" sz="1200" b="0" i="0" u="none" strike="noStrike" dirty="0">
                          <a:solidFill>
                            <a:srgbClr val="FF0000"/>
                          </a:solidFill>
                          <a:latin typeface="Times New Roman"/>
                        </a:rPr>
                        <a:t> </a:t>
                      </a:r>
                      <a:r>
                        <a:rPr lang="ru-RU" sz="1200" b="0" i="0" u="none" strike="noStrike" dirty="0" err="1" smtClean="0">
                          <a:solidFill>
                            <a:srgbClr val="FF0000"/>
                          </a:solidFill>
                          <a:latin typeface="Times New Roman"/>
                        </a:rPr>
                        <a:t>сауықтыру</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75,5</a:t>
                      </a:r>
                      <a:endParaRPr lang="ru-RU" sz="1200" dirty="0">
                        <a:solidFill>
                          <a:srgbClr val="C00000"/>
                        </a:solidFill>
                      </a:endParaRPr>
                    </a:p>
                  </a:txBody>
                  <a:tcPr marL="9525" marR="9525" marT="9525" marB="0" anchor="b"/>
                </a:tc>
                <a:tc>
                  <a:txBody>
                    <a:bodyPr/>
                    <a:lstStyle/>
                    <a:p>
                      <a:r>
                        <a:rPr lang="kk-KZ" sz="1200" dirty="0" smtClean="0">
                          <a:solidFill>
                            <a:srgbClr val="C00000"/>
                          </a:solidFill>
                        </a:rPr>
                        <a:t>140,</a:t>
                      </a:r>
                      <a:r>
                        <a:rPr lang="kk-KZ" sz="1200" baseline="0" dirty="0" smtClean="0">
                          <a:solidFill>
                            <a:srgbClr val="C00000"/>
                          </a:solidFill>
                        </a:rPr>
                        <a:t> </a:t>
                      </a:r>
                      <a:r>
                        <a:rPr lang="kk-KZ" sz="1200" dirty="0" smtClean="0">
                          <a:solidFill>
                            <a:srgbClr val="C00000"/>
                          </a:solidFill>
                        </a:rPr>
                        <a:t>5</a:t>
                      </a:r>
                      <a:endParaRPr lang="ru-RU" sz="1200" dirty="0">
                        <a:solidFill>
                          <a:srgbClr val="C00000"/>
                        </a:solidFill>
                      </a:endParaRPr>
                    </a:p>
                  </a:txBody>
                  <a:tcPr marL="9525" marR="9525" marT="9525" marB="0" anchor="b"/>
                </a:tc>
                <a:tc>
                  <a:txBody>
                    <a:bodyPr/>
                    <a:lstStyle/>
                    <a:p>
                      <a:r>
                        <a:rPr lang="kk-KZ" sz="1200" dirty="0" smtClean="0">
                          <a:solidFill>
                            <a:srgbClr val="C00000"/>
                          </a:solidFill>
                        </a:rPr>
                        <a:t>5,3</a:t>
                      </a:r>
                      <a:endParaRPr lang="ru-RU" sz="1200" dirty="0">
                        <a:solidFill>
                          <a:srgbClr val="C00000"/>
                        </a:solidFill>
                      </a:endParaRPr>
                    </a:p>
                  </a:txBody>
                  <a:tcPr marL="9525" marR="9525" marT="9525" marB="0" anchor="b"/>
                </a:tc>
                <a:tc>
                  <a:txBody>
                    <a:bodyPr/>
                    <a:lstStyle/>
                    <a:p>
                      <a:r>
                        <a:rPr lang="ru-RU" sz="1200" dirty="0" smtClean="0">
                          <a:solidFill>
                            <a:srgbClr val="C00000"/>
                          </a:solidFill>
                        </a:rPr>
                        <a:t>8,3</a:t>
                      </a:r>
                      <a:endParaRPr lang="ru-RU" sz="1200" dirty="0">
                        <a:solidFill>
                          <a:srgbClr val="C00000"/>
                        </a:solidFill>
                      </a:endParaRPr>
                    </a:p>
                  </a:txBody>
                  <a:tcPr marL="9525" marR="9525" marT="9525" marB="0" anchor="b"/>
                </a:tc>
                <a:tc>
                  <a:txBody>
                    <a:bodyPr/>
                    <a:lstStyle/>
                    <a:p>
                      <a:r>
                        <a:rPr lang="ru-RU" sz="1200" dirty="0" smtClean="0">
                          <a:solidFill>
                            <a:srgbClr val="C00000"/>
                          </a:solidFill>
                        </a:rPr>
                        <a:t>9,4</a:t>
                      </a:r>
                      <a:endParaRPr lang="ru-RU" sz="1200" dirty="0">
                        <a:solidFill>
                          <a:srgbClr val="C00000"/>
                        </a:solidFill>
                      </a:endParaRPr>
                    </a:p>
                  </a:txBody>
                  <a:tcPr marL="9525" marR="9525" marT="9525" marB="0" anchor="b"/>
                </a:tc>
                <a:tc>
                  <a:txBody>
                    <a:bodyPr/>
                    <a:lstStyle/>
                    <a:p>
                      <a:r>
                        <a:rPr lang="ru-RU" sz="1200" dirty="0" smtClean="0">
                          <a:solidFill>
                            <a:srgbClr val="C00000"/>
                          </a:solidFill>
                        </a:rPr>
                        <a:t>11,2</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18</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err="1">
                          <a:solidFill>
                            <a:srgbClr val="FF0000"/>
                          </a:solidFill>
                          <a:latin typeface="Times New Roman"/>
                        </a:rPr>
                        <a:t>невро</a:t>
                      </a:r>
                      <a:r>
                        <a:rPr lang="ru-RU" sz="1200" b="0" i="0" u="none" strike="noStrike" dirty="0">
                          <a:solidFill>
                            <a:srgbClr val="FF0000"/>
                          </a:solidFill>
                          <a:latin typeface="Times New Roman"/>
                        </a:rPr>
                        <a:t> </a:t>
                      </a:r>
                      <a:r>
                        <a:rPr lang="ru-RU" sz="1200" b="0" i="0" u="none" strike="noStrike" dirty="0" err="1" smtClean="0">
                          <a:solidFill>
                            <a:srgbClr val="FF0000"/>
                          </a:solidFill>
                          <a:latin typeface="Times New Roman"/>
                        </a:rPr>
                        <a:t>сауықтыру</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24,8</a:t>
                      </a:r>
                      <a:endParaRPr lang="ru-RU" sz="1200" dirty="0">
                        <a:solidFill>
                          <a:srgbClr val="C00000"/>
                        </a:solidFill>
                      </a:endParaRPr>
                    </a:p>
                  </a:txBody>
                  <a:tcPr marL="9525" marR="9525" marT="9525" marB="0" anchor="b"/>
                </a:tc>
                <a:tc>
                  <a:txBody>
                    <a:bodyPr/>
                    <a:lstStyle/>
                    <a:p>
                      <a:r>
                        <a:rPr lang="kk-KZ" sz="1200" dirty="0" smtClean="0">
                          <a:solidFill>
                            <a:srgbClr val="C00000"/>
                          </a:solidFill>
                        </a:rPr>
                        <a:t>144,7</a:t>
                      </a:r>
                      <a:endParaRPr lang="ru-RU" sz="1200" dirty="0">
                        <a:solidFill>
                          <a:srgbClr val="C00000"/>
                        </a:solidFill>
                      </a:endParaRPr>
                    </a:p>
                  </a:txBody>
                  <a:tcPr marL="9525" marR="9525" marT="9525" marB="0" anchor="b"/>
                </a:tc>
                <a:tc>
                  <a:txBody>
                    <a:bodyPr/>
                    <a:lstStyle/>
                    <a:p>
                      <a:r>
                        <a:rPr lang="kk-KZ" sz="1200" dirty="0" smtClean="0">
                          <a:solidFill>
                            <a:srgbClr val="C00000"/>
                          </a:solidFill>
                        </a:rPr>
                        <a:t>2,8</a:t>
                      </a:r>
                      <a:endParaRPr lang="ru-RU" sz="1200" dirty="0">
                        <a:solidFill>
                          <a:srgbClr val="C00000"/>
                        </a:solidFill>
                      </a:endParaRPr>
                    </a:p>
                  </a:txBody>
                  <a:tcPr marL="9525" marR="9525" marT="9525" marB="0" anchor="b"/>
                </a:tc>
                <a:tc>
                  <a:txBody>
                    <a:bodyPr/>
                    <a:lstStyle/>
                    <a:p>
                      <a:r>
                        <a:rPr lang="kk-KZ" sz="1200" dirty="0" smtClean="0">
                          <a:solidFill>
                            <a:srgbClr val="C00000"/>
                          </a:solidFill>
                        </a:rPr>
                        <a:t>13,2</a:t>
                      </a:r>
                      <a:endParaRPr lang="ru-RU" sz="1200" dirty="0">
                        <a:solidFill>
                          <a:srgbClr val="C00000"/>
                        </a:solidFill>
                      </a:endParaRPr>
                    </a:p>
                  </a:txBody>
                  <a:tcPr marL="9525" marR="9525" marT="9525" marB="0" anchor="b"/>
                </a:tc>
                <a:tc>
                  <a:txBody>
                    <a:bodyPr/>
                    <a:lstStyle/>
                    <a:p>
                      <a:r>
                        <a:rPr lang="kk-KZ" sz="1200" dirty="0" smtClean="0">
                          <a:solidFill>
                            <a:srgbClr val="C00000"/>
                          </a:solidFill>
                        </a:rPr>
                        <a:t>8,9</a:t>
                      </a:r>
                      <a:endParaRPr lang="ru-RU" sz="1200" dirty="0">
                        <a:solidFill>
                          <a:srgbClr val="C00000"/>
                        </a:solidFill>
                      </a:endParaRPr>
                    </a:p>
                  </a:txBody>
                  <a:tcPr marL="9525" marR="9525" marT="9525" marB="0" anchor="b"/>
                </a:tc>
                <a:tc>
                  <a:txBody>
                    <a:bodyPr/>
                    <a:lstStyle/>
                    <a:p>
                      <a:r>
                        <a:rPr lang="kk-KZ" sz="1200" dirty="0" smtClean="0">
                          <a:solidFill>
                            <a:srgbClr val="C00000"/>
                          </a:solidFill>
                        </a:rPr>
                        <a:t>10,6</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19</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a:solidFill>
                            <a:srgbClr val="FF0000"/>
                          </a:solidFill>
                          <a:latin typeface="Times New Roman"/>
                        </a:rPr>
                        <a:t>трав </a:t>
                      </a:r>
                      <a:r>
                        <a:rPr lang="ru-RU" sz="1200" b="0" i="0" u="none" strike="noStrike" dirty="0" err="1" smtClean="0">
                          <a:solidFill>
                            <a:srgbClr val="FF0000"/>
                          </a:solidFill>
                          <a:latin typeface="Times New Roman"/>
                        </a:rPr>
                        <a:t>сауықтыру</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72,0</a:t>
                      </a:r>
                      <a:endParaRPr lang="ru-RU" sz="1200" dirty="0">
                        <a:solidFill>
                          <a:srgbClr val="C00000"/>
                        </a:solidFill>
                      </a:endParaRPr>
                    </a:p>
                  </a:txBody>
                  <a:tcPr marL="9525" marR="9525" marT="9525" marB="0" anchor="b"/>
                </a:tc>
                <a:tc>
                  <a:txBody>
                    <a:bodyPr/>
                    <a:lstStyle/>
                    <a:p>
                      <a:r>
                        <a:rPr lang="kk-KZ" sz="1200" dirty="0" smtClean="0">
                          <a:solidFill>
                            <a:srgbClr val="C00000"/>
                          </a:solidFill>
                        </a:rPr>
                        <a:t>155,0</a:t>
                      </a:r>
                      <a:endParaRPr lang="ru-RU" sz="1200" dirty="0">
                        <a:solidFill>
                          <a:srgbClr val="C00000"/>
                        </a:solidFill>
                      </a:endParaRPr>
                    </a:p>
                  </a:txBody>
                  <a:tcPr marL="9525" marR="9525" marT="9525" marB="0" anchor="b"/>
                </a:tc>
                <a:tc>
                  <a:txBody>
                    <a:bodyPr/>
                    <a:lstStyle/>
                    <a:p>
                      <a:r>
                        <a:rPr lang="kk-KZ" sz="1200" dirty="0" smtClean="0">
                          <a:solidFill>
                            <a:srgbClr val="C00000"/>
                          </a:solidFill>
                        </a:rPr>
                        <a:t>4,7</a:t>
                      </a:r>
                      <a:endParaRPr lang="ru-RU" sz="1200" dirty="0">
                        <a:solidFill>
                          <a:srgbClr val="C00000"/>
                        </a:solidFill>
                      </a:endParaRPr>
                    </a:p>
                  </a:txBody>
                  <a:tcPr marL="9525" marR="9525" marT="9525" marB="0" anchor="b"/>
                </a:tc>
                <a:tc>
                  <a:txBody>
                    <a:bodyPr/>
                    <a:lstStyle/>
                    <a:p>
                      <a:r>
                        <a:rPr lang="ru-RU" sz="1200" dirty="0" smtClean="0">
                          <a:solidFill>
                            <a:srgbClr val="C00000"/>
                          </a:solidFill>
                        </a:rPr>
                        <a:t>9,3</a:t>
                      </a:r>
                      <a:endParaRPr lang="ru-RU" sz="1200" dirty="0">
                        <a:solidFill>
                          <a:srgbClr val="C00000"/>
                        </a:solidFill>
                      </a:endParaRPr>
                    </a:p>
                  </a:txBody>
                  <a:tcPr marL="9525" marR="9525" marT="9525" marB="0" anchor="b"/>
                </a:tc>
                <a:tc>
                  <a:txBody>
                    <a:bodyPr/>
                    <a:lstStyle/>
                    <a:p>
                      <a:r>
                        <a:rPr lang="ru-RU" sz="1200" dirty="0" smtClean="0">
                          <a:solidFill>
                            <a:srgbClr val="C00000"/>
                          </a:solidFill>
                        </a:rPr>
                        <a:t>10,3</a:t>
                      </a:r>
                      <a:endParaRPr lang="ru-RU" sz="1200" dirty="0">
                        <a:solidFill>
                          <a:srgbClr val="C00000"/>
                        </a:solidFill>
                      </a:endParaRPr>
                    </a:p>
                  </a:txBody>
                  <a:tcPr marL="9525" marR="9525" marT="9525" marB="0" anchor="b"/>
                </a:tc>
                <a:tc>
                  <a:txBody>
                    <a:bodyPr/>
                    <a:lstStyle/>
                    <a:p>
                      <a:r>
                        <a:rPr lang="kk-KZ" sz="1200" dirty="0" smtClean="0">
                          <a:solidFill>
                            <a:srgbClr val="C00000"/>
                          </a:solidFill>
                        </a:rPr>
                        <a:t>11,1</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20</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200" b="0" i="0" u="none" strike="noStrike" dirty="0" smtClean="0">
                          <a:solidFill>
                            <a:srgbClr val="FF0000"/>
                          </a:solidFill>
                          <a:latin typeface="Times New Roman"/>
                        </a:rPr>
                        <a:t>Инсульт</a:t>
                      </a:r>
                      <a:endParaRPr lang="ru-RU" sz="1200" b="0"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116,7</a:t>
                      </a:r>
                      <a:endParaRPr lang="ru-RU" sz="1200" dirty="0">
                        <a:solidFill>
                          <a:srgbClr val="C00000"/>
                        </a:solidFill>
                      </a:endParaRPr>
                    </a:p>
                  </a:txBody>
                  <a:tcPr marL="9525" marR="9525" marT="9525" marB="0" anchor="b"/>
                </a:tc>
                <a:tc>
                  <a:txBody>
                    <a:bodyPr/>
                    <a:lstStyle/>
                    <a:p>
                      <a:r>
                        <a:rPr lang="ru-RU" sz="1200" dirty="0" smtClean="0">
                          <a:solidFill>
                            <a:srgbClr val="C00000"/>
                          </a:solidFill>
                        </a:rPr>
                        <a:t>130,6</a:t>
                      </a:r>
                      <a:endParaRPr lang="ru-RU" sz="1200" dirty="0">
                        <a:solidFill>
                          <a:srgbClr val="C00000"/>
                        </a:solidFill>
                      </a:endParaRPr>
                    </a:p>
                  </a:txBody>
                  <a:tcPr marL="9525" marR="9525" marT="9525" marB="0" anchor="b"/>
                </a:tc>
                <a:tc>
                  <a:txBody>
                    <a:bodyPr/>
                    <a:lstStyle/>
                    <a:p>
                      <a:r>
                        <a:rPr lang="kk-KZ" sz="1200" dirty="0" smtClean="0">
                          <a:solidFill>
                            <a:srgbClr val="C00000"/>
                          </a:solidFill>
                        </a:rPr>
                        <a:t>6,9</a:t>
                      </a:r>
                      <a:endParaRPr lang="ru-RU" sz="1200" dirty="0">
                        <a:solidFill>
                          <a:srgbClr val="C00000"/>
                        </a:solidFill>
                      </a:endParaRPr>
                    </a:p>
                  </a:txBody>
                  <a:tcPr marL="9525" marR="9525" marT="9525" marB="0" anchor="b"/>
                </a:tc>
                <a:tc>
                  <a:txBody>
                    <a:bodyPr/>
                    <a:lstStyle/>
                    <a:p>
                      <a:r>
                        <a:rPr lang="ru-RU" sz="1200" dirty="0" smtClean="0">
                          <a:solidFill>
                            <a:srgbClr val="C00000"/>
                          </a:solidFill>
                        </a:rPr>
                        <a:t>6,3</a:t>
                      </a:r>
                      <a:endParaRPr lang="ru-RU" sz="1200" dirty="0">
                        <a:solidFill>
                          <a:srgbClr val="C00000"/>
                        </a:solidFill>
                      </a:endParaRPr>
                    </a:p>
                  </a:txBody>
                  <a:tcPr marL="9525" marR="9525" marT="9525" marB="0" anchor="b"/>
                </a:tc>
                <a:tc>
                  <a:txBody>
                    <a:bodyPr/>
                    <a:lstStyle/>
                    <a:p>
                      <a:r>
                        <a:rPr lang="kk-KZ" sz="1200" dirty="0" smtClean="0">
                          <a:solidFill>
                            <a:srgbClr val="C00000"/>
                          </a:solidFill>
                        </a:rPr>
                        <a:t>10,5</a:t>
                      </a:r>
                      <a:endParaRPr lang="ru-RU" sz="1200" dirty="0">
                        <a:solidFill>
                          <a:srgbClr val="C00000"/>
                        </a:solidFill>
                      </a:endParaRPr>
                    </a:p>
                  </a:txBody>
                  <a:tcPr marL="9525" marR="9525" marT="9525" marB="0" anchor="b"/>
                </a:tc>
                <a:tc>
                  <a:txBody>
                    <a:bodyPr/>
                    <a:lstStyle/>
                    <a:p>
                      <a:r>
                        <a:rPr lang="kk-KZ" sz="1200" dirty="0" smtClean="0">
                          <a:solidFill>
                            <a:srgbClr val="C00000"/>
                          </a:solidFill>
                        </a:rPr>
                        <a:t>10,6</a:t>
                      </a:r>
                      <a:endParaRPr lang="ru-RU" sz="1200" dirty="0">
                        <a:solidFill>
                          <a:srgbClr val="C00000"/>
                        </a:solidFill>
                      </a:endParaRPr>
                    </a:p>
                  </a:txBody>
                  <a:tcPr marL="9525" marR="9525" marT="9525" marB="0" anchor="b"/>
                </a:tc>
                <a:tc>
                  <a:txBody>
                    <a:bodyPr/>
                    <a:lstStyle/>
                    <a:p>
                      <a:r>
                        <a:rPr lang="ru-RU" sz="1200" dirty="0" smtClean="0">
                          <a:solidFill>
                            <a:srgbClr val="C00000"/>
                          </a:solidFill>
                        </a:rPr>
                        <a:t>4,41</a:t>
                      </a:r>
                      <a:endParaRPr lang="ru-RU" sz="1200" dirty="0">
                        <a:solidFill>
                          <a:srgbClr val="C00000"/>
                        </a:solidFill>
                      </a:endParaRPr>
                    </a:p>
                  </a:txBody>
                  <a:tcPr marL="9525" marR="9525" marT="9525" marB="0" anchor="b"/>
                </a:tc>
                <a:tc>
                  <a:txBody>
                    <a:bodyPr/>
                    <a:lstStyle/>
                    <a:p>
                      <a:r>
                        <a:rPr lang="ru-RU" sz="1200" dirty="0" smtClean="0">
                          <a:solidFill>
                            <a:srgbClr val="C00000"/>
                          </a:solidFill>
                        </a:rPr>
                        <a:t>6,0</a:t>
                      </a:r>
                      <a:endParaRPr lang="ru-RU" sz="1200" dirty="0">
                        <a:solidFill>
                          <a:srgbClr val="C00000"/>
                        </a:solidFill>
                      </a:endParaRPr>
                    </a:p>
                  </a:txBody>
                  <a:tcPr marL="9525" marR="9525" marT="9525" marB="0" anchor="b"/>
                </a:tc>
                <a:tc>
                  <a:txBody>
                    <a:bodyPr/>
                    <a:lstStyle/>
                    <a:p>
                      <a:r>
                        <a:rPr lang="ru-RU" sz="1200" dirty="0" smtClean="0">
                          <a:solidFill>
                            <a:srgbClr val="C00000"/>
                          </a:solidFill>
                        </a:rPr>
                        <a:t>7,1</a:t>
                      </a:r>
                      <a:endParaRPr lang="ru-RU" sz="1200" dirty="0">
                        <a:solidFill>
                          <a:srgbClr val="C00000"/>
                        </a:solidFill>
                      </a:endParaRPr>
                    </a:p>
                  </a:txBody>
                  <a:tcPr marL="9525" marR="9525" marT="9525" marB="0" anchor="b"/>
                </a:tc>
                <a:tc>
                  <a:txBody>
                    <a:bodyPr/>
                    <a:lstStyle/>
                    <a:p>
                      <a:r>
                        <a:rPr lang="ru-RU" sz="1200" dirty="0" smtClean="0">
                          <a:solidFill>
                            <a:srgbClr val="C00000"/>
                          </a:solidFill>
                        </a:rPr>
                        <a:t>8,5</a:t>
                      </a:r>
                      <a:endParaRPr lang="ru-RU" sz="1200" dirty="0">
                        <a:solidFill>
                          <a:srgbClr val="C00000"/>
                        </a:solidFill>
                      </a:endParaRPr>
                    </a:p>
                  </a:txBody>
                  <a:tcPr marL="9525" marR="9525" marT="9525" marB="0" anchor="b"/>
                </a:tc>
              </a:tr>
              <a:tr h="252073">
                <a:tc>
                  <a:txBody>
                    <a:bodyPr/>
                    <a:lstStyle/>
                    <a:p>
                      <a:pPr algn="l" fontAlgn="t"/>
                      <a:r>
                        <a:rPr lang="ru-RU" sz="1200" b="1" i="0" u="none" strike="noStrike" dirty="0" smtClean="0">
                          <a:solidFill>
                            <a:schemeClr val="tx1"/>
                          </a:solidFill>
                          <a:latin typeface="Times New Roman" pitchFamily="18" charset="0"/>
                          <a:cs typeface="Times New Roman" pitchFamily="18" charset="0"/>
                        </a:rPr>
                        <a:t>21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200" b="1" i="0" u="none" strike="noStrike" dirty="0" smtClean="0">
                          <a:solidFill>
                            <a:srgbClr val="FF0000"/>
                          </a:solidFill>
                          <a:latin typeface="Times New Roman"/>
                        </a:rPr>
                        <a:t>Барлығы</a:t>
                      </a:r>
                      <a:endParaRPr lang="ru-RU" sz="1200" b="1" i="0" u="none" strike="noStrike" dirty="0">
                        <a:solidFill>
                          <a:srgbClr val="FF0000"/>
                        </a:solidFill>
                        <a:latin typeface="Times New Roman"/>
                      </a:endParaRPr>
                    </a:p>
                  </a:txBody>
                  <a:tcPr marL="9525" marR="9525" marT="9525" marB="0" anchor="ctr"/>
                </a:tc>
                <a:tc>
                  <a:txBody>
                    <a:bodyPr/>
                    <a:lstStyle/>
                    <a:p>
                      <a:r>
                        <a:rPr lang="kk-KZ" sz="1200" dirty="0" smtClean="0">
                          <a:solidFill>
                            <a:srgbClr val="C00000"/>
                          </a:solidFill>
                        </a:rPr>
                        <a:t>151,1</a:t>
                      </a:r>
                      <a:endParaRPr lang="ru-RU" sz="1200" dirty="0">
                        <a:solidFill>
                          <a:srgbClr val="C00000"/>
                        </a:solidFill>
                      </a:endParaRPr>
                    </a:p>
                  </a:txBody>
                  <a:tcPr marL="9525" marR="9525" marT="9525" marB="0" anchor="b"/>
                </a:tc>
                <a:tc>
                  <a:txBody>
                    <a:bodyPr/>
                    <a:lstStyle/>
                    <a:p>
                      <a:r>
                        <a:rPr lang="ru-RU" sz="1200" dirty="0" smtClean="0">
                          <a:solidFill>
                            <a:srgbClr val="C00000"/>
                          </a:solidFill>
                        </a:rPr>
                        <a:t>161,6</a:t>
                      </a:r>
                      <a:endParaRPr lang="ru-RU" sz="1200" dirty="0">
                        <a:solidFill>
                          <a:srgbClr val="C00000"/>
                        </a:solidFill>
                      </a:endParaRPr>
                    </a:p>
                  </a:txBody>
                  <a:tcPr marL="9525" marR="9525" marT="9525" marB="0" anchor="b"/>
                </a:tc>
                <a:tc>
                  <a:txBody>
                    <a:bodyPr/>
                    <a:lstStyle/>
                    <a:p>
                      <a:r>
                        <a:rPr lang="ru-RU" sz="1200" dirty="0" smtClean="0">
                          <a:solidFill>
                            <a:srgbClr val="C00000"/>
                          </a:solidFill>
                        </a:rPr>
                        <a:t>15,3</a:t>
                      </a:r>
                      <a:endParaRPr lang="ru-RU" sz="1200" dirty="0">
                        <a:solidFill>
                          <a:srgbClr val="C00000"/>
                        </a:solidFill>
                      </a:endParaRPr>
                    </a:p>
                  </a:txBody>
                  <a:tcPr marL="9525" marR="9525" marT="9525" marB="0" anchor="b"/>
                </a:tc>
                <a:tc>
                  <a:txBody>
                    <a:bodyPr/>
                    <a:lstStyle/>
                    <a:p>
                      <a:r>
                        <a:rPr lang="kk-KZ" sz="1200" dirty="0" smtClean="0">
                          <a:solidFill>
                            <a:srgbClr val="C00000"/>
                          </a:solidFill>
                        </a:rPr>
                        <a:t>15,0</a:t>
                      </a:r>
                      <a:endParaRPr lang="ru-RU" sz="1200" dirty="0">
                        <a:solidFill>
                          <a:srgbClr val="C00000"/>
                        </a:solidFill>
                      </a:endParaRPr>
                    </a:p>
                  </a:txBody>
                  <a:tcPr marL="9525" marR="9525" marT="9525" marB="0" anchor="b"/>
                </a:tc>
                <a:tc>
                  <a:txBody>
                    <a:bodyPr/>
                    <a:lstStyle/>
                    <a:p>
                      <a:r>
                        <a:rPr lang="kk-KZ" sz="1200" dirty="0" smtClean="0">
                          <a:solidFill>
                            <a:srgbClr val="C00000"/>
                          </a:solidFill>
                        </a:rPr>
                        <a:t>6,4</a:t>
                      </a:r>
                      <a:endParaRPr lang="ru-RU" sz="1200" dirty="0">
                        <a:solidFill>
                          <a:srgbClr val="C00000"/>
                        </a:solidFill>
                      </a:endParaRPr>
                    </a:p>
                  </a:txBody>
                  <a:tcPr marL="9525" marR="9525" marT="9525" marB="0" anchor="b"/>
                </a:tc>
                <a:tc>
                  <a:txBody>
                    <a:bodyPr/>
                    <a:lstStyle/>
                    <a:p>
                      <a:r>
                        <a:rPr lang="ru-RU" sz="1200" dirty="0" smtClean="0">
                          <a:solidFill>
                            <a:srgbClr val="C00000"/>
                          </a:solidFill>
                        </a:rPr>
                        <a:t>7,1</a:t>
                      </a:r>
                      <a:endParaRPr lang="ru-RU" sz="1200" dirty="0">
                        <a:solidFill>
                          <a:srgbClr val="C00000"/>
                        </a:solidFill>
                      </a:endParaRPr>
                    </a:p>
                  </a:txBody>
                  <a:tcPr marL="9525" marR="9525" marT="9525" marB="0" anchor="b"/>
                </a:tc>
                <a:tc>
                  <a:txBody>
                    <a:bodyPr/>
                    <a:lstStyle/>
                    <a:p>
                      <a:r>
                        <a:rPr lang="ru-RU" sz="1200" dirty="0" smtClean="0">
                          <a:solidFill>
                            <a:srgbClr val="C00000"/>
                          </a:solidFill>
                        </a:rPr>
                        <a:t>13,4</a:t>
                      </a:r>
                      <a:endParaRPr lang="ru-RU" sz="1200" dirty="0">
                        <a:solidFill>
                          <a:srgbClr val="C00000"/>
                        </a:solidFill>
                      </a:endParaRPr>
                    </a:p>
                  </a:txBody>
                  <a:tcPr marL="9525" marR="9525" marT="9525" marB="0" anchor="b"/>
                </a:tc>
                <a:tc>
                  <a:txBody>
                    <a:bodyPr/>
                    <a:lstStyle/>
                    <a:p>
                      <a:r>
                        <a:rPr lang="ru-RU" sz="1200" dirty="0" smtClean="0">
                          <a:solidFill>
                            <a:srgbClr val="C00000"/>
                          </a:solidFill>
                        </a:rPr>
                        <a:t>24,0</a:t>
                      </a:r>
                      <a:endParaRPr lang="ru-RU" sz="1200" dirty="0">
                        <a:solidFill>
                          <a:srgbClr val="C00000"/>
                        </a:solidFill>
                      </a:endParaRPr>
                    </a:p>
                  </a:txBody>
                  <a:tcPr marL="9525" marR="9525" marT="9525" marB="0" anchor="b"/>
                </a:tc>
                <a:tc>
                  <a:txBody>
                    <a:bodyPr/>
                    <a:lstStyle/>
                    <a:p>
                      <a:r>
                        <a:rPr lang="kk-KZ" sz="1200" dirty="0" smtClean="0">
                          <a:solidFill>
                            <a:srgbClr val="C00000"/>
                          </a:solidFill>
                        </a:rPr>
                        <a:t>0,9</a:t>
                      </a:r>
                      <a:endParaRPr lang="ru-RU" sz="1200" dirty="0">
                        <a:solidFill>
                          <a:srgbClr val="C00000"/>
                        </a:solidFill>
                      </a:endParaRPr>
                    </a:p>
                  </a:txBody>
                  <a:tcPr marL="9525" marR="9525" marT="9525" marB="0" anchor="b"/>
                </a:tc>
                <a:tc>
                  <a:txBody>
                    <a:bodyPr/>
                    <a:lstStyle/>
                    <a:p>
                      <a:r>
                        <a:rPr lang="ru-RU" sz="1200" dirty="0" smtClean="0">
                          <a:solidFill>
                            <a:srgbClr val="C00000"/>
                          </a:solidFill>
                        </a:rPr>
                        <a:t>0,9</a:t>
                      </a:r>
                      <a:endParaRPr lang="ru-RU" sz="1200" dirty="0">
                        <a:solidFill>
                          <a:srgbClr val="C00000"/>
                        </a:solidFill>
                      </a:endParaRPr>
                    </a:p>
                  </a:txBody>
                  <a:tcPr marL="9525" marR="9525" marT="9525" marB="0" anchor="b"/>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28596" y="0"/>
            <a:ext cx="8229600" cy="404664"/>
          </a:xfrm>
          <a:ln>
            <a:noFill/>
          </a:ln>
        </p:spPr>
        <p:txBody>
          <a:bodyPr>
            <a:noAutofit/>
          </a:bodyPr>
          <a:lstStyle/>
          <a:p>
            <a:pPr algn="ctr"/>
            <a:r>
              <a:rPr lang="ru-RU" sz="28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Сапалық көрсеткіштер</a:t>
            </a:r>
            <a:r>
              <a:rPr lang="ru-RU"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endParaRPr lang="ru-RU"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5" name="Содержимое 3"/>
          <p:cNvGraphicFramePr>
            <a:graphicFrameLocks noGrp="1"/>
          </p:cNvGraphicFramePr>
          <p:nvPr>
            <p:ph idx="1"/>
          </p:nvPr>
        </p:nvGraphicFramePr>
        <p:xfrm>
          <a:off x="-1" y="332655"/>
          <a:ext cx="8929720" cy="3201089"/>
        </p:xfrm>
        <a:graphic>
          <a:graphicData uri="http://schemas.openxmlformats.org/drawingml/2006/table">
            <a:tbl>
              <a:tblPr firstRow="1" bandRow="1">
                <a:tableStyleId>{8799B23B-EC83-4686-B30A-512413B5E67A}</a:tableStyleId>
              </a:tblPr>
              <a:tblGrid>
                <a:gridCol w="237492"/>
                <a:gridCol w="2031535"/>
                <a:gridCol w="658750"/>
                <a:gridCol w="658750"/>
                <a:gridCol w="658750"/>
                <a:gridCol w="585555"/>
                <a:gridCol w="878333"/>
                <a:gridCol w="439166"/>
                <a:gridCol w="731944"/>
                <a:gridCol w="731944"/>
                <a:gridCol w="658750"/>
                <a:gridCol w="658751"/>
              </a:tblGrid>
              <a:tr h="835209">
                <a:tc rowSpan="2">
                  <a:txBody>
                    <a:bodyPr/>
                    <a:lstStyle/>
                    <a:p>
                      <a:pPr algn="ctr" fontAlgn="t"/>
                      <a:r>
                        <a:rPr lang="ru-RU" sz="1300" u="none" strike="noStrike" dirty="0">
                          <a:latin typeface="Times New Roman" pitchFamily="18" charset="0"/>
                          <a:cs typeface="Times New Roman" pitchFamily="18" charset="0"/>
                        </a:rPr>
                        <a:t>№ </a:t>
                      </a:r>
                      <a:r>
                        <a:rPr lang="ru-RU" sz="1300" u="none" strike="noStrike" dirty="0" err="1">
                          <a:latin typeface="Times New Roman" pitchFamily="18" charset="0"/>
                          <a:cs typeface="Times New Roman" pitchFamily="18" charset="0"/>
                        </a:rPr>
                        <a:t>п</a:t>
                      </a:r>
                      <a:r>
                        <a:rPr lang="ru-RU" sz="1300" u="none" strike="noStrike" dirty="0">
                          <a:latin typeface="Times New Roman" pitchFamily="18" charset="0"/>
                          <a:cs typeface="Times New Roman" pitchFamily="18" charset="0"/>
                        </a:rPr>
                        <a:t>/</a:t>
                      </a:r>
                      <a:r>
                        <a:rPr lang="ru-RU" sz="1300" u="none" strike="noStrike" dirty="0" err="1">
                          <a:latin typeface="Times New Roman" pitchFamily="18" charset="0"/>
                          <a:cs typeface="Times New Roman" pitchFamily="18" charset="0"/>
                        </a:rPr>
                        <a:t>п</a:t>
                      </a:r>
                      <a:endParaRPr lang="ru-RU" sz="1300" b="1" i="0" u="none" strike="noStrike" dirty="0">
                        <a:solidFill>
                          <a:schemeClr val="tx1"/>
                        </a:solidFill>
                        <a:latin typeface="Times New Roman" pitchFamily="18" charset="0"/>
                        <a:cs typeface="Times New Roman" pitchFamily="18" charset="0"/>
                      </a:endParaRPr>
                    </a:p>
                  </a:txBody>
                  <a:tcPr marL="9525" marR="9525" marT="9525" marB="0">
                    <a:solidFill>
                      <a:srgbClr val="FB8DF3"/>
                    </a:solidFill>
                  </a:tcPr>
                </a:tc>
                <a:tc rowSpan="2">
                  <a:txBody>
                    <a:bodyPr/>
                    <a:lstStyle/>
                    <a:p>
                      <a:pPr algn="ctr" fontAlgn="b"/>
                      <a:r>
                        <a:rPr lang="kk-KZ" sz="1400" dirty="0" smtClean="0"/>
                        <a:t>Құрылымдық бөлімдер және төсек профилі</a:t>
                      </a:r>
                      <a:endParaRPr lang="ru-RU" sz="1400" b="1" i="0" u="none" strike="noStrike" dirty="0">
                        <a:solidFill>
                          <a:srgbClr val="000000"/>
                        </a:solidFill>
                        <a:latin typeface="+mn-lt"/>
                      </a:endParaRPr>
                    </a:p>
                  </a:txBody>
                  <a:tcPr marL="9525" marR="9525" marT="9525" marB="0" anchor="ctr">
                    <a:solidFill>
                      <a:srgbClr val="FB8DF3"/>
                    </a:solidFill>
                  </a:tcPr>
                </a:tc>
                <a:tc gridSpan="2">
                  <a:txBody>
                    <a:bodyPr/>
                    <a:lstStyle/>
                    <a:p>
                      <a:pPr algn="ctr" fontAlgn="b"/>
                      <a:r>
                        <a:rPr lang="kk-KZ" sz="1400" b="1" i="0" u="none" strike="noStrike" dirty="0" smtClean="0">
                          <a:solidFill>
                            <a:srgbClr val="000000"/>
                          </a:solidFill>
                          <a:latin typeface="Times New Roman"/>
                        </a:rPr>
                        <a:t>Түскені</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Шыққаны</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Қайтыс болғаны</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mn-lt"/>
                        </a:rPr>
                        <a:t>Өткізілген төсек-күндер</a:t>
                      </a:r>
                      <a:endParaRPr lang="ru-RU" sz="1400" b="1" i="0" u="none" strike="noStrike" dirty="0">
                        <a:solidFill>
                          <a:srgbClr val="000000"/>
                        </a:solidFill>
                        <a:latin typeface="+mn-lt"/>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mn-lt"/>
                        </a:rPr>
                        <a:t>Төсек-күндерінің орындалу%</a:t>
                      </a:r>
                      <a:endParaRPr lang="ru-RU" sz="1400" b="1" i="0" u="none" strike="noStrike" dirty="0">
                        <a:solidFill>
                          <a:srgbClr val="000000"/>
                        </a:solidFill>
                        <a:latin typeface="+mn-lt"/>
                      </a:endParaRPr>
                    </a:p>
                  </a:txBody>
                  <a:tcPr marL="9525" marR="9525" marT="9525" marB="0">
                    <a:solidFill>
                      <a:srgbClr val="FB8DF3"/>
                    </a:solidFill>
                  </a:tcPr>
                </a:tc>
                <a:tc hMerge="1">
                  <a:txBody>
                    <a:bodyPr/>
                    <a:lstStyle/>
                    <a:p>
                      <a:endParaRPr lang="ru-RU"/>
                    </a:p>
                  </a:txBody>
                  <a:tcPr/>
                </a:tc>
              </a:tr>
              <a:tr h="228014">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r>
              <a:tr h="342986">
                <a:tc>
                  <a:txBody>
                    <a:bodyPr/>
                    <a:lstStyle/>
                    <a:p>
                      <a:pPr algn="l" fontAlgn="t"/>
                      <a:r>
                        <a:rPr lang="ru-RU" sz="1200" b="1" i="0" u="none" strike="noStrike" dirty="0" smtClean="0">
                          <a:solidFill>
                            <a:schemeClr val="tx1"/>
                          </a:solidFill>
                          <a:latin typeface="Times New Roman" pitchFamily="18" charset="0"/>
                          <a:cs typeface="Times New Roman" pitchFamily="18" charset="0"/>
                        </a:rPr>
                        <a:t>21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0" i="0" u="none" strike="noStrike" dirty="0" err="1" smtClean="0">
                          <a:solidFill>
                            <a:srgbClr val="FF0000"/>
                          </a:solidFill>
                          <a:latin typeface="Times New Roman"/>
                        </a:rPr>
                        <a:t>терапиялық  </a:t>
                      </a:r>
                      <a:r>
                        <a:rPr lang="ru-RU" sz="1400" b="0" i="0" u="none" strike="noStrike" dirty="0" smtClean="0">
                          <a:solidFill>
                            <a:srgbClr val="FF0000"/>
                          </a:solidFill>
                          <a:latin typeface="Times New Roman"/>
                        </a:rPr>
                        <a:t>(</a:t>
                      </a:r>
                      <a:r>
                        <a:rPr lang="ru-RU" sz="1400" b="0" i="0" u="none" strike="noStrike" dirty="0" err="1" smtClean="0">
                          <a:solidFill>
                            <a:srgbClr val="FF0000"/>
                          </a:solidFill>
                          <a:latin typeface="Times New Roman"/>
                        </a:rPr>
                        <a:t>Майдантал</a:t>
                      </a:r>
                      <a:r>
                        <a:rPr lang="ru-RU" sz="1400" b="0" i="0" u="none" strike="noStrike" dirty="0" smtClean="0">
                          <a:solidFill>
                            <a:srgbClr val="FF0000"/>
                          </a:solidFill>
                          <a:latin typeface="Times New Roman"/>
                        </a:rPr>
                        <a:t>)</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201</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195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175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223</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1454</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1417</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71,3</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69,5</a:t>
                      </a:r>
                      <a:endParaRPr lang="ru-RU" sz="900" b="0" i="0" u="none" strike="noStrike" dirty="0">
                        <a:solidFill>
                          <a:srgbClr val="C00000"/>
                        </a:solidFill>
                        <a:latin typeface="Times New Roman"/>
                      </a:endParaRPr>
                    </a:p>
                  </a:txBody>
                  <a:tcPr marL="9525" marR="9525" marT="9525" marB="0" anchor="b"/>
                </a:tc>
              </a:tr>
              <a:tr h="446284">
                <a:tc>
                  <a:txBody>
                    <a:bodyPr/>
                    <a:lstStyle/>
                    <a:p>
                      <a:pPr algn="l" fontAlgn="t"/>
                      <a:r>
                        <a:rPr lang="ru-RU" sz="1200" b="1" i="0" u="none" strike="noStrike" dirty="0" smtClean="0">
                          <a:solidFill>
                            <a:schemeClr val="tx1"/>
                          </a:solidFill>
                          <a:latin typeface="Times New Roman" pitchFamily="18" charset="0"/>
                          <a:cs typeface="Times New Roman" pitchFamily="18" charset="0"/>
                        </a:rPr>
                        <a:t>22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педиатриялық  </a:t>
                      </a:r>
                      <a:r>
                        <a:rPr lang="ru-RU" sz="1400" b="0" i="0" u="none" strike="noStrike" dirty="0" smtClean="0">
                          <a:solidFill>
                            <a:srgbClr val="FF0000"/>
                          </a:solidFill>
                          <a:latin typeface="+mn-lt"/>
                        </a:rPr>
                        <a:t>(</a:t>
                      </a:r>
                      <a:r>
                        <a:rPr lang="ru-RU" sz="1400" b="0" i="0" u="none" strike="noStrike" dirty="0" err="1" smtClean="0">
                          <a:solidFill>
                            <a:srgbClr val="FF0000"/>
                          </a:solidFill>
                          <a:latin typeface="+mn-lt"/>
                        </a:rPr>
                        <a:t>Майдантал</a:t>
                      </a:r>
                      <a:r>
                        <a:rPr lang="ru-RU" sz="1400" b="0" i="0" u="none" strike="noStrike" dirty="0" smtClean="0">
                          <a:solidFill>
                            <a:srgbClr val="FF0000"/>
                          </a:solidFill>
                          <a:latin typeface="+mn-lt"/>
                        </a:rPr>
                        <a:t>)</a:t>
                      </a:r>
                    </a:p>
                  </a:txBody>
                  <a:tcPr marL="9525" marR="9525" marT="9525" marB="0" anchor="ctr"/>
                </a:tc>
                <a:tc>
                  <a:txBody>
                    <a:bodyPr/>
                    <a:lstStyle/>
                    <a:p>
                      <a:pPr algn="ctr" fontAlgn="b"/>
                      <a:r>
                        <a:rPr lang="kk-KZ" sz="900" b="0" i="0" u="none" strike="noStrike" dirty="0" smtClean="0">
                          <a:solidFill>
                            <a:srgbClr val="C00000"/>
                          </a:solidFill>
                          <a:latin typeface="Times New Roman"/>
                        </a:rPr>
                        <a:t>70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51</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53</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66</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387</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361</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112,6</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106,2</a:t>
                      </a:r>
                      <a:endParaRPr lang="ru-RU" sz="900" b="0" i="0" u="none" strike="noStrike" dirty="0">
                        <a:solidFill>
                          <a:srgbClr val="C00000"/>
                        </a:solidFill>
                        <a:latin typeface="Times New Roman"/>
                      </a:endParaRPr>
                    </a:p>
                  </a:txBody>
                  <a:tcPr marL="9525" marR="9525" marT="9525" marB="0" anchor="b"/>
                </a:tc>
              </a:tr>
              <a:tr h="228014">
                <a:tc>
                  <a:txBody>
                    <a:bodyPr/>
                    <a:lstStyle/>
                    <a:p>
                      <a:pPr algn="l" fontAlgn="t"/>
                      <a:r>
                        <a:rPr lang="ru-RU" sz="1200" b="1" i="0" u="none" strike="noStrike" dirty="0" smtClean="0">
                          <a:solidFill>
                            <a:schemeClr val="tx1"/>
                          </a:solidFill>
                          <a:latin typeface="Times New Roman" pitchFamily="18" charset="0"/>
                          <a:cs typeface="Times New Roman" pitchFamily="18" charset="0"/>
                        </a:rPr>
                        <a:t>23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endParaRPr lang="ru-RU" sz="1400" b="0" i="0" u="none" strike="noStrike" dirty="0">
                        <a:solidFill>
                          <a:srgbClr val="FF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r>
              <a:tr h="446284">
                <a:tc>
                  <a:txBody>
                    <a:bodyPr/>
                    <a:lstStyle/>
                    <a:p>
                      <a:pPr algn="l" fontAlgn="t"/>
                      <a:r>
                        <a:rPr lang="ru-RU" sz="1200" b="1" i="0" u="none" strike="noStrike" dirty="0" smtClean="0">
                          <a:solidFill>
                            <a:schemeClr val="tx1"/>
                          </a:solidFill>
                          <a:latin typeface="Times New Roman" pitchFamily="18" charset="0"/>
                          <a:cs typeface="Times New Roman" pitchFamily="18" charset="0"/>
                        </a:rPr>
                        <a:t>24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Times New Roman"/>
                        </a:rPr>
                        <a:t>Жұқпалы</a:t>
                      </a:r>
                      <a:r>
                        <a:rPr lang="kk-KZ" sz="1400" b="0" i="0" u="none" strike="noStrike" baseline="0" dirty="0" smtClean="0">
                          <a:solidFill>
                            <a:srgbClr val="FF0000"/>
                          </a:solidFill>
                          <a:latin typeface="Times New Roman"/>
                        </a:rPr>
                        <a:t> аурулар ересектер</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kk-KZ" sz="1000" b="0" i="0" u="none" strike="noStrike" dirty="0" smtClean="0">
                          <a:solidFill>
                            <a:srgbClr val="C00000"/>
                          </a:solidFill>
                          <a:latin typeface="Times New Roman"/>
                        </a:rPr>
                        <a:t>276</a:t>
                      </a:r>
                      <a:endParaRPr lang="ru-RU" sz="10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385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1000" b="0" i="0" u="none" strike="noStrike" dirty="0" smtClean="0">
                          <a:solidFill>
                            <a:srgbClr val="C00000"/>
                          </a:solidFill>
                          <a:latin typeface="Times New Roman"/>
                        </a:rPr>
                        <a:t>262</a:t>
                      </a:r>
                      <a:endParaRPr lang="ru-RU" sz="10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385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1000" b="0" i="0" u="none" strike="noStrike" dirty="0" smtClean="0">
                          <a:solidFill>
                            <a:srgbClr val="C00000"/>
                          </a:solidFill>
                          <a:latin typeface="Times New Roman"/>
                        </a:rPr>
                        <a:t>1958</a:t>
                      </a:r>
                      <a:endParaRPr lang="ru-RU" sz="10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3212</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76,8</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126,0</a:t>
                      </a:r>
                      <a:endParaRPr lang="ru-RU" sz="900" b="0" i="0" u="none" strike="noStrike" dirty="0">
                        <a:solidFill>
                          <a:srgbClr val="C00000"/>
                        </a:solidFill>
                        <a:latin typeface="Times New Roman"/>
                      </a:endParaRPr>
                    </a:p>
                  </a:txBody>
                  <a:tcPr marL="9525" marR="9525" marT="9525" marB="0" anchor="b"/>
                </a:tc>
              </a:tr>
              <a:tr h="446284">
                <a:tc>
                  <a:txBody>
                    <a:bodyPr/>
                    <a:lstStyle/>
                    <a:p>
                      <a:pPr algn="l" fontAlgn="t"/>
                      <a:r>
                        <a:rPr lang="ru-RU" sz="1200" b="1" i="0" u="none" strike="noStrike" dirty="0" smtClean="0">
                          <a:solidFill>
                            <a:schemeClr val="tx1"/>
                          </a:solidFill>
                          <a:latin typeface="Times New Roman" pitchFamily="18" charset="0"/>
                          <a:cs typeface="Times New Roman" pitchFamily="18" charset="0"/>
                        </a:rPr>
                        <a:t>25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Times New Roman"/>
                        </a:rPr>
                        <a:t>Жұқпалы</a:t>
                      </a:r>
                      <a:r>
                        <a:rPr lang="kk-KZ" sz="1400" b="0" i="0" u="none" strike="noStrike" baseline="0" dirty="0" smtClean="0">
                          <a:solidFill>
                            <a:srgbClr val="FF0000"/>
                          </a:solidFill>
                          <a:latin typeface="Times New Roman"/>
                        </a:rPr>
                        <a:t> аурулар балалар</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kk-KZ" sz="1000" b="0" i="0" u="none" strike="noStrike" dirty="0" smtClean="0">
                          <a:solidFill>
                            <a:srgbClr val="C00000"/>
                          </a:solidFill>
                          <a:latin typeface="Times New Roman"/>
                        </a:rPr>
                        <a:t>360</a:t>
                      </a:r>
                      <a:endParaRPr lang="ru-RU" sz="10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494</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1000" b="0" i="0" u="none" strike="noStrike" dirty="0" smtClean="0">
                          <a:solidFill>
                            <a:srgbClr val="C00000"/>
                          </a:solidFill>
                          <a:latin typeface="Times New Roman"/>
                        </a:rPr>
                        <a:t>351</a:t>
                      </a:r>
                      <a:endParaRPr lang="ru-RU" sz="10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465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1000" b="0" i="0" u="none" strike="noStrike" dirty="0" smtClean="0">
                          <a:solidFill>
                            <a:srgbClr val="C00000"/>
                          </a:solidFill>
                          <a:latin typeface="Times New Roman"/>
                        </a:rPr>
                        <a:t>2396</a:t>
                      </a:r>
                      <a:endParaRPr lang="ru-RU" sz="10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3795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56,4</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111,6</a:t>
                      </a:r>
                      <a:endParaRPr lang="ru-RU" sz="900" b="0" i="0" u="none" strike="noStrike" dirty="0">
                        <a:solidFill>
                          <a:srgbClr val="C00000"/>
                        </a:solidFill>
                        <a:latin typeface="Times New Roman"/>
                      </a:endParaRPr>
                    </a:p>
                  </a:txBody>
                  <a:tcPr marL="9525" marR="9525" marT="9525" marB="0" anchor="b"/>
                </a:tc>
              </a:tr>
              <a:tr h="228014">
                <a:tc>
                  <a:txBody>
                    <a:bodyPr/>
                    <a:lstStyle/>
                    <a:p>
                      <a:pPr algn="l" fontAlgn="t"/>
                      <a:r>
                        <a:rPr lang="ru-RU" sz="1200" b="0" i="0" u="none" strike="noStrike" dirty="0" smtClean="0">
                          <a:solidFill>
                            <a:schemeClr val="tx1"/>
                          </a:solidFill>
                          <a:latin typeface="Times New Roman" pitchFamily="18" charset="0"/>
                          <a:cs typeface="Times New Roman" pitchFamily="18" charset="0"/>
                        </a:rPr>
                        <a:t>26</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1" i="0" u="none" strike="noStrike" dirty="0" err="1" smtClean="0">
                          <a:solidFill>
                            <a:srgbClr val="FF0000"/>
                          </a:solidFill>
                          <a:latin typeface="Times New Roman"/>
                        </a:rPr>
                        <a:t>Барлығы </a:t>
                      </a:r>
                      <a:r>
                        <a:rPr lang="ru-RU" sz="1400" b="1" i="0" u="none" strike="noStrike" dirty="0" smtClean="0">
                          <a:solidFill>
                            <a:srgbClr val="FF0000"/>
                          </a:solidFill>
                          <a:latin typeface="Times New Roman"/>
                        </a:rPr>
                        <a:t>ОҚБ</a:t>
                      </a:r>
                      <a:endParaRPr lang="ru-RU" sz="1400" b="1" i="0" u="none" strike="noStrike" dirty="0">
                        <a:solidFill>
                          <a:srgbClr val="FF0000"/>
                        </a:solidFill>
                        <a:latin typeface="Times New Roman"/>
                      </a:endParaRPr>
                    </a:p>
                  </a:txBody>
                  <a:tcPr marL="9525" marR="9525" marT="9525" marB="0" anchor="ctr"/>
                </a:tc>
                <a:tc>
                  <a:txBody>
                    <a:bodyPr/>
                    <a:lstStyle/>
                    <a:p>
                      <a:pPr algn="ctr" fontAlgn="b"/>
                      <a:r>
                        <a:rPr lang="ru-RU" sz="900" b="1" i="0" u="none" strike="noStrike" dirty="0" smtClean="0">
                          <a:solidFill>
                            <a:srgbClr val="C00000"/>
                          </a:solidFill>
                          <a:latin typeface="Times New Roman"/>
                        </a:rPr>
                        <a:t>5981</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6280</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6237</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ru-RU" sz="900" b="1" i="0" u="none" strike="noStrike" dirty="0" smtClean="0">
                          <a:solidFill>
                            <a:srgbClr val="C00000"/>
                          </a:solidFill>
                          <a:latin typeface="Times New Roman"/>
                        </a:rPr>
                        <a:t>6467</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ru-RU" sz="900" b="1" i="0" u="none" strike="noStrike" dirty="0" smtClean="0">
                          <a:solidFill>
                            <a:srgbClr val="C00000"/>
                          </a:solidFill>
                          <a:latin typeface="Times New Roman"/>
                        </a:rPr>
                        <a:t>58</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ru-RU" sz="900" b="1" i="0" u="none" strike="noStrike" dirty="0" smtClean="0">
                          <a:solidFill>
                            <a:srgbClr val="C00000"/>
                          </a:solidFill>
                          <a:latin typeface="Times New Roman"/>
                        </a:rPr>
                        <a:t>55</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ru-RU" sz="900" b="1" i="0" u="none" strike="noStrike" dirty="0" smtClean="0">
                          <a:solidFill>
                            <a:srgbClr val="C00000"/>
                          </a:solidFill>
                          <a:latin typeface="Times New Roman"/>
                        </a:rPr>
                        <a:t>41 130</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ru-RU" sz="900" b="1" i="0" u="none" strike="noStrike" dirty="0" smtClean="0">
                          <a:solidFill>
                            <a:srgbClr val="C00000"/>
                          </a:solidFill>
                          <a:latin typeface="Times New Roman"/>
                        </a:rPr>
                        <a:t>47 424</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ru-RU" sz="900" b="1" i="0" u="none" strike="noStrike" dirty="0" smtClean="0">
                          <a:solidFill>
                            <a:srgbClr val="C00000"/>
                          </a:solidFill>
                          <a:latin typeface="Times New Roman"/>
                        </a:rPr>
                        <a:t>100,8</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ru-RU" sz="900" b="1" i="0" u="none" strike="noStrike" dirty="0" smtClean="0">
                          <a:solidFill>
                            <a:srgbClr val="C00000"/>
                          </a:solidFill>
                          <a:latin typeface="Times New Roman"/>
                        </a:rPr>
                        <a:t>116,2</a:t>
                      </a:r>
                      <a:endParaRPr lang="ru-RU" sz="900" b="1" i="0" u="none" strike="noStrike" dirty="0">
                        <a:solidFill>
                          <a:srgbClr val="C00000"/>
                        </a:solidFill>
                        <a:latin typeface="Times New Roman"/>
                      </a:endParaRPr>
                    </a:p>
                  </a:txBody>
                  <a:tcPr marL="9525" marR="9525" marT="9525" marB="0" anchor="b"/>
                </a:tc>
              </a:tr>
            </a:tbl>
          </a:graphicData>
        </a:graphic>
      </p:graphicFrame>
      <p:graphicFrame>
        <p:nvGraphicFramePr>
          <p:cNvPr id="6" name="Содержимое 3"/>
          <p:cNvGraphicFramePr>
            <a:graphicFrameLocks/>
          </p:cNvGraphicFramePr>
          <p:nvPr/>
        </p:nvGraphicFramePr>
        <p:xfrm>
          <a:off x="0" y="3732210"/>
          <a:ext cx="8929719" cy="3339150"/>
        </p:xfrm>
        <a:graphic>
          <a:graphicData uri="http://schemas.openxmlformats.org/drawingml/2006/table">
            <a:tbl>
              <a:tblPr firstRow="1" bandRow="1">
                <a:tableStyleId>{8799B23B-EC83-4686-B30A-512413B5E67A}</a:tableStyleId>
              </a:tblPr>
              <a:tblGrid>
                <a:gridCol w="237491"/>
                <a:gridCol w="2031535"/>
                <a:gridCol w="658750"/>
                <a:gridCol w="658750"/>
                <a:gridCol w="658750"/>
                <a:gridCol w="658750"/>
                <a:gridCol w="658750"/>
                <a:gridCol w="585554"/>
                <a:gridCol w="731944"/>
                <a:gridCol w="731944"/>
                <a:gridCol w="658750"/>
                <a:gridCol w="658751"/>
              </a:tblGrid>
              <a:tr h="994686">
                <a:tc rowSpan="2">
                  <a:txBody>
                    <a:bodyPr/>
                    <a:lstStyle/>
                    <a:p>
                      <a:pPr algn="ctr" fontAlgn="t"/>
                      <a:r>
                        <a:rPr lang="ru-RU" sz="1300" u="none" strike="noStrike" dirty="0">
                          <a:latin typeface="Times New Roman" pitchFamily="18" charset="0"/>
                          <a:cs typeface="Times New Roman" pitchFamily="18" charset="0"/>
                        </a:rPr>
                        <a:t>№ </a:t>
                      </a:r>
                      <a:r>
                        <a:rPr lang="ru-RU" sz="1300" u="none" strike="noStrike" dirty="0" err="1">
                          <a:latin typeface="Times New Roman" pitchFamily="18" charset="0"/>
                          <a:cs typeface="Times New Roman" pitchFamily="18" charset="0"/>
                        </a:rPr>
                        <a:t>п</a:t>
                      </a:r>
                      <a:r>
                        <a:rPr lang="ru-RU" sz="1300" u="none" strike="noStrike" dirty="0">
                          <a:latin typeface="Times New Roman" pitchFamily="18" charset="0"/>
                          <a:cs typeface="Times New Roman" pitchFamily="18" charset="0"/>
                        </a:rPr>
                        <a:t>/</a:t>
                      </a:r>
                      <a:r>
                        <a:rPr lang="ru-RU" sz="1300" u="none" strike="noStrike" dirty="0" err="1">
                          <a:latin typeface="Times New Roman" pitchFamily="18" charset="0"/>
                          <a:cs typeface="Times New Roman" pitchFamily="18" charset="0"/>
                        </a:rPr>
                        <a:t>п</a:t>
                      </a:r>
                      <a:endParaRPr lang="ru-RU" sz="1300" b="1" i="0" u="none" strike="noStrike" dirty="0">
                        <a:solidFill>
                          <a:schemeClr val="tx1"/>
                        </a:solidFill>
                        <a:latin typeface="Times New Roman" pitchFamily="18" charset="0"/>
                        <a:cs typeface="Times New Roman" pitchFamily="18" charset="0"/>
                      </a:endParaRPr>
                    </a:p>
                  </a:txBody>
                  <a:tcPr marL="9525" marR="9525" marT="9525" marB="0">
                    <a:solidFill>
                      <a:schemeClr val="accent5"/>
                    </a:solidFill>
                  </a:tcPr>
                </a:tc>
                <a:tc rowSpan="2">
                  <a:txBody>
                    <a:bodyPr/>
                    <a:lstStyle/>
                    <a:p>
                      <a:pPr algn="ctr" fontAlgn="b"/>
                      <a:r>
                        <a:rPr lang="kk-KZ" sz="1400" dirty="0" smtClean="0"/>
                        <a:t>Құрылымдық бөлімдер және төсек профилі</a:t>
                      </a:r>
                      <a:endParaRPr lang="ru-RU" sz="1400" b="1" i="0" u="none" strike="noStrike" dirty="0">
                        <a:solidFill>
                          <a:srgbClr val="000000"/>
                        </a:solidFill>
                        <a:latin typeface="+mn-lt"/>
                      </a:endParaRPr>
                    </a:p>
                  </a:txBody>
                  <a:tcPr marL="9525" marR="9525" marT="9525" marB="0" anchor="ctr">
                    <a:solidFill>
                      <a:schemeClr val="accent5"/>
                    </a:solidFill>
                  </a:tcPr>
                </a:tc>
                <a:tc gridSpan="2">
                  <a:txBody>
                    <a:bodyPr/>
                    <a:lstStyle/>
                    <a:p>
                      <a:pPr algn="ctr" fontAlgn="b"/>
                      <a:r>
                        <a:rPr lang="ru-RU" sz="1400" b="1" i="0" u="none" strike="noStrike" dirty="0" smtClean="0">
                          <a:solidFill>
                            <a:srgbClr val="000000"/>
                          </a:solidFill>
                          <a:latin typeface="+mn-lt"/>
                        </a:rPr>
                        <a:t> </a:t>
                      </a:r>
                      <a:r>
                        <a:rPr lang="ru-RU" sz="1400" b="1" i="0" u="none" strike="noStrike" dirty="0" err="1" smtClean="0">
                          <a:solidFill>
                            <a:srgbClr val="000000"/>
                          </a:solidFill>
                          <a:latin typeface="+mn-lt"/>
                        </a:rPr>
                        <a:t>Төсек толуы</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400" dirty="0" smtClean="0"/>
                        <a:t>Төсек айналымы</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400" dirty="0" smtClean="0"/>
                        <a:t>1 науқастың төсекте болуының орташа ұзақтығы</a:t>
                      </a:r>
                      <a:endParaRPr lang="ru-RU" sz="1400" b="1" i="0" u="none" strike="noStrike" dirty="0">
                        <a:solidFill>
                          <a:srgbClr val="000000"/>
                        </a:solidFill>
                        <a:latin typeface="+mn-lt"/>
                      </a:endParaRPr>
                    </a:p>
                  </a:txBody>
                  <a:tcPr marL="9525" marR="9525" marT="9525" marB="0" anchor="b">
                    <a:solidFill>
                      <a:schemeClr val="accent5"/>
                    </a:solidFill>
                  </a:tcPr>
                </a:tc>
                <a:tc hMerge="1">
                  <a:txBody>
                    <a:bodyPr/>
                    <a:lstStyle/>
                    <a:p>
                      <a:endParaRPr lang="ru-RU"/>
                    </a:p>
                  </a:txBody>
                  <a:tcPr/>
                </a:tc>
                <a:tc gridSpan="2">
                  <a:txBody>
                    <a:bodyPr/>
                    <a:lstStyle/>
                    <a:p>
                      <a:pPr algn="ctr" fontAlgn="b"/>
                      <a:r>
                        <a:rPr lang="ru-RU" sz="1400" b="1" i="0" u="none" strike="noStrike" dirty="0" smtClean="0">
                          <a:solidFill>
                            <a:srgbClr val="000000"/>
                          </a:solidFill>
                          <a:latin typeface="+mn-lt"/>
                        </a:rPr>
                        <a:t> </a:t>
                      </a:r>
                      <a:r>
                        <a:rPr lang="ru-RU" sz="1400" b="1" i="0" u="none" strike="noStrike" dirty="0" err="1" smtClean="0">
                          <a:solidFill>
                            <a:srgbClr val="000000"/>
                          </a:solidFill>
                          <a:latin typeface="+mn-lt"/>
                        </a:rPr>
                        <a:t>Хирургиялық</a:t>
                      </a:r>
                      <a:r>
                        <a:rPr lang="ru-RU" sz="1400" b="1" i="0" u="none" strike="noStrike" baseline="0" dirty="0" err="1" smtClean="0">
                          <a:solidFill>
                            <a:srgbClr val="000000"/>
                          </a:solidFill>
                          <a:latin typeface="+mn-lt"/>
                        </a:rPr>
                        <a:t> белсенділік</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mn-lt"/>
                        </a:rPr>
                        <a:t>Қайтыс </a:t>
                      </a:r>
                      <a:r>
                        <a:rPr lang="ru-RU" sz="1400" b="1" i="0" u="none" strike="noStrike" dirty="0" smtClean="0">
                          <a:solidFill>
                            <a:srgbClr val="000000"/>
                          </a:solidFill>
                          <a:latin typeface="+mn-lt"/>
                        </a:rPr>
                        <a:t>болу</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r>
              <a:tr h="205979">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ru-RU"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r>
              <a:tr h="225310">
                <a:tc>
                  <a:txBody>
                    <a:bodyPr/>
                    <a:lstStyle/>
                    <a:p>
                      <a:pPr algn="l" fontAlgn="t"/>
                      <a:r>
                        <a:rPr lang="ru-RU" sz="1200" b="1" i="0" u="none" strike="noStrike" dirty="0" smtClean="0">
                          <a:solidFill>
                            <a:schemeClr val="tx1"/>
                          </a:solidFill>
                          <a:latin typeface="Times New Roman" pitchFamily="18" charset="0"/>
                          <a:cs typeface="Times New Roman" pitchFamily="18" charset="0"/>
                        </a:rPr>
                        <a:t>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0" i="0" u="none" strike="noStrike" dirty="0" err="1" smtClean="0">
                          <a:solidFill>
                            <a:srgbClr val="FF0000"/>
                          </a:solidFill>
                          <a:latin typeface="Times New Roman"/>
                        </a:rPr>
                        <a:t>терапиялық  </a:t>
                      </a:r>
                      <a:r>
                        <a:rPr lang="ru-RU" sz="1400" b="0" i="0" u="none" strike="noStrike" dirty="0" smtClean="0">
                          <a:solidFill>
                            <a:srgbClr val="FF0000"/>
                          </a:solidFill>
                          <a:latin typeface="+mn-lt"/>
                        </a:rPr>
                        <a:t>(</a:t>
                      </a:r>
                      <a:r>
                        <a:rPr lang="ru-RU" sz="1400" b="0" i="0" u="none" strike="noStrike" dirty="0" err="1" smtClean="0">
                          <a:solidFill>
                            <a:srgbClr val="FF0000"/>
                          </a:solidFill>
                          <a:latin typeface="+mn-lt"/>
                        </a:rPr>
                        <a:t>Майдантал</a:t>
                      </a:r>
                      <a:r>
                        <a:rPr lang="ru-RU" sz="1400" b="0" i="0" u="none" strike="noStrike" dirty="0" smtClean="0">
                          <a:solidFill>
                            <a:srgbClr val="FF0000"/>
                          </a:solidFill>
                          <a:latin typeface="+mn-lt"/>
                        </a:rPr>
                        <a:t>)</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121,2</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118,1</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10,4</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11,6</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8,3</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6,4</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r>
              <a:tr h="403156">
                <a:tc>
                  <a:txBody>
                    <a:bodyPr/>
                    <a:lstStyle/>
                    <a:p>
                      <a:pPr algn="l" fontAlgn="t"/>
                      <a:r>
                        <a:rPr lang="ru-RU" sz="1200" b="1" i="0" u="none" strike="noStrike" dirty="0" smtClean="0">
                          <a:solidFill>
                            <a:schemeClr val="tx1"/>
                          </a:solidFill>
                          <a:latin typeface="Times New Roman" pitchFamily="18" charset="0"/>
                          <a:cs typeface="Times New Roman" pitchFamily="18" charset="0"/>
                        </a:rPr>
                        <a:t>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педиатриялық  </a:t>
                      </a:r>
                      <a:r>
                        <a:rPr lang="ru-RU" sz="1400" b="0" i="0" u="none" strike="noStrike" dirty="0" smtClean="0">
                          <a:solidFill>
                            <a:srgbClr val="FF0000"/>
                          </a:solidFill>
                          <a:latin typeface="+mn-lt"/>
                        </a:rPr>
                        <a:t>(</a:t>
                      </a:r>
                      <a:r>
                        <a:rPr lang="ru-RU" sz="1400" b="0" i="0" u="none" strike="noStrike" dirty="0" err="1" smtClean="0">
                          <a:solidFill>
                            <a:srgbClr val="FF0000"/>
                          </a:solidFill>
                          <a:latin typeface="+mn-lt"/>
                        </a:rPr>
                        <a:t>Майдантал</a:t>
                      </a:r>
                      <a:r>
                        <a:rPr lang="ru-RU" sz="1400" b="0" i="0" u="none" strike="noStrike" dirty="0" smtClean="0">
                          <a:solidFill>
                            <a:srgbClr val="FF0000"/>
                          </a:solidFill>
                          <a:latin typeface="+mn-lt"/>
                        </a:rPr>
                        <a:t>)</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kk-KZ" sz="900" b="0" i="0" u="none" strike="noStrike" dirty="0" smtClean="0">
                          <a:solidFill>
                            <a:srgbClr val="C00000"/>
                          </a:solidFill>
                          <a:latin typeface="Times New Roman"/>
                        </a:rPr>
                        <a:t>191,5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180,5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20,5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19,5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7,2</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5,5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r>
              <a:tr h="205979">
                <a:tc>
                  <a:txBody>
                    <a:bodyPr/>
                    <a:lstStyle/>
                    <a:p>
                      <a:pPr algn="l" fontAlgn="t"/>
                      <a:r>
                        <a:rPr lang="ru-RU" sz="1200" b="1" i="0" u="none" strike="noStrike" dirty="0" smtClean="0">
                          <a:solidFill>
                            <a:schemeClr val="tx1"/>
                          </a:solidFill>
                          <a:latin typeface="Times New Roman" pitchFamily="18" charset="0"/>
                          <a:cs typeface="Times New Roman" pitchFamily="18" charset="0"/>
                        </a:rPr>
                        <a:t>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kk-KZ" sz="1400" b="1" i="0" u="none" strike="noStrike" dirty="0" smtClean="0">
                          <a:solidFill>
                            <a:srgbClr val="FF0000"/>
                          </a:solidFill>
                          <a:latin typeface="+mn-lt"/>
                        </a:rPr>
                        <a:t>Барлығы</a:t>
                      </a:r>
                      <a:endParaRPr lang="ru-RU" sz="1400" b="1" i="0" u="none" strike="noStrike" dirty="0" smtClean="0">
                        <a:solidFill>
                          <a:srgbClr val="FF0000"/>
                        </a:solidFill>
                        <a:latin typeface="+mn-lt"/>
                      </a:endParaRPr>
                    </a:p>
                    <a:p>
                      <a:pPr algn="l" fontAlgn="b"/>
                      <a:endParaRPr lang="ru-RU" sz="1400" b="0" i="0" u="none" strike="noStrike" dirty="0">
                        <a:solidFill>
                          <a:srgbClr val="FF0000"/>
                        </a:solidFill>
                        <a:latin typeface="Times New Roman"/>
                      </a:endParaRPr>
                    </a:p>
                  </a:txBody>
                  <a:tcPr marL="9525" marR="9525" marT="9525" marB="0" anchor="b"/>
                </a:tc>
                <a:tc>
                  <a:txBody>
                    <a:bodyPr/>
                    <a:lstStyle/>
                    <a:p>
                      <a:pPr algn="ctr" fontAlgn="b"/>
                      <a:r>
                        <a:rPr lang="ru-RU" sz="1200" b="0" i="0" u="none" strike="noStrike" dirty="0" smtClean="0">
                          <a:solidFill>
                            <a:srgbClr val="C00000"/>
                          </a:solidFill>
                          <a:latin typeface="Times New Roman"/>
                        </a:rPr>
                        <a:t>131,2</a:t>
                      </a:r>
                      <a:endParaRPr lang="ru-RU" sz="1200" b="0" i="0" u="none" strike="noStrike" dirty="0">
                        <a:solidFill>
                          <a:srgbClr val="C00000"/>
                        </a:solidFill>
                        <a:latin typeface="Times New Roman"/>
                      </a:endParaRPr>
                    </a:p>
                  </a:txBody>
                  <a:tcPr marL="9525" marR="9525" marT="9525" marB="0" anchor="b"/>
                </a:tc>
                <a:tc>
                  <a:txBody>
                    <a:bodyPr/>
                    <a:lstStyle/>
                    <a:p>
                      <a:pPr algn="ctr" fontAlgn="b"/>
                      <a:r>
                        <a:rPr lang="ru-RU" sz="1200" b="0" i="0" u="none" strike="noStrike" dirty="0" smtClean="0">
                          <a:solidFill>
                            <a:srgbClr val="C00000"/>
                          </a:solidFill>
                          <a:latin typeface="Times New Roman"/>
                        </a:rPr>
                        <a:t>127,0</a:t>
                      </a:r>
                      <a:endParaRPr lang="ru-RU" sz="1200" b="0" i="0" u="none" strike="noStrike" dirty="0">
                        <a:solidFill>
                          <a:srgbClr val="C00000"/>
                        </a:solidFill>
                        <a:latin typeface="Times New Roman"/>
                      </a:endParaRPr>
                    </a:p>
                  </a:txBody>
                  <a:tcPr marL="9525" marR="9525" marT="9525" marB="0" anchor="b"/>
                </a:tc>
                <a:tc>
                  <a:txBody>
                    <a:bodyPr/>
                    <a:lstStyle/>
                    <a:p>
                      <a:pPr algn="ctr" fontAlgn="b"/>
                      <a:r>
                        <a:rPr lang="ru-RU" sz="1200" b="0" i="0" u="none" strike="noStrike" dirty="0" smtClean="0">
                          <a:solidFill>
                            <a:srgbClr val="C00000"/>
                          </a:solidFill>
                          <a:latin typeface="Times New Roman"/>
                        </a:rPr>
                        <a:t>11,9</a:t>
                      </a:r>
                      <a:endParaRPr lang="ru-RU" sz="1200" b="0" i="0" u="none" strike="noStrike" dirty="0">
                        <a:solidFill>
                          <a:srgbClr val="C00000"/>
                        </a:solidFill>
                        <a:latin typeface="Times New Roman"/>
                      </a:endParaRPr>
                    </a:p>
                  </a:txBody>
                  <a:tcPr marL="9525" marR="9525" marT="9525" marB="0" anchor="b"/>
                </a:tc>
                <a:tc>
                  <a:txBody>
                    <a:bodyPr/>
                    <a:lstStyle/>
                    <a:p>
                      <a:pPr algn="ctr" fontAlgn="b"/>
                      <a:r>
                        <a:rPr lang="ru-RU" sz="1200" b="0" i="0" u="none" strike="noStrike" dirty="0" smtClean="0">
                          <a:solidFill>
                            <a:srgbClr val="C00000"/>
                          </a:solidFill>
                          <a:latin typeface="Times New Roman"/>
                        </a:rPr>
                        <a:t>12,7</a:t>
                      </a:r>
                      <a:endParaRPr lang="ru-RU" sz="1200" b="0" i="0" u="none" strike="noStrike" dirty="0">
                        <a:solidFill>
                          <a:srgbClr val="C00000"/>
                        </a:solidFill>
                        <a:latin typeface="Times New Roman"/>
                      </a:endParaRPr>
                    </a:p>
                  </a:txBody>
                  <a:tcPr marL="9525" marR="9525" marT="9525" marB="0" anchor="b"/>
                </a:tc>
                <a:tc>
                  <a:txBody>
                    <a:bodyPr/>
                    <a:lstStyle/>
                    <a:p>
                      <a:pPr algn="ctr" fontAlgn="b"/>
                      <a:r>
                        <a:rPr lang="ru-RU" sz="1200" b="0" i="0" u="none" strike="noStrike" dirty="0" smtClean="0">
                          <a:solidFill>
                            <a:srgbClr val="C00000"/>
                          </a:solidFill>
                          <a:latin typeface="Times New Roman"/>
                        </a:rPr>
                        <a:t>8,1</a:t>
                      </a:r>
                      <a:endParaRPr lang="ru-RU" sz="1200" b="0" i="0" u="none" strike="noStrike" dirty="0">
                        <a:solidFill>
                          <a:srgbClr val="C00000"/>
                        </a:solidFill>
                        <a:latin typeface="Times New Roman"/>
                      </a:endParaRPr>
                    </a:p>
                  </a:txBody>
                  <a:tcPr marL="9525" marR="9525" marT="9525" marB="0" anchor="b"/>
                </a:tc>
                <a:tc>
                  <a:txBody>
                    <a:bodyPr/>
                    <a:lstStyle/>
                    <a:p>
                      <a:pPr algn="ctr" fontAlgn="b"/>
                      <a:r>
                        <a:rPr lang="ru-RU" sz="1200" b="0" i="0" u="none" strike="noStrike" dirty="0" smtClean="0">
                          <a:solidFill>
                            <a:srgbClr val="C00000"/>
                          </a:solidFill>
                          <a:latin typeface="Times New Roman"/>
                        </a:rPr>
                        <a:t>6,2</a:t>
                      </a:r>
                      <a:endParaRPr lang="ru-RU" sz="1200" b="0" i="0" u="none" strike="noStrike" dirty="0">
                        <a:solidFill>
                          <a:srgbClr val="C00000"/>
                        </a:solidFill>
                        <a:latin typeface="Times New Roman"/>
                      </a:endParaRPr>
                    </a:p>
                  </a:txBody>
                  <a:tcPr marL="9525" marR="9525" marT="9525" marB="0" anchor="b"/>
                </a:tc>
                <a:tc>
                  <a:txBody>
                    <a:bodyPr/>
                    <a:lstStyle/>
                    <a:p>
                      <a:pPr algn="ctr" fontAlgn="b"/>
                      <a:endParaRPr lang="ru-RU" sz="12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c>
                  <a:txBody>
                    <a:bodyPr/>
                    <a:lstStyle/>
                    <a:p>
                      <a:pPr algn="ctr" fontAlgn="b"/>
                      <a:endParaRPr lang="ru-RU" sz="1400" b="0" i="0" u="none" strike="noStrike" dirty="0">
                        <a:solidFill>
                          <a:srgbClr val="C00000"/>
                        </a:solidFill>
                        <a:latin typeface="Times New Roman"/>
                      </a:endParaRPr>
                    </a:p>
                  </a:txBody>
                  <a:tcPr marL="9525" marR="9525" marT="9525" marB="0" anchor="b"/>
                </a:tc>
              </a:tr>
              <a:tr h="403156">
                <a:tc>
                  <a:txBody>
                    <a:bodyPr/>
                    <a:lstStyle/>
                    <a:p>
                      <a:pPr algn="l" fontAlgn="t"/>
                      <a:r>
                        <a:rPr lang="ru-RU" sz="1200" b="1" i="0" u="none" strike="noStrike" dirty="0" smtClean="0">
                          <a:solidFill>
                            <a:schemeClr val="tx1"/>
                          </a:solidFill>
                          <a:latin typeface="Times New Roman" pitchFamily="18" charset="0"/>
                          <a:cs typeface="Times New Roman" pitchFamily="18" charset="0"/>
                        </a:rPr>
                        <a:t>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mn-lt"/>
                        </a:rPr>
                        <a:t>Жұқпалы</a:t>
                      </a:r>
                      <a:r>
                        <a:rPr lang="kk-KZ" sz="1400" b="0" i="0" u="none" strike="noStrike" baseline="0" dirty="0" smtClean="0">
                          <a:solidFill>
                            <a:srgbClr val="FF0000"/>
                          </a:solidFill>
                          <a:latin typeface="+mn-lt"/>
                        </a:rPr>
                        <a:t> аурулар ересектер</a:t>
                      </a:r>
                      <a:endParaRPr lang="ru-RU" sz="1400" b="0" i="0" u="none" strike="noStrike" dirty="0">
                        <a:solidFill>
                          <a:srgbClr val="FF0000"/>
                        </a:solidFill>
                        <a:latin typeface="+mn-lt"/>
                      </a:endParaRPr>
                    </a:p>
                  </a:txBody>
                  <a:tcPr marL="9525" marR="9525" marT="9525" marB="0" anchor="b"/>
                </a:tc>
                <a:tc>
                  <a:txBody>
                    <a:bodyPr/>
                    <a:lstStyle/>
                    <a:p>
                      <a:pPr algn="ctr" fontAlgn="b"/>
                      <a:r>
                        <a:rPr lang="kk-KZ" sz="900" b="0" i="0" u="none" strike="noStrike" dirty="0" smtClean="0">
                          <a:solidFill>
                            <a:srgbClr val="C00000"/>
                          </a:solidFill>
                          <a:latin typeface="Times New Roman"/>
                        </a:rPr>
                        <a:t>130,5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214,1</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12,0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17,1</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7,5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8,3</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r>
              <a:tr h="252530">
                <a:tc>
                  <a:txBody>
                    <a:bodyPr/>
                    <a:lstStyle/>
                    <a:p>
                      <a:pPr algn="l" fontAlgn="t"/>
                      <a:r>
                        <a:rPr lang="ru-RU" sz="1200" b="1" i="0" u="none" strike="noStrike" dirty="0" smtClean="0">
                          <a:solidFill>
                            <a:schemeClr val="tx1"/>
                          </a:solidFill>
                          <a:latin typeface="Times New Roman" pitchFamily="18" charset="0"/>
                          <a:cs typeface="Times New Roman" pitchFamily="18" charset="0"/>
                        </a:rPr>
                        <a:t>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mn-lt"/>
                        </a:rPr>
                        <a:t>Жұқпалы</a:t>
                      </a:r>
                      <a:r>
                        <a:rPr lang="kk-KZ" sz="1400" b="0" i="0" u="none" strike="noStrike" baseline="0" dirty="0" smtClean="0">
                          <a:solidFill>
                            <a:srgbClr val="FF0000"/>
                          </a:solidFill>
                          <a:latin typeface="+mn-lt"/>
                        </a:rPr>
                        <a:t> аурулар балалар</a:t>
                      </a:r>
                      <a:endParaRPr lang="ru-RU" sz="1400" b="0" i="0" u="none" strike="noStrike" dirty="0">
                        <a:solidFill>
                          <a:srgbClr val="FF0000"/>
                        </a:solidFill>
                        <a:latin typeface="+mn-lt"/>
                      </a:endParaRPr>
                    </a:p>
                  </a:txBody>
                  <a:tcPr marL="9525" marR="9525" marT="9525" marB="0" anchor="b"/>
                </a:tc>
                <a:tc>
                  <a:txBody>
                    <a:bodyPr/>
                    <a:lstStyle/>
                    <a:p>
                      <a:pPr algn="ctr" fontAlgn="b"/>
                      <a:r>
                        <a:rPr lang="kk-KZ" sz="900" b="0" i="0" u="none" strike="noStrike" dirty="0" smtClean="0">
                          <a:solidFill>
                            <a:srgbClr val="C00000"/>
                          </a:solidFill>
                          <a:latin typeface="Times New Roman"/>
                        </a:rPr>
                        <a:t>95,8</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189,8</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9,5</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ru-RU" sz="900" b="0" i="0" u="none" strike="noStrike" dirty="0" smtClean="0">
                          <a:solidFill>
                            <a:srgbClr val="C00000"/>
                          </a:solidFill>
                          <a:latin typeface="Times New Roman"/>
                        </a:rPr>
                        <a:t>16,0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6,8</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8,2</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c>
                  <a:txBody>
                    <a:bodyPr/>
                    <a:lstStyle/>
                    <a:p>
                      <a:pPr algn="ctr" fontAlgn="b"/>
                      <a:r>
                        <a:rPr lang="kk-KZ" sz="900" b="0" i="0" u="none" strike="noStrike" dirty="0" smtClean="0">
                          <a:solidFill>
                            <a:srgbClr val="C00000"/>
                          </a:solidFill>
                          <a:latin typeface="Times New Roman"/>
                        </a:rPr>
                        <a:t>0</a:t>
                      </a:r>
                      <a:endParaRPr lang="ru-RU" sz="900" b="0" i="0" u="none" strike="noStrike" dirty="0">
                        <a:solidFill>
                          <a:srgbClr val="C00000"/>
                        </a:solidFill>
                        <a:latin typeface="Times New Roman"/>
                      </a:endParaRPr>
                    </a:p>
                  </a:txBody>
                  <a:tcPr marL="9525" marR="9525" marT="9525" marB="0" anchor="b"/>
                </a:tc>
              </a:tr>
              <a:tr h="234147">
                <a:tc>
                  <a:txBody>
                    <a:bodyPr/>
                    <a:lstStyle/>
                    <a:p>
                      <a:pPr algn="l" fontAlgn="t"/>
                      <a:r>
                        <a:rPr lang="ru-RU" sz="1200" b="0" i="0" u="none" strike="noStrike" dirty="0" smtClean="0">
                          <a:solidFill>
                            <a:schemeClr val="tx1"/>
                          </a:solidFill>
                          <a:latin typeface="Times New Roman" pitchFamily="18" charset="0"/>
                          <a:cs typeface="Times New Roman" pitchFamily="18" charset="0"/>
                        </a:rPr>
                        <a:t>6</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600" b="1" i="0" u="none" strike="noStrike" dirty="0" smtClean="0">
                          <a:solidFill>
                            <a:srgbClr val="FF0000"/>
                          </a:solidFill>
                          <a:latin typeface="Times New Roman"/>
                        </a:rPr>
                        <a:t>Барлығы</a:t>
                      </a:r>
                      <a:endParaRPr lang="ru-RU" sz="1600" b="1" i="0" u="none" strike="noStrike" dirty="0">
                        <a:solidFill>
                          <a:srgbClr val="FF0000"/>
                        </a:solidFill>
                        <a:latin typeface="Times New Roman"/>
                      </a:endParaRPr>
                    </a:p>
                  </a:txBody>
                  <a:tcPr marL="9525" marR="9525" marT="9525" marB="0" anchor="ctr"/>
                </a:tc>
                <a:tc>
                  <a:txBody>
                    <a:bodyPr/>
                    <a:lstStyle/>
                    <a:p>
                      <a:pPr algn="ctr" fontAlgn="b"/>
                      <a:r>
                        <a:rPr lang="kk-KZ" sz="900" b="1" i="0" u="none" strike="noStrike" dirty="0" smtClean="0">
                          <a:solidFill>
                            <a:srgbClr val="C00000"/>
                          </a:solidFill>
                          <a:latin typeface="Times New Roman"/>
                        </a:rPr>
                        <a:t>108,9</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ru-RU" sz="900" b="1" i="0" u="none" strike="noStrike" dirty="0" smtClean="0">
                          <a:solidFill>
                            <a:srgbClr val="C00000"/>
                          </a:solidFill>
                          <a:latin typeface="Times New Roman"/>
                        </a:rPr>
                        <a:t>200,2</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ru-RU" sz="900" b="1" i="0" u="none" strike="noStrike" dirty="0" smtClean="0">
                          <a:solidFill>
                            <a:srgbClr val="C00000"/>
                          </a:solidFill>
                          <a:latin typeface="Times New Roman"/>
                        </a:rPr>
                        <a:t>10,4</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16,5</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7,1</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ru-RU" sz="900" b="1" i="0" u="none" strike="noStrike" dirty="0" smtClean="0">
                          <a:solidFill>
                            <a:srgbClr val="C00000"/>
                          </a:solidFill>
                          <a:latin typeface="Times New Roman"/>
                        </a:rPr>
                        <a:t>8,2</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c>
                  <a:txBody>
                    <a:bodyPr/>
                    <a:lstStyle/>
                    <a:p>
                      <a:pPr algn="ctr" fontAlgn="b"/>
                      <a:r>
                        <a:rPr lang="kk-KZ" sz="900" b="1" i="0" u="none" strike="noStrike" dirty="0" smtClean="0">
                          <a:solidFill>
                            <a:srgbClr val="C00000"/>
                          </a:solidFill>
                          <a:latin typeface="Times New Roman"/>
                        </a:rPr>
                        <a:t>0</a:t>
                      </a:r>
                      <a:endParaRPr lang="ru-RU" sz="900" b="1" i="0" u="none" strike="noStrike" dirty="0">
                        <a:solidFill>
                          <a:srgbClr val="C00000"/>
                        </a:solidFill>
                        <a:latin typeface="Times New Roman"/>
                      </a:endParaRPr>
                    </a:p>
                  </a:txBody>
                  <a:tcPr marL="9525" marR="9525" marT="9525" marB="0" anchor="b"/>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488" y="214290"/>
            <a:ext cx="6015022" cy="4000528"/>
          </a:xfrm>
        </p:spPr>
        <p:txBody>
          <a:bodyPr>
            <a:normAutofit/>
          </a:bodyPr>
          <a:lstStyle/>
          <a:p>
            <a:pPr marL="273050" indent="-6350">
              <a:buNone/>
            </a:pPr>
            <a:r>
              <a:rPr lang="kk-KZ" sz="2000" dirty="0" smtClean="0"/>
              <a:t>ТО ҚДБ-ның 14.03.2022 жылғы №109 н/қ бұйрығымен Орталық қалалық аурухананың жұқпалы аурулар бөлімі негізінде 10 төсектік инфекциялық стационар ұйымдастырылды, оның ішінде 1 реанимациялық төсек. «Таза» және «лас» аймаққа бөлінген</a:t>
            </a:r>
            <a:endParaRPr lang="ru-RU" sz="2000" dirty="0" smtClean="0">
              <a:latin typeface="Times New Roman" pitchFamily="18" charset="0"/>
              <a:cs typeface="Times New Roman" pitchFamily="18" charset="0"/>
            </a:endParaRPr>
          </a:p>
        </p:txBody>
      </p:sp>
      <p:pic>
        <p:nvPicPr>
          <p:cNvPr id="1026" name="Picture 2" descr="C:\Users\User\Desktop\446-4469127_1-in-every-26-people-has-hepatitis-b.png"/>
          <p:cNvPicPr>
            <a:picLocks noChangeAspect="1" noChangeArrowheads="1"/>
          </p:cNvPicPr>
          <p:nvPr/>
        </p:nvPicPr>
        <p:blipFill>
          <a:blip r:embed="rId2"/>
          <a:srcRect r="23637" b="19398"/>
          <a:stretch>
            <a:fillRect/>
          </a:stretch>
        </p:blipFill>
        <p:spPr bwMode="auto">
          <a:xfrm>
            <a:off x="6143636" y="3714752"/>
            <a:ext cx="3000364" cy="3143248"/>
          </a:xfrm>
          <a:prstGeom prst="rect">
            <a:avLst/>
          </a:prstGeom>
          <a:noFill/>
        </p:spPr>
      </p:pic>
      <p:pic>
        <p:nvPicPr>
          <p:cNvPr id="4" name="Рисунок 3" descr="IMG20190604185712.jpg"/>
          <p:cNvPicPr>
            <a:picLocks noChangeAspect="1"/>
          </p:cNvPicPr>
          <p:nvPr/>
        </p:nvPicPr>
        <p:blipFill>
          <a:blip r:embed="rId3" cstate="print"/>
          <a:stretch>
            <a:fillRect/>
          </a:stretch>
        </p:blipFill>
        <p:spPr>
          <a:xfrm>
            <a:off x="785786" y="4286256"/>
            <a:ext cx="5072098" cy="2357454"/>
          </a:xfrm>
          <a:prstGeom prst="rect">
            <a:avLst/>
          </a:prstGeom>
        </p:spPr>
      </p:pic>
      <p:pic>
        <p:nvPicPr>
          <p:cNvPr id="5" name="Рисунок 4" descr="IMG20190604185707.jpg"/>
          <p:cNvPicPr>
            <a:picLocks noChangeAspect="1"/>
          </p:cNvPicPr>
          <p:nvPr/>
        </p:nvPicPr>
        <p:blipFill>
          <a:blip r:embed="rId4" cstate="print"/>
          <a:stretch>
            <a:fillRect/>
          </a:stretch>
        </p:blipFill>
        <p:spPr>
          <a:xfrm>
            <a:off x="142844" y="357166"/>
            <a:ext cx="2786082" cy="359487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57158" y="0"/>
            <a:ext cx="9143999" cy="6858000"/>
          </a:xfrm>
          <a:prstGeom prst="rect">
            <a:avLst/>
          </a:prstGeom>
          <a:noFill/>
          <a:ln w="9525">
            <a:noFill/>
            <a:miter lim="800000"/>
            <a:headEnd/>
            <a:tailEnd/>
          </a:ln>
          <a:effectLst/>
        </p:spPr>
      </p:pic>
      <p:sp>
        <p:nvSpPr>
          <p:cNvPr id="7" name="TextBox 6"/>
          <p:cNvSpPr txBox="1"/>
          <p:nvPr/>
        </p:nvSpPr>
        <p:spPr>
          <a:xfrm>
            <a:off x="500034" y="1214422"/>
            <a:ext cx="8429684" cy="5447645"/>
          </a:xfrm>
          <a:prstGeom prst="rect">
            <a:avLst/>
          </a:prstGeom>
          <a:noFill/>
        </p:spPr>
        <p:txBody>
          <a:bodyPr wrap="square" rtlCol="0">
            <a:spAutoFit/>
          </a:bodyPr>
          <a:lstStyle/>
          <a:p>
            <a:endParaRPr lang="en-US" sz="2800" b="1" dirty="0" smtClean="0">
              <a:solidFill>
                <a:srgbClr val="C00000"/>
              </a:solidFill>
              <a:latin typeface="+mn-lt"/>
            </a:endParaRPr>
          </a:p>
          <a:p>
            <a:r>
              <a:rPr lang="kk-KZ" sz="2800" b="1" dirty="0" smtClean="0">
                <a:solidFill>
                  <a:srgbClr val="FF0000"/>
                </a:solidFill>
              </a:rPr>
              <a:t>ШЖҚ «Кентау қалалық ауруханасы»  МКК Түркістан облысы қоғамдық денсаулық басқармасы </a:t>
            </a:r>
            <a:endParaRPr lang="ru-RU" sz="2800" b="1" dirty="0" smtClean="0">
              <a:solidFill>
                <a:srgbClr val="FF0000"/>
              </a:solidFill>
              <a:latin typeface="+mn-lt"/>
            </a:endParaRPr>
          </a:p>
          <a:p>
            <a:endParaRPr lang="en-US" sz="2800" b="1" dirty="0" smtClean="0">
              <a:solidFill>
                <a:srgbClr val="C00000"/>
              </a:solidFill>
              <a:latin typeface="+mn-lt"/>
            </a:endParaRPr>
          </a:p>
          <a:p>
            <a:endParaRPr lang="ru-RU" sz="2800" b="1" dirty="0" smtClean="0">
              <a:solidFill>
                <a:srgbClr val="C00000"/>
              </a:solidFill>
              <a:latin typeface="+mn-lt"/>
            </a:endParaRPr>
          </a:p>
          <a:p>
            <a:pPr algn="l"/>
            <a:r>
              <a:rPr lang="ru-RU" sz="2400" b="1" dirty="0" smtClean="0">
                <a:solidFill>
                  <a:srgbClr val="C00000"/>
                </a:solidFill>
                <a:latin typeface="+mn-lt"/>
              </a:rPr>
              <a:t>Бас </a:t>
            </a:r>
            <a:r>
              <a:rPr lang="ru-RU" sz="2400" b="1" dirty="0" err="1" smtClean="0">
                <a:solidFill>
                  <a:srgbClr val="C00000"/>
                </a:solidFill>
                <a:latin typeface="+mn-lt"/>
              </a:rPr>
              <a:t>дәрігер</a:t>
            </a:r>
            <a:r>
              <a:rPr lang="ru-RU" sz="2400" b="1" dirty="0" smtClean="0">
                <a:solidFill>
                  <a:srgbClr val="C00000"/>
                </a:solidFill>
                <a:latin typeface="+mn-lt"/>
              </a:rPr>
              <a:t>:                 </a:t>
            </a:r>
            <a:r>
              <a:rPr lang="ru-RU" sz="2400" b="1" dirty="0" err="1" smtClean="0">
                <a:solidFill>
                  <a:srgbClr val="C00000"/>
                </a:solidFill>
                <a:latin typeface="+mn-lt"/>
              </a:rPr>
              <a:t>Сыздыкова</a:t>
            </a:r>
            <a:r>
              <a:rPr lang="ru-RU" sz="2400" b="1" dirty="0" smtClean="0">
                <a:solidFill>
                  <a:srgbClr val="C00000"/>
                </a:solidFill>
                <a:latin typeface="+mn-lt"/>
              </a:rPr>
              <a:t> </a:t>
            </a:r>
            <a:r>
              <a:rPr lang="ru-RU" sz="2400" b="1" dirty="0" err="1" smtClean="0">
                <a:solidFill>
                  <a:srgbClr val="C00000"/>
                </a:solidFill>
                <a:latin typeface="+mn-lt"/>
              </a:rPr>
              <a:t>Гульбану</a:t>
            </a:r>
            <a:r>
              <a:rPr lang="ru-RU" sz="2400" b="1" dirty="0" smtClean="0">
                <a:solidFill>
                  <a:srgbClr val="C00000"/>
                </a:solidFill>
                <a:latin typeface="+mn-lt"/>
              </a:rPr>
              <a:t> </a:t>
            </a:r>
            <a:r>
              <a:rPr lang="ru-RU" sz="2400" b="1" dirty="0" err="1" smtClean="0">
                <a:solidFill>
                  <a:srgbClr val="C00000"/>
                </a:solidFill>
                <a:latin typeface="+mn-lt"/>
              </a:rPr>
              <a:t>Жумагалиевна</a:t>
            </a:r>
            <a:endParaRPr lang="ru-RU" sz="2400" b="1" dirty="0" smtClean="0">
              <a:solidFill>
                <a:srgbClr val="C00000"/>
              </a:solidFill>
              <a:latin typeface="+mn-lt"/>
            </a:endParaRPr>
          </a:p>
          <a:p>
            <a:pPr algn="l"/>
            <a:r>
              <a:rPr lang="ru-RU" sz="2400" b="1" dirty="0" err="1" smtClean="0">
                <a:solidFill>
                  <a:srgbClr val="C00000"/>
                </a:solidFill>
                <a:latin typeface="+mn-lt"/>
              </a:rPr>
              <a:t>Жалпы</a:t>
            </a:r>
            <a:r>
              <a:rPr lang="ru-RU" sz="2400" b="1" dirty="0" smtClean="0">
                <a:solidFill>
                  <a:srgbClr val="C00000"/>
                </a:solidFill>
                <a:latin typeface="+mn-lt"/>
              </a:rPr>
              <a:t> </a:t>
            </a:r>
            <a:r>
              <a:rPr lang="ru-RU" sz="2400" b="1" dirty="0" err="1" smtClean="0">
                <a:solidFill>
                  <a:srgbClr val="C00000"/>
                </a:solidFill>
                <a:latin typeface="+mn-lt"/>
              </a:rPr>
              <a:t>ауданы</a:t>
            </a:r>
            <a:r>
              <a:rPr lang="ru-RU" sz="2400" b="1" dirty="0" smtClean="0">
                <a:solidFill>
                  <a:srgbClr val="C00000"/>
                </a:solidFill>
                <a:latin typeface="+mn-lt"/>
              </a:rPr>
              <a:t>:         35 637 кв.м</a:t>
            </a:r>
          </a:p>
          <a:p>
            <a:pPr algn="l"/>
            <a:r>
              <a:rPr lang="ru-RU" sz="2400" b="1" dirty="0" err="1" smtClean="0">
                <a:solidFill>
                  <a:srgbClr val="C00000"/>
                </a:solidFill>
                <a:latin typeface="+mn-lt"/>
              </a:rPr>
              <a:t>Ғимараттың жалпы</a:t>
            </a:r>
            <a:r>
              <a:rPr lang="ru-RU" sz="2400" b="1" dirty="0" smtClean="0">
                <a:solidFill>
                  <a:srgbClr val="C00000"/>
                </a:solidFill>
                <a:latin typeface="+mn-lt"/>
              </a:rPr>
              <a:t> </a:t>
            </a:r>
            <a:r>
              <a:rPr lang="ru-RU" sz="2400" b="1" dirty="0" err="1" smtClean="0">
                <a:solidFill>
                  <a:srgbClr val="C00000"/>
                </a:solidFill>
                <a:latin typeface="+mn-lt"/>
              </a:rPr>
              <a:t>ауданы</a:t>
            </a:r>
            <a:r>
              <a:rPr lang="ru-RU" sz="2400" b="1" dirty="0" smtClean="0">
                <a:solidFill>
                  <a:srgbClr val="C00000"/>
                </a:solidFill>
                <a:latin typeface="+mn-lt"/>
              </a:rPr>
              <a:t>:   9695,33 кв.м</a:t>
            </a:r>
          </a:p>
          <a:p>
            <a:pPr algn="l"/>
            <a:r>
              <a:rPr lang="ru-RU" sz="2400" b="1" dirty="0" err="1" smtClean="0">
                <a:solidFill>
                  <a:srgbClr val="C00000"/>
                </a:solidFill>
                <a:latin typeface="+mn-lt"/>
              </a:rPr>
              <a:t>Үй жайлар</a:t>
            </a:r>
            <a:r>
              <a:rPr lang="ru-RU" sz="2400" b="1" dirty="0" smtClean="0">
                <a:solidFill>
                  <a:srgbClr val="C00000"/>
                </a:solidFill>
                <a:latin typeface="+mn-lt"/>
              </a:rPr>
              <a:t> саны:             499</a:t>
            </a:r>
          </a:p>
          <a:p>
            <a:pPr algn="l"/>
            <a:r>
              <a:rPr lang="ru-RU" sz="2400" b="1" dirty="0" err="1" smtClean="0">
                <a:solidFill>
                  <a:srgbClr val="C00000"/>
                </a:solidFill>
                <a:latin typeface="+mn-lt"/>
              </a:rPr>
              <a:t>Соғылған жыл</a:t>
            </a:r>
            <a:r>
              <a:rPr lang="ru-RU" sz="2400" b="1" dirty="0" smtClean="0">
                <a:solidFill>
                  <a:srgbClr val="C00000"/>
                </a:solidFill>
                <a:latin typeface="+mn-lt"/>
              </a:rPr>
              <a:t>:                    1984 ж.</a:t>
            </a:r>
          </a:p>
          <a:p>
            <a:pPr algn="l"/>
            <a:r>
              <a:rPr lang="ru-RU" sz="2400" b="1" dirty="0" err="1" smtClean="0">
                <a:solidFill>
                  <a:srgbClr val="C00000"/>
                </a:solidFill>
                <a:latin typeface="+mn-lt"/>
              </a:rPr>
              <a:t>Қызметкерлер </a:t>
            </a:r>
            <a:r>
              <a:rPr lang="ru-RU" sz="2400" b="1" dirty="0" smtClean="0">
                <a:solidFill>
                  <a:srgbClr val="C00000"/>
                </a:solidFill>
                <a:latin typeface="+mn-lt"/>
              </a:rPr>
              <a:t>саны:  514</a:t>
            </a:r>
            <a:endParaRPr lang="ru-RU" sz="2400" b="1" dirty="0" smtClean="0">
              <a:solidFill>
                <a:srgbClr val="C00000"/>
              </a:solidFill>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4" y="1785926"/>
          <a:ext cx="8715434" cy="4572032"/>
        </p:xfrm>
        <a:graphic>
          <a:graphicData uri="http://schemas.openxmlformats.org/drawingml/2006/table">
            <a:tbl>
              <a:tblPr/>
              <a:tblGrid>
                <a:gridCol w="1586501"/>
                <a:gridCol w="702053"/>
                <a:gridCol w="703774"/>
                <a:gridCol w="704634"/>
                <a:gridCol w="704634"/>
                <a:gridCol w="711516"/>
                <a:gridCol w="718399"/>
                <a:gridCol w="735607"/>
                <a:gridCol w="735607"/>
                <a:gridCol w="702053"/>
                <a:gridCol w="710656"/>
              </a:tblGrid>
              <a:tr h="2225326">
                <a:tc>
                  <a:txBody>
                    <a:bodyPr/>
                    <a:lstStyle/>
                    <a:p>
                      <a:r>
                        <a:rPr lang="kk-KZ" sz="1600" dirty="0">
                          <a:latin typeface="+mn-lt"/>
                          <a:ea typeface="Times New Roman"/>
                          <a:cs typeface="Times New Roman"/>
                        </a:rPr>
                        <a:t>Облыс және қала атауы</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kk-KZ" sz="1400" dirty="0">
                          <a:solidFill>
                            <a:srgbClr val="202124"/>
                          </a:solidFill>
                          <a:latin typeface="+mn-lt"/>
                          <a:cs typeface="Times New Roman"/>
                        </a:rPr>
                        <a:t>-Емделген жағдайлар саны- соның ішінде жүкті әйелдер</a:t>
                      </a:r>
                      <a:endParaRPr lang="ru-RU" sz="1100" dirty="0">
                        <a:latin typeface="+mn-lt"/>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r>
                        <a:rPr lang="ru-RU" sz="1600" dirty="0">
                          <a:latin typeface="+mn-lt"/>
                          <a:ea typeface="Times New Roman"/>
                          <a:cs typeface="Times New Roman"/>
                        </a:rPr>
                        <a:t> </a:t>
                      </a:r>
                      <a:r>
                        <a:rPr lang="kk-KZ" sz="1600" dirty="0">
                          <a:latin typeface="+mn-lt"/>
                          <a:ea typeface="Times New Roman"/>
                          <a:cs typeface="Times New Roman"/>
                        </a:rPr>
                        <a:t>Оның ішінде </a:t>
                      </a:r>
                      <a:endParaRPr lang="ru-RU" sz="1100" dirty="0">
                        <a:latin typeface="+mn-lt"/>
                        <a:ea typeface="Times New Roman"/>
                        <a:cs typeface="Times New Roman"/>
                      </a:endParaRPr>
                    </a:p>
                    <a:p>
                      <a:pPr>
                        <a:spcAft>
                          <a:spcPts val="0"/>
                        </a:spcAft>
                      </a:pPr>
                      <a:r>
                        <a:rPr lang="kk-KZ" sz="1600" dirty="0">
                          <a:latin typeface="+mn-lt"/>
                          <a:ea typeface="Times New Roman"/>
                          <a:cs typeface="Times New Roman"/>
                        </a:rPr>
                        <a:t>-ересектер</a:t>
                      </a:r>
                      <a:endParaRPr lang="ru-RU" sz="1100" dirty="0">
                        <a:latin typeface="+mn-lt"/>
                        <a:ea typeface="Times New Roman"/>
                        <a:cs typeface="Times New Roman"/>
                      </a:endParaRPr>
                    </a:p>
                    <a:p>
                      <a:pPr>
                        <a:spcAft>
                          <a:spcPts val="0"/>
                        </a:spcAft>
                      </a:pPr>
                      <a:r>
                        <a:rPr lang="kk-KZ" sz="1600" dirty="0">
                          <a:latin typeface="+mn-lt"/>
                          <a:ea typeface="Times New Roman"/>
                          <a:cs typeface="Times New Roman"/>
                        </a:rPr>
                        <a:t>-балалар </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r>
                        <a:rPr lang="kk-KZ" sz="1400" dirty="0">
                          <a:solidFill>
                            <a:srgbClr val="202124"/>
                          </a:solidFill>
                          <a:latin typeface="+mn-lt"/>
                          <a:cs typeface="Times New Roman"/>
                        </a:rPr>
                        <a:t>Төсек/күндер- барлығы- ересектер,- балалар</a:t>
                      </a:r>
                      <a:r>
                        <a:rPr lang="ru-RU" sz="1100" dirty="0">
                          <a:latin typeface="+mn-lt"/>
                          <a:cs typeface="Times New Roman"/>
                        </a:rPr>
                        <a:t> </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r>
                        <a:rPr lang="kk-KZ" sz="1400" dirty="0">
                          <a:solidFill>
                            <a:srgbClr val="202124"/>
                          </a:solidFill>
                          <a:latin typeface="+mn-lt"/>
                          <a:cs typeface="Times New Roman"/>
                        </a:rPr>
                        <a:t>-Науқастың төсекте жатқан күндердің орташа саны/- төсек айналымы- төсектің жұмысы</a:t>
                      </a:r>
                      <a:r>
                        <a:rPr lang="ru-RU" sz="1100" dirty="0">
                          <a:latin typeface="+mn-lt"/>
                          <a:cs typeface="Times New Roman"/>
                        </a:rPr>
                        <a:t> </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r>
                        <a:rPr lang="kk-KZ" sz="1400" dirty="0">
                          <a:solidFill>
                            <a:srgbClr val="202124"/>
                          </a:solidFill>
                          <a:latin typeface="+mn-lt"/>
                          <a:cs typeface="Times New Roman"/>
                        </a:rPr>
                        <a:t>Абсолютті  өлім саны</a:t>
                      </a:r>
                      <a:r>
                        <a:rPr lang="ru-RU" sz="1100" dirty="0">
                          <a:latin typeface="+mn-lt"/>
                          <a:cs typeface="Times New Roman"/>
                        </a:rPr>
                        <a:t> </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971051">
                <a:tc>
                  <a:txBody>
                    <a:bodyPr/>
                    <a:lstStyle/>
                    <a:p>
                      <a:r>
                        <a:rPr lang="ru-RU" sz="1600" b="1">
                          <a:latin typeface="+mn-lt"/>
                          <a:ea typeface="Times New Roman"/>
                          <a:cs typeface="Times New Roman"/>
                        </a:rPr>
                        <a:t>ТО. Кентау</a:t>
                      </a:r>
                      <a:r>
                        <a:rPr lang="kk-KZ" sz="1600" b="1">
                          <a:latin typeface="+mn-lt"/>
                          <a:ea typeface="Times New Roman"/>
                          <a:cs typeface="Times New Roman"/>
                        </a:rPr>
                        <a:t>  қаласы</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2021ж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2022ж</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2021ж</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2022ж</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2021ж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2022ж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2021ж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2022ж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2021ж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2022ж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525">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dirty="0" smtClean="0">
                          <a:latin typeface="+mn-lt"/>
                          <a:ea typeface="Times New Roman"/>
                          <a:cs typeface="Times New Roman"/>
                        </a:rPr>
                        <a:t>613</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dirty="0" smtClean="0">
                          <a:latin typeface="+mn-lt"/>
                          <a:ea typeface="Times New Roman"/>
                          <a:cs typeface="Times New Roman"/>
                        </a:rPr>
                        <a:t>850</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dirty="0" smtClean="0">
                          <a:latin typeface="+mn-lt"/>
                          <a:ea typeface="Times New Roman"/>
                          <a:cs typeface="Times New Roman"/>
                        </a:rPr>
                        <a:t>262</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dirty="0" smtClean="0">
                          <a:latin typeface="+mn-lt"/>
                          <a:ea typeface="Times New Roman"/>
                          <a:cs typeface="Times New Roman"/>
                        </a:rPr>
                        <a:t>385</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4354</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7007</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7,1</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8,2</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a:latin typeface="+mn-lt"/>
                          <a:ea typeface="Times New Roman"/>
                          <a:cs typeface="Times New Roman"/>
                        </a:rPr>
                        <a:t>0</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a:latin typeface="+mn-lt"/>
                          <a:ea typeface="Times New Roman"/>
                          <a:cs typeface="Times New Roman"/>
                        </a:rPr>
                        <a:t>0</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525">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dirty="0" smtClean="0">
                          <a:latin typeface="+mn-lt"/>
                          <a:ea typeface="Times New Roman"/>
                          <a:cs typeface="Times New Roman"/>
                        </a:rPr>
                        <a:t>159</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dirty="0" smtClean="0">
                          <a:latin typeface="+mn-lt"/>
                          <a:ea typeface="Times New Roman"/>
                          <a:cs typeface="Times New Roman"/>
                        </a:rPr>
                        <a:t>127</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dirty="0" smtClean="0">
                          <a:latin typeface="+mn-lt"/>
                          <a:ea typeface="Times New Roman"/>
                          <a:cs typeface="Times New Roman"/>
                        </a:rPr>
                        <a:t>351</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dirty="0" smtClean="0">
                          <a:latin typeface="+mn-lt"/>
                          <a:ea typeface="Times New Roman"/>
                          <a:cs typeface="Times New Roman"/>
                        </a:rPr>
                        <a:t>456</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1958</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3212 </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10,4</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16,5</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605">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2396</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3795</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108,9</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smtClean="0">
                          <a:latin typeface="+mn-lt"/>
                          <a:ea typeface="Times New Roman"/>
                          <a:cs typeface="Times New Roman"/>
                        </a:rPr>
                        <a:t>200,2</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dirty="0">
                        <a:latin typeface="+mn-lt"/>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1857356" y="357166"/>
            <a:ext cx="4572000" cy="1015663"/>
          </a:xfrm>
          <a:prstGeom prst="rect">
            <a:avLst/>
          </a:prstGeom>
        </p:spPr>
        <p:txBody>
          <a:bodyPr>
            <a:spAutoFit/>
          </a:bodyPr>
          <a:lstStyle/>
          <a:p>
            <a:r>
              <a:rPr lang="kk-KZ" sz="2000" b="1" dirty="0" smtClean="0">
                <a:solidFill>
                  <a:srgbClr val="FF0000"/>
                </a:solidFill>
              </a:rPr>
              <a:t>Жұқпалы аурулар бөлімінің </a:t>
            </a:r>
          </a:p>
          <a:p>
            <a:r>
              <a:rPr lang="kk-KZ" sz="2000" b="1" dirty="0" smtClean="0">
                <a:solidFill>
                  <a:srgbClr val="FF0000"/>
                </a:solidFill>
              </a:rPr>
              <a:t>2022 жылғы 6 айдағы негізгі көрсеткіштері</a:t>
            </a:r>
            <a:endParaRPr lang="ru-RU" sz="2000"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7745390" cy="943856"/>
          </a:xfrm>
          <a:prstGeom prst="rect">
            <a:avLst/>
          </a:prstGeom>
          <a:solidFill>
            <a:srgbClr val="F8F9FA"/>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dirty="0" smtClean="0">
              <a:ln>
                <a:noFill/>
              </a:ln>
              <a:solidFill>
                <a:srgbClr val="202124"/>
              </a:solidFill>
              <a:effectLst/>
              <a:latin typeface="inheri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100" dirty="0" smtClean="0">
              <a:solidFill>
                <a:srgbClr val="202124"/>
              </a:solidFill>
              <a:latin typeface="inheri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rgbClr val="FF0000"/>
                </a:solidFill>
                <a:effectLst/>
                <a:latin typeface="inherit"/>
                <a:cs typeface="Arial" pitchFamily="34" charset="0"/>
              </a:rPr>
              <a:t>                       </a:t>
            </a:r>
            <a:r>
              <a:rPr kumimoji="0" lang="ru-RU" sz="2000" b="1" i="0" u="none" strike="noStrike" cap="none" normalizeH="0" baseline="0" dirty="0" err="1" smtClean="0">
                <a:ln>
                  <a:noFill/>
                </a:ln>
                <a:solidFill>
                  <a:srgbClr val="FF0000"/>
                </a:solidFill>
                <a:effectLst/>
                <a:latin typeface="+mn-lt"/>
                <a:cs typeface="Arial" pitchFamily="34" charset="0"/>
              </a:rPr>
              <a:t>Инфекциялық сырқаттанушылықтың құрылымы</a:t>
            </a:r>
            <a:r>
              <a:rPr kumimoji="0" lang="ru-RU" sz="2000" b="1" i="0" u="none" strike="noStrike" cap="none" normalizeH="0" baseline="0" dirty="0" smtClean="0">
                <a:ln>
                  <a:noFill/>
                </a:ln>
                <a:solidFill>
                  <a:srgbClr val="FF0000"/>
                </a:solidFill>
                <a:effectLst/>
                <a:latin typeface="+mn-lt"/>
                <a:cs typeface="Arial" pitchFamily="34" charset="0"/>
              </a:rPr>
              <a:t> </a:t>
            </a:r>
          </a:p>
        </p:txBody>
      </p:sp>
      <p:graphicFrame>
        <p:nvGraphicFramePr>
          <p:cNvPr id="6" name="Таблица 5"/>
          <p:cNvGraphicFramePr>
            <a:graphicFrameLocks noGrp="1"/>
          </p:cNvGraphicFramePr>
          <p:nvPr/>
        </p:nvGraphicFramePr>
        <p:xfrm>
          <a:off x="714348" y="1000108"/>
          <a:ext cx="7643866" cy="5067138"/>
        </p:xfrm>
        <a:graphic>
          <a:graphicData uri="http://schemas.openxmlformats.org/drawingml/2006/table">
            <a:tbl>
              <a:tblPr/>
              <a:tblGrid>
                <a:gridCol w="3543168"/>
                <a:gridCol w="2115254"/>
                <a:gridCol w="1985444"/>
              </a:tblGrid>
              <a:tr h="396240">
                <a:tc rowSpan="3">
                  <a:txBody>
                    <a:bodyPr/>
                    <a:lstStyle/>
                    <a:p>
                      <a:r>
                        <a:rPr lang="ru-RU" sz="1200" b="1" dirty="0" err="1">
                          <a:latin typeface="+mn-lt"/>
                          <a:ea typeface="Times New Roman"/>
                          <a:cs typeface="Times New Roman"/>
                        </a:rPr>
                        <a:t>Нозологи</a:t>
                      </a:r>
                      <a:r>
                        <a:rPr lang="kk-KZ" sz="1200" b="1" dirty="0">
                          <a:latin typeface="+mn-lt"/>
                          <a:ea typeface="Times New Roman"/>
                          <a:cs typeface="Times New Roman"/>
                        </a:rPr>
                        <a:t>ялық түрі</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kk-KZ" sz="1200" b="1" dirty="0">
                          <a:latin typeface="+mn-lt"/>
                          <a:ea typeface="Times New Roman"/>
                          <a:cs typeface="Times New Roman"/>
                        </a:rPr>
                        <a:t>ЖАБ-де емделіп шыққан науқастар саны</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98120">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kk-KZ" sz="1200" b="1">
                          <a:latin typeface="+mn-lt"/>
                          <a:ea typeface="Times New Roman"/>
                          <a:cs typeface="Times New Roman"/>
                        </a:rPr>
                        <a:t>Абсолюттік саны</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2021ж</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2022ж</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00">
                <a:tc>
                  <a:txBody>
                    <a:bodyPr/>
                    <a:lstStyle/>
                    <a:p>
                      <a:r>
                        <a:rPr lang="kk-KZ" sz="1200" dirty="0">
                          <a:latin typeface="+mn-lt"/>
                          <a:ea typeface="Times New Roman"/>
                          <a:cs typeface="Times New Roman"/>
                        </a:rPr>
                        <a:t>Ботулизм А05.1</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ПТИ-А05.8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a:latin typeface="+mn-lt"/>
                          <a:ea typeface="Times New Roman"/>
                          <a:cs typeface="Times New Roman"/>
                        </a:rPr>
                        <a:t>3</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ОКИ -А09.9</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240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dirty="0" smtClean="0">
                          <a:latin typeface="+mn-lt"/>
                          <a:ea typeface="Times New Roman"/>
                          <a:cs typeface="Times New Roman"/>
                        </a:rPr>
                        <a:t>432</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Бруцеллез- А23.8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39</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dirty="0" smtClean="0">
                          <a:latin typeface="+mn-lt"/>
                          <a:ea typeface="Times New Roman"/>
                          <a:cs typeface="Times New Roman"/>
                        </a:rPr>
                        <a:t>53</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Скарлатина-А38.0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5</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20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Рожа-А.46.0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1</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Ветряная оспа-В01.8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2</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33</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Фоликулярная ангина-J03.8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4</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19</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ОРВИ</a:t>
                      </a:r>
                      <a:r>
                        <a:rPr lang="en-US" sz="1200" dirty="0">
                          <a:latin typeface="+mn-lt"/>
                          <a:ea typeface="Times New Roman"/>
                          <a:cs typeface="Times New Roman"/>
                        </a:rPr>
                        <a:t>-J06.8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177</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dirty="0" smtClean="0">
                          <a:latin typeface="+mn-lt"/>
                          <a:ea typeface="Times New Roman"/>
                          <a:cs typeface="Times New Roman"/>
                        </a:rPr>
                        <a:t>270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ЭВИ</a:t>
                      </a:r>
                      <a:r>
                        <a:rPr lang="en-US" sz="1200" dirty="0">
                          <a:latin typeface="+mn-lt"/>
                          <a:ea typeface="Times New Roman"/>
                          <a:cs typeface="Times New Roman"/>
                        </a:rPr>
                        <a:t>-B34.1</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24</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a:latin typeface="+mn-lt"/>
                          <a:ea typeface="Times New Roman"/>
                          <a:cs typeface="Times New Roman"/>
                        </a:rPr>
                        <a:t>Корь</a:t>
                      </a:r>
                      <a:r>
                        <a:rPr lang="en-US" sz="1200">
                          <a:latin typeface="+mn-lt"/>
                          <a:ea typeface="Times New Roman"/>
                          <a:cs typeface="Times New Roman"/>
                        </a:rPr>
                        <a:t>-B05.8</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dirty="0">
                          <a:latin typeface="+mn-lt"/>
                          <a:ea typeface="Times New Roman"/>
                          <a:cs typeface="Times New Roman"/>
                        </a:rPr>
                        <a:t>Острый ларингит </a:t>
                      </a:r>
                      <a:r>
                        <a:rPr lang="en-US" sz="1200" dirty="0">
                          <a:latin typeface="+mn-lt"/>
                          <a:ea typeface="Times New Roman"/>
                          <a:cs typeface="Times New Roman"/>
                        </a:rPr>
                        <a:t>–</a:t>
                      </a:r>
                      <a:r>
                        <a:rPr lang="en-US" sz="1200" dirty="0" smtClean="0">
                          <a:latin typeface="+mn-lt"/>
                          <a:ea typeface="Times New Roman"/>
                          <a:cs typeface="Times New Roman"/>
                        </a:rPr>
                        <a:t>J04.0</a:t>
                      </a:r>
                      <a:r>
                        <a:rPr lang="kk-KZ" sz="1200" dirty="0" smtClean="0">
                          <a:latin typeface="+mn-lt"/>
                          <a:ea typeface="Times New Roman"/>
                          <a:cs typeface="Times New Roman"/>
                        </a:rPr>
                        <a:t>, бронхиты</a:t>
                      </a:r>
                      <a:r>
                        <a:rPr lang="en-US" sz="1200" dirty="0" smtClean="0">
                          <a:latin typeface="+mn-lt"/>
                          <a:ea typeface="Times New Roman"/>
                          <a:cs typeface="Times New Roman"/>
                        </a:rPr>
                        <a:t>-J21.0</a:t>
                      </a:r>
                      <a:endParaRPr lang="ru-RU" sz="1200" dirty="0" smtClean="0">
                        <a:latin typeface="+mn-lt"/>
                        <a:ea typeface="Times New Roman"/>
                        <a:cs typeface="Times New Roman"/>
                      </a:endParaRPr>
                    </a:p>
                    <a:p>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106</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Пневмония </a:t>
                      </a:r>
                      <a:r>
                        <a:rPr lang="en-US" sz="1200" dirty="0">
                          <a:latin typeface="+mn-lt"/>
                          <a:ea typeface="Times New Roman"/>
                          <a:cs typeface="Times New Roman"/>
                        </a:rPr>
                        <a:t>–J15.8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5</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7</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38">
                <a:tc>
                  <a:txBody>
                    <a:bodyPr/>
                    <a:lstStyle/>
                    <a:p>
                      <a:pPr>
                        <a:lnSpc>
                          <a:spcPct val="115000"/>
                        </a:lnSpc>
                        <a:spcAft>
                          <a:spcPts val="0"/>
                        </a:spcAft>
                      </a:pPr>
                      <a:r>
                        <a:rPr lang="kk-KZ" sz="1200" dirty="0">
                          <a:latin typeface="+mn-lt"/>
                          <a:ea typeface="Times New Roman"/>
                          <a:cs typeface="Times New Roman"/>
                        </a:rPr>
                        <a:t>ОВГС</a:t>
                      </a:r>
                      <a:r>
                        <a:rPr lang="en-US" sz="1200" dirty="0">
                          <a:latin typeface="+mn-lt"/>
                          <a:ea typeface="Times New Roman"/>
                          <a:cs typeface="Times New Roman"/>
                        </a:rPr>
                        <a:t>-B17.1</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1</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ХВГС</a:t>
                      </a:r>
                      <a:r>
                        <a:rPr lang="en-US" sz="1200" dirty="0">
                          <a:latin typeface="+mn-lt"/>
                          <a:ea typeface="Times New Roman"/>
                          <a:cs typeface="Times New Roman"/>
                        </a:rPr>
                        <a:t>-B18.2</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3</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ХВГВ</a:t>
                      </a:r>
                      <a:r>
                        <a:rPr lang="en-US" sz="1200" dirty="0">
                          <a:latin typeface="+mn-lt"/>
                          <a:ea typeface="Times New Roman"/>
                          <a:cs typeface="Times New Roman"/>
                        </a:rPr>
                        <a:t>-B18.1</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2</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2</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dirty="0" smtClean="0">
                          <a:latin typeface="+mn-lt"/>
                          <a:ea typeface="Times New Roman"/>
                          <a:cs typeface="Times New Roman"/>
                        </a:rPr>
                        <a:t>ОВГВ</a:t>
                      </a:r>
                      <a:r>
                        <a:rPr lang="en-US" sz="1200" dirty="0" smtClean="0">
                          <a:latin typeface="+mn-lt"/>
                          <a:ea typeface="Times New Roman"/>
                          <a:cs typeface="Times New Roman"/>
                        </a:rPr>
                        <a:t>-B1</a:t>
                      </a:r>
                      <a:r>
                        <a:rPr lang="kk-KZ" sz="1200" dirty="0" smtClean="0">
                          <a:latin typeface="+mn-lt"/>
                          <a:ea typeface="Times New Roman"/>
                          <a:cs typeface="Times New Roman"/>
                        </a:rPr>
                        <a:t>6,9</a:t>
                      </a:r>
                      <a:endParaRPr lang="ru-RU" sz="12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dirty="0" smtClean="0">
                          <a:latin typeface="+mn-lt"/>
                          <a:ea typeface="Times New Roman"/>
                          <a:cs typeface="Times New Roman"/>
                        </a:rPr>
                        <a:t>1</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2</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Тағы басқалар</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smtClean="0">
                          <a:latin typeface="+mn-lt"/>
                          <a:ea typeface="Times New Roman"/>
                          <a:cs typeface="Times New Roman"/>
                        </a:rPr>
                        <a:t>3</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1</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r>
                        <a:rPr lang="kk-KZ" sz="1200">
                          <a:latin typeface="+mn-lt"/>
                          <a:ea typeface="Times New Roman"/>
                          <a:cs typeface="Times New Roman"/>
                        </a:rPr>
                        <a:t>Жалпы</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200" dirty="0">
                        <a:latin typeface="+mn-lt"/>
                        <a:ea typeface="Times New Roman"/>
                        <a:cs typeface="Times New Roman"/>
                      </a:endParaRPr>
                    </a:p>
                    <a:p>
                      <a:r>
                        <a:rPr lang="kk-KZ" sz="1200" b="1" dirty="0" smtClean="0">
                          <a:latin typeface="+mn-lt"/>
                          <a:ea typeface="Times New Roman"/>
                          <a:cs typeface="Times New Roman"/>
                        </a:rPr>
                        <a:t>613</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200" dirty="0">
                        <a:latin typeface="+mn-lt"/>
                        <a:ea typeface="Times New Roman"/>
                        <a:cs typeface="Times New Roman"/>
                      </a:endParaRPr>
                    </a:p>
                    <a:p>
                      <a:r>
                        <a:rPr lang="kk-KZ" sz="1200" b="1" dirty="0" smtClean="0">
                          <a:latin typeface="+mn-lt"/>
                          <a:ea typeface="Times New Roman"/>
                          <a:cs typeface="Times New Roman"/>
                        </a:rPr>
                        <a:t>850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115328" cy="785818"/>
          </a:xfrm>
        </p:spPr>
        <p:txBody>
          <a:bodyPr>
            <a:noAutofit/>
          </a:bodyPr>
          <a:lstStyle/>
          <a:p>
            <a:r>
              <a:rPr lang="kk-KZ" sz="1800" b="1" dirty="0" smtClean="0"/>
              <a:t>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    </a:t>
            </a:r>
            <a:r>
              <a:rPr lang="kk-KZ" sz="1800" b="1" dirty="0" smtClean="0">
                <a:solidFill>
                  <a:srgbClr val="FF0000"/>
                </a:solidFill>
              </a:rPr>
              <a:t>Кентау қалалық ауруханасының 2022 жылғы 6 айында      </a:t>
            </a:r>
            <a:r>
              <a:rPr lang="ru-RU" sz="1800" dirty="0" smtClean="0">
                <a:solidFill>
                  <a:srgbClr val="FF0000"/>
                </a:solidFill>
              </a:rPr>
              <a:t/>
            </a:r>
            <a:br>
              <a:rPr lang="ru-RU" sz="1800" dirty="0" smtClean="0">
                <a:solidFill>
                  <a:srgbClr val="FF0000"/>
                </a:solidFill>
              </a:rPr>
            </a:br>
            <a:r>
              <a:rPr lang="kk-KZ" sz="1800" b="1" dirty="0" smtClean="0">
                <a:solidFill>
                  <a:srgbClr val="FF0000"/>
                </a:solidFill>
              </a:rPr>
              <a:t>      Инсульт орталығының жұмыс есебі. </a:t>
            </a:r>
            <a:endParaRPr lang="ru-RU" sz="1800" dirty="0">
              <a:solidFill>
                <a:srgbClr val="FF0000"/>
              </a:solidFill>
              <a:latin typeface="+mn-lt"/>
            </a:endParaRPr>
          </a:p>
        </p:txBody>
      </p:sp>
      <p:sp>
        <p:nvSpPr>
          <p:cNvPr id="3" name="Содержимое 2"/>
          <p:cNvSpPr>
            <a:spLocks noGrp="1"/>
          </p:cNvSpPr>
          <p:nvPr>
            <p:ph idx="1"/>
          </p:nvPr>
        </p:nvSpPr>
        <p:spPr>
          <a:xfrm>
            <a:off x="457200" y="928670"/>
            <a:ext cx="8229600" cy="5572164"/>
          </a:xfrm>
        </p:spPr>
        <p:txBody>
          <a:bodyPr>
            <a:noAutofit/>
          </a:bodyPr>
          <a:lstStyle/>
          <a:p>
            <a:pPr>
              <a:buNone/>
            </a:pPr>
            <a:r>
              <a:rPr lang="kk-KZ" sz="1000" b="1" dirty="0" smtClean="0"/>
              <a:t> </a:t>
            </a:r>
          </a:p>
          <a:p>
            <a:r>
              <a:rPr lang="kk-KZ" sz="1000" dirty="0" smtClean="0"/>
              <a:t> </a:t>
            </a:r>
            <a:endParaRPr lang="ru-RU" sz="1000" dirty="0" smtClean="0"/>
          </a:p>
          <a:p>
            <a:r>
              <a:rPr lang="kk-KZ" sz="1200" dirty="0" smtClean="0"/>
              <a:t>Кентау қалалық ауруханасының 20 орынға арналған инсульт орталығы, оның ішінде 6 төсектік нейро-реанимация.</a:t>
            </a:r>
          </a:p>
          <a:p>
            <a:r>
              <a:rPr lang="kk-KZ" sz="1200" dirty="0" smtClean="0"/>
              <a:t>Жедел ми қан тамырлары бұзылысымен ауыратын науқастарға медициналық көмек көрсету Қазақстан Республикасы Денсаулық сақтау министрлігінің 2015 жылғы 19 қазандағы No 809 «Қазақстан Республикасында неврологиялық көмекті ұйымдастыру стандарты» бұйрығына сәйкес жүзеге асырылады. «.</a:t>
            </a:r>
            <a:r>
              <a:rPr lang="ru-RU" sz="1200" dirty="0" smtClean="0"/>
              <a:t> </a:t>
            </a:r>
          </a:p>
          <a:p>
            <a:r>
              <a:rPr lang="kk-KZ" sz="1200" dirty="0" smtClean="0"/>
              <a:t>     </a:t>
            </a:r>
            <a:r>
              <a:rPr lang="kk-KZ" sz="1200" b="1" dirty="0" smtClean="0"/>
              <a:t>1</a:t>
            </a:r>
            <a:r>
              <a:rPr lang="kk-KZ" sz="1200" dirty="0" smtClean="0"/>
              <a:t> 2022 жылдың 6 айында ИО 249 науқас инсультпен емделді, оның 89-ы ишемиялық, 48-і геморрагиялық инсультпен ауырды. 7 – субарахнадойтты қан құюлу, 1 – аралас инсульт</a:t>
            </a:r>
            <a:endParaRPr lang="ru-RU" sz="1200" dirty="0" smtClean="0"/>
          </a:p>
          <a:p>
            <a:r>
              <a:rPr lang="kk-KZ" sz="1200" dirty="0" smtClean="0"/>
              <a:t>     </a:t>
            </a:r>
            <a:r>
              <a:rPr lang="kk-KZ" sz="1200" b="1" dirty="0" smtClean="0"/>
              <a:t>2.</a:t>
            </a:r>
            <a:r>
              <a:rPr lang="kk-KZ" sz="1200" dirty="0" smtClean="0"/>
              <a:t> 6 айда стационарлық өлім: 2022 жылдың алты айында 21 науқас инсульттан қайтыс болды,</a:t>
            </a:r>
            <a:endParaRPr lang="ru-RU" sz="1200" dirty="0" smtClean="0"/>
          </a:p>
          <a:p>
            <a:r>
              <a:rPr lang="kk-KZ" sz="1200" dirty="0" smtClean="0"/>
              <a:t>            Геморрагиялық  инсульт- 10.</a:t>
            </a:r>
            <a:endParaRPr lang="ru-RU" sz="1200" dirty="0" smtClean="0"/>
          </a:p>
          <a:p>
            <a:r>
              <a:rPr lang="kk-KZ" sz="1200" dirty="0" smtClean="0"/>
              <a:t>            ишемиялық  инсульт-10</a:t>
            </a:r>
          </a:p>
          <a:p>
            <a:r>
              <a:rPr lang="kk-KZ" sz="1200" dirty="0" smtClean="0"/>
              <a:t>            субарахнадойтты қан құюлу – 1</a:t>
            </a:r>
            <a:endParaRPr lang="ru-RU" sz="1200" dirty="0" smtClean="0"/>
          </a:p>
          <a:p>
            <a:r>
              <a:rPr lang="kk-KZ" sz="1200" dirty="0" smtClean="0"/>
              <a:t>            Ауруханадағы өлім деңгейі 14,5</a:t>
            </a:r>
            <a:r>
              <a:rPr lang="kk-KZ" sz="1200" b="1" dirty="0" smtClean="0"/>
              <a:t>%. </a:t>
            </a:r>
            <a:endParaRPr lang="ru-RU" sz="1200" dirty="0" smtClean="0"/>
          </a:p>
          <a:p>
            <a:r>
              <a:rPr lang="kk-KZ" sz="1200" b="1" dirty="0" smtClean="0"/>
              <a:t>     3.</a:t>
            </a:r>
            <a:r>
              <a:rPr lang="kk-KZ" sz="1200" dirty="0" smtClean="0"/>
              <a:t> Тромболиз ишемиялық инсультпен ауыратын 89 науқастың 12-інде жасалды. Ишемиялық инсультпен ауыратын   </a:t>
            </a:r>
          </a:p>
          <a:p>
            <a:r>
              <a:rPr lang="kk-KZ" sz="1200" dirty="0" smtClean="0"/>
              <a:t>           науқастарда жүргізілген тромболиздің үлесі 13,5% құрады.</a:t>
            </a:r>
            <a:r>
              <a:rPr lang="kk-KZ" sz="1200" b="1" dirty="0" smtClean="0"/>
              <a:t> </a:t>
            </a:r>
            <a:endParaRPr lang="ru-RU" sz="1200" dirty="0" smtClean="0"/>
          </a:p>
          <a:p>
            <a:r>
              <a:rPr lang="kk-KZ" sz="1200" b="1" dirty="0" smtClean="0"/>
              <a:t>    4.</a:t>
            </a:r>
            <a:r>
              <a:rPr lang="kk-KZ" sz="1200" dirty="0" smtClean="0"/>
              <a:t>   Ишемиялық инсультпен – 86</a:t>
            </a:r>
            <a:r>
              <a:rPr lang="kk-KZ" sz="1200" b="1" dirty="0" smtClean="0"/>
              <a:t>,5%</a:t>
            </a:r>
            <a:r>
              <a:rPr lang="kk-KZ" sz="1200" dirty="0" smtClean="0"/>
              <a:t>  ТЛТ жасалмаған себептер: </a:t>
            </a:r>
            <a:endParaRPr lang="ru-RU" sz="1200" dirty="0" smtClean="0"/>
          </a:p>
          <a:p>
            <a:r>
              <a:rPr lang="kk-KZ" sz="1200" dirty="0" smtClean="0"/>
              <a:t>    - 4 сағаттан кеш келу - 59 науқас – 66,3%,</a:t>
            </a:r>
            <a:endParaRPr lang="ru-RU" sz="1200" b="1" dirty="0" smtClean="0"/>
          </a:p>
          <a:p>
            <a:r>
              <a:rPr lang="kk-KZ" sz="1200" dirty="0" smtClean="0"/>
              <a:t>    - 14 науқаста – 15,8% пациенттерде ТЛТ </a:t>
            </a:r>
            <a:r>
              <a:rPr lang="ru-RU" sz="1200" dirty="0" err="1" smtClean="0"/>
              <a:t>абсолютті</a:t>
            </a:r>
            <a:r>
              <a:rPr lang="kk-KZ" sz="1200" dirty="0" smtClean="0"/>
              <a:t> қарсы көрсеткіштері болған, 4 науқасқа ТЛТ жүргізетін дәрінің болмау себебінен, 4,4</a:t>
            </a:r>
            <a:r>
              <a:rPr lang="ru-RU" sz="1200" dirty="0" smtClean="0"/>
              <a:t>% </a:t>
            </a:r>
            <a:r>
              <a:rPr lang="ru-RU" sz="1200" dirty="0" err="1" smtClean="0"/>
              <a:t>құрайды.</a:t>
            </a:r>
            <a:endParaRPr lang="kk-KZ" sz="1200" dirty="0" smtClean="0"/>
          </a:p>
          <a:p>
            <a:r>
              <a:rPr lang="kk-KZ" sz="1200" b="1" dirty="0" smtClean="0"/>
              <a:t>5.</a:t>
            </a:r>
            <a:r>
              <a:rPr lang="kk-KZ" sz="1200" dirty="0" smtClean="0"/>
              <a:t> Нейрохирургиялық белсенділіктің проценті- 8,3 %.  </a:t>
            </a:r>
            <a:endParaRPr lang="ru-RU" sz="1200" dirty="0" smtClean="0"/>
          </a:p>
          <a:p>
            <a:r>
              <a:rPr lang="kk-KZ" sz="1200" dirty="0" smtClean="0"/>
              <a:t>БМСК ұйымдарына науқастардың кеш емделуіне байланысты ақаулық хаттар бірнеше рет жіберілді.</a:t>
            </a:r>
            <a:endParaRPr lang="ru-RU" sz="1200" dirty="0" smtClean="0"/>
          </a:p>
          <a:p>
            <a:r>
              <a:rPr lang="kk-KZ" sz="1200" dirty="0" smtClean="0"/>
              <a:t>барлық ТИА немесе инсульт алған науқастар, шыққаннан кейін 100% емханаларға хабарланып отырады</a:t>
            </a:r>
            <a:endParaRPr lang="kk-KZ" sz="1200"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857224" y="857232"/>
          <a:ext cx="7018998" cy="2545080"/>
        </p:xfrm>
        <a:graphic>
          <a:graphicData uri="http://schemas.openxmlformats.org/drawingml/2006/table">
            <a:tbl>
              <a:tblPr/>
              <a:tblGrid>
                <a:gridCol w="281235"/>
                <a:gridCol w="1048360"/>
                <a:gridCol w="1229909"/>
                <a:gridCol w="1004129"/>
                <a:gridCol w="837104"/>
                <a:gridCol w="891899"/>
                <a:gridCol w="716952"/>
                <a:gridCol w="1009410"/>
              </a:tblGrid>
              <a:tr h="1373807">
                <a:tc>
                  <a:txBody>
                    <a:bodyPr/>
                    <a:lstStyle/>
                    <a:p>
                      <a:pPr algn="just">
                        <a:spcAft>
                          <a:spcPts val="0"/>
                        </a:spcAft>
                        <a:tabLst>
                          <a:tab pos="1628775" algn="l"/>
                        </a:tabLst>
                      </a:pPr>
                      <a:r>
                        <a:rPr lang="ru-RU" sz="1100" dirty="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Айм</a:t>
                      </a:r>
                      <a:r>
                        <a:rPr lang="kk-KZ" sz="1100" dirty="0" smtClean="0">
                          <a:latin typeface="Times New Roman"/>
                          <a:ea typeface="Times New Roman"/>
                          <a:cs typeface="Times New Roman"/>
                        </a:rPr>
                        <a:t>ақ</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Стационардағы инсульттен</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болған өлім</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Тромболиздің</a:t>
                      </a:r>
                      <a:r>
                        <a:rPr lang="ru-RU" sz="1100" baseline="0" dirty="0" err="1" smtClean="0">
                          <a:latin typeface="Times New Roman"/>
                          <a:ea typeface="Times New Roman"/>
                          <a:cs typeface="Times New Roman"/>
                        </a:rPr>
                        <a:t> үлесі</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Жедел</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инсультте</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нейрохирургиялық белсенділік</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Ауруханадан</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шыққаннан кейін</a:t>
                      </a:r>
                      <a:r>
                        <a:rPr lang="ru-RU" sz="1100" dirty="0" smtClean="0">
                          <a:latin typeface="Times New Roman"/>
                          <a:ea typeface="Times New Roman"/>
                          <a:cs typeface="Times New Roman"/>
                        </a:rPr>
                        <a:t>, 1 </a:t>
                      </a:r>
                      <a:r>
                        <a:rPr lang="ru-RU" sz="1100" dirty="0" err="1" smtClean="0">
                          <a:latin typeface="Times New Roman"/>
                          <a:ea typeface="Times New Roman"/>
                          <a:cs typeface="Times New Roman"/>
                        </a:rPr>
                        <a:t>айдың көлемінде үй жағдайында қайтыс </a:t>
                      </a:r>
                      <a:r>
                        <a:rPr lang="ru-RU" sz="1100" dirty="0" smtClean="0">
                          <a:latin typeface="Times New Roman"/>
                          <a:ea typeface="Times New Roman"/>
                          <a:cs typeface="Times New Roman"/>
                        </a:rPr>
                        <a:t>болу</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Жедел</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жәрдем шақырғаннан кейін</a:t>
                      </a:r>
                      <a:r>
                        <a:rPr lang="ru-RU" sz="1100" dirty="0" smtClean="0">
                          <a:latin typeface="Times New Roman"/>
                          <a:ea typeface="Times New Roman"/>
                          <a:cs typeface="Times New Roman"/>
                        </a:rPr>
                        <a:t> 40 мин </a:t>
                      </a:r>
                      <a:r>
                        <a:rPr lang="ru-RU" sz="1100" dirty="0" err="1" smtClean="0">
                          <a:latin typeface="Times New Roman"/>
                          <a:ea typeface="Times New Roman"/>
                          <a:cs typeface="Times New Roman"/>
                        </a:rPr>
                        <a:t>ішінде</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жеткізілу%</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kk-KZ" sz="1100" dirty="0" smtClean="0"/>
                        <a:t>Инсульттің II және III деңгейіне көмек көрсететін медициналық ұйымдардың пайызы%</a:t>
                      </a:r>
                    </a:p>
                    <a:p>
                      <a:pPr algn="just">
                        <a:spcAft>
                          <a:spcPts val="0"/>
                        </a:spcAft>
                        <a:tabLst>
                          <a:tab pos="1628775" algn="l"/>
                        </a:tabLst>
                      </a:pPr>
                      <a:endParaRPr lang="kk-KZ" sz="1100" dirty="0" smtClean="0">
                        <a:latin typeface="Times New Roman"/>
                        <a:ea typeface="Times New Roman"/>
                        <a:cs typeface="Times New Roman"/>
                      </a:endParaRPr>
                    </a:p>
                    <a:p>
                      <a:pPr algn="just">
                        <a:spcAft>
                          <a:spcPts val="0"/>
                        </a:spcAft>
                        <a:tabLst>
                          <a:tab pos="1628775" algn="l"/>
                        </a:tabLst>
                      </a:pPr>
                      <a:endParaRPr lang="kk-KZ" sz="1100" dirty="0" smtClean="0">
                        <a:latin typeface="Times New Roman"/>
                        <a:ea typeface="Times New Roman"/>
                        <a:cs typeface="Times New Roman"/>
                      </a:endParaRPr>
                    </a:p>
                    <a:p>
                      <a:pPr algn="just">
                        <a:spcAft>
                          <a:spcPts val="0"/>
                        </a:spcAft>
                        <a:tabLst>
                          <a:tab pos="1628775" algn="l"/>
                        </a:tabLst>
                      </a:pPr>
                      <a:endParaRPr lang="kk-KZ" sz="1100" dirty="0" smtClean="0">
                        <a:latin typeface="Times New Roman"/>
                        <a:ea typeface="Times New Roman"/>
                        <a:cs typeface="Times New Roman"/>
                      </a:endParaRPr>
                    </a:p>
                    <a:p>
                      <a:pPr algn="just">
                        <a:spcAft>
                          <a:spcPts val="0"/>
                        </a:spcAft>
                        <a:tabLst>
                          <a:tab pos="1628775" algn="l"/>
                        </a:tabLst>
                      </a:pP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381">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dirty="0" err="1" smtClean="0">
                          <a:latin typeface="Times New Roman"/>
                          <a:ea typeface="Times New Roman"/>
                          <a:cs typeface="Times New Roman"/>
                        </a:rPr>
                        <a:t>Жоспар</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a:latin typeface="Times New Roman"/>
                          <a:ea typeface="Times New Roman"/>
                          <a:cs typeface="Times New Roman"/>
                        </a:rPr>
                        <a:t>12,7</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a:latin typeface="Times New Roman"/>
                          <a:ea typeface="Times New Roman"/>
                          <a:cs typeface="Times New Roman"/>
                        </a:rPr>
                        <a:t>2,6</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a:latin typeface="Times New Roman"/>
                          <a:ea typeface="Times New Roman"/>
                          <a:cs typeface="Times New Roman"/>
                        </a:rPr>
                        <a:t>5,3</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a:latin typeface="Times New Roman"/>
                          <a:ea typeface="Times New Roman"/>
                          <a:cs typeface="Times New Roman"/>
                        </a:rPr>
                        <a:t>7,2</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a:latin typeface="Times New Roman"/>
                          <a:ea typeface="Times New Roman"/>
                          <a:cs typeface="Times New Roman"/>
                        </a:rPr>
                        <a:t>92</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381">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381">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ИО</a:t>
                      </a:r>
                      <a:r>
                        <a:rPr lang="ru-RU" sz="1100" baseline="0" dirty="0" smtClean="0">
                          <a:latin typeface="Times New Roman"/>
                          <a:ea typeface="Times New Roman"/>
                          <a:cs typeface="Times New Roman"/>
                        </a:rPr>
                        <a:t> </a:t>
                      </a:r>
                      <a:r>
                        <a:rPr lang="ru-RU" sz="1100" dirty="0" err="1" smtClean="0">
                          <a:latin typeface="Times New Roman"/>
                          <a:ea typeface="Times New Roman"/>
                          <a:cs typeface="Times New Roman"/>
                        </a:rPr>
                        <a:t>Кентау</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14,5%</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13,5</a:t>
                      </a:r>
                      <a:r>
                        <a:rPr lang="en-US" sz="1100" dirty="0" smtClean="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en-US" sz="1100" dirty="0" smtClean="0">
                          <a:latin typeface="Times New Roman"/>
                          <a:ea typeface="Times New Roman"/>
                          <a:cs typeface="Times New Roman"/>
                        </a:rPr>
                        <a:t>8</a:t>
                      </a:r>
                      <a:r>
                        <a:rPr lang="kk-KZ" sz="1100" dirty="0" smtClean="0">
                          <a:latin typeface="Times New Roman"/>
                          <a:ea typeface="Times New Roman"/>
                          <a:cs typeface="Times New Roman"/>
                        </a:rPr>
                        <a:t>,3</a:t>
                      </a:r>
                      <a:r>
                        <a:rPr lang="ru-RU" sz="1100" dirty="0" smtClean="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1,4 %</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kk-KZ" sz="1200" dirty="0" smtClean="0">
                          <a:latin typeface="Times New Roman"/>
                          <a:ea typeface="Times New Roman"/>
                          <a:cs typeface="Times New Roman"/>
                        </a:rPr>
                        <a:t>98,2</a:t>
                      </a:r>
                      <a:r>
                        <a:rPr lang="en-US" sz="1200" dirty="0" smtClean="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9393" name="Rectangle 1"/>
          <p:cNvSpPr>
            <a:spLocks noChangeArrowheads="1"/>
          </p:cNvSpPr>
          <p:nvPr/>
        </p:nvSpPr>
        <p:spPr bwMode="auto">
          <a:xfrm>
            <a:off x="0" y="28572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tabLst>
                <a:tab pos="1628775" algn="l"/>
              </a:tabLst>
            </a:pPr>
            <a:r>
              <a:rPr lang="kk-KZ" sz="1400" b="1" dirty="0" smtClean="0"/>
              <a:t>2022 жылдың 2-тоқсанындағы инсульторталығының қызметі индикаторы бойынша ҚР аймақтарының рейтингтік көрсеткіштері</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59394" name="Rectangle 2"/>
          <p:cNvSpPr>
            <a:spLocks noChangeArrowheads="1"/>
          </p:cNvSpPr>
          <p:nvPr/>
        </p:nvSpPr>
        <p:spPr bwMode="auto">
          <a:xfrm>
            <a:off x="928662" y="0"/>
            <a:ext cx="184731" cy="32316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329642" cy="5967434"/>
          </a:xfrm>
        </p:spPr>
        <p:txBody>
          <a:bodyPr>
            <a:normAutofit fontScale="55000" lnSpcReduction="20000"/>
          </a:bodyPr>
          <a:lstStyle/>
          <a:p>
            <a:r>
              <a:rPr lang="kk-KZ" sz="2500" b="1" dirty="0" smtClean="0"/>
              <a:t>               </a:t>
            </a:r>
            <a:r>
              <a:rPr lang="kk-KZ" sz="3300" b="1" dirty="0" smtClean="0">
                <a:solidFill>
                  <a:srgbClr val="FF0000"/>
                </a:solidFill>
              </a:rPr>
              <a:t>Кентау қалалық ауруханасында 2022 жылдың 6 айында миокард  </a:t>
            </a:r>
          </a:p>
          <a:p>
            <a:r>
              <a:rPr lang="kk-KZ" sz="3300" b="1" dirty="0" smtClean="0">
                <a:solidFill>
                  <a:srgbClr val="FF0000"/>
                </a:solidFill>
              </a:rPr>
              <a:t>                      инфарктісіне медициналық көмек ету бойынша ақпарат</a:t>
            </a:r>
          </a:p>
          <a:p>
            <a:endParaRPr lang="kk-KZ" sz="2500" b="1" dirty="0" smtClean="0">
              <a:solidFill>
                <a:srgbClr val="FF0000"/>
              </a:solidFill>
            </a:endParaRPr>
          </a:p>
          <a:p>
            <a:endParaRPr lang="ru-RU" sz="2500" b="1" dirty="0" smtClean="0">
              <a:solidFill>
                <a:srgbClr val="FF0000"/>
              </a:solidFill>
            </a:endParaRPr>
          </a:p>
          <a:p>
            <a:pPr algn="just"/>
            <a:r>
              <a:rPr lang="kk-KZ" dirty="0" smtClean="0"/>
              <a:t> Орталық қалалық ауруханада кардиологиялық науқастарға медициналық көмек көрсету «Қазақстан Республикасында кардиологиялық және кардиохирургиялық қызметті қамтамасыз етуді ұйымдастыру стандарты» ҚР ДСМ 05.07.2016 жылғы No479 бұйрығына сәйкес жүзеге асырылады.</a:t>
            </a:r>
            <a:endParaRPr lang="ru-RU" dirty="0" smtClean="0"/>
          </a:p>
          <a:p>
            <a:pPr algn="just"/>
            <a:r>
              <a:rPr lang="kk-KZ" dirty="0" smtClean="0"/>
              <a:t> </a:t>
            </a:r>
            <a:endParaRPr lang="ru-RU" dirty="0" smtClean="0"/>
          </a:p>
          <a:p>
            <a:pPr lvl="0"/>
            <a:r>
              <a:rPr lang="kk-KZ" dirty="0" smtClean="0"/>
              <a:t>2022ж 6 айында ЖКС, жедел миокард инфарктімен, тұрақсыз стенокардиямен барлығы 28 науқас ем қабылдады.</a:t>
            </a:r>
            <a:r>
              <a:rPr lang="ru-RU" dirty="0" smtClean="0"/>
              <a:t> </a:t>
            </a:r>
          </a:p>
          <a:p>
            <a:pPr>
              <a:buNone/>
            </a:pPr>
            <a:r>
              <a:rPr lang="kk-KZ" dirty="0" smtClean="0"/>
              <a:t> </a:t>
            </a:r>
          </a:p>
          <a:p>
            <a:pPr>
              <a:buNone/>
            </a:pPr>
            <a:r>
              <a:rPr lang="kk-KZ" dirty="0" smtClean="0"/>
              <a:t>       Q толқынды миокард инфарктісі 2022 жылы-26,</a:t>
            </a:r>
            <a:endParaRPr lang="ru-RU" dirty="0" smtClean="0"/>
          </a:p>
          <a:p>
            <a:pPr>
              <a:buNone/>
            </a:pPr>
            <a:r>
              <a:rPr lang="kk-KZ" dirty="0" smtClean="0"/>
              <a:t>  </a:t>
            </a:r>
            <a:endParaRPr lang="ru-RU" dirty="0" smtClean="0"/>
          </a:p>
          <a:p>
            <a:pPr lvl="0"/>
            <a:r>
              <a:rPr lang="kk-KZ" dirty="0" smtClean="0"/>
              <a:t>2022 жылы 6 айында ЖМИ нен өлім тіркелмеді, </a:t>
            </a:r>
          </a:p>
          <a:p>
            <a:pPr lvl="0">
              <a:buNone/>
            </a:pPr>
            <a:endParaRPr lang="ru-RU" dirty="0" smtClean="0"/>
          </a:p>
          <a:p>
            <a:pPr lvl="0">
              <a:buNone/>
            </a:pPr>
            <a:endParaRPr lang="ru-RU" dirty="0" smtClean="0"/>
          </a:p>
          <a:p>
            <a:pPr lvl="0"/>
            <a:r>
              <a:rPr lang="ru-RU" dirty="0" smtClean="0"/>
              <a:t>2022 </a:t>
            </a:r>
            <a:r>
              <a:rPr lang="ru-RU" dirty="0" err="1" smtClean="0"/>
              <a:t>жылдың </a:t>
            </a:r>
            <a:r>
              <a:rPr lang="ru-RU" dirty="0" smtClean="0"/>
              <a:t>6 </a:t>
            </a:r>
            <a:r>
              <a:rPr lang="ru-RU" dirty="0" err="1" smtClean="0"/>
              <a:t>айында</a:t>
            </a:r>
            <a:r>
              <a:rPr lang="ru-RU" dirty="0" smtClean="0"/>
              <a:t> ТЛТ 4 </a:t>
            </a:r>
            <a:r>
              <a:rPr lang="ru-RU" dirty="0" err="1" smtClean="0"/>
              <a:t>науқасқа </a:t>
            </a:r>
            <a:r>
              <a:rPr lang="ru-RU" dirty="0" smtClean="0"/>
              <a:t>/14,2 %/ </a:t>
            </a:r>
            <a:r>
              <a:rPr lang="ru-RU" dirty="0" err="1" smtClean="0"/>
              <a:t>жасалынды</a:t>
            </a:r>
            <a:r>
              <a:rPr lang="ru-RU" dirty="0" smtClean="0"/>
              <a:t>.</a:t>
            </a:r>
          </a:p>
          <a:p>
            <a:pPr lvl="0">
              <a:buNone/>
            </a:pPr>
            <a:endParaRPr lang="ru-RU" dirty="0" smtClean="0"/>
          </a:p>
          <a:p>
            <a:pPr lvl="0"/>
            <a:r>
              <a:rPr lang="ru-RU" dirty="0" smtClean="0"/>
              <a:t>2022 </a:t>
            </a:r>
            <a:r>
              <a:rPr lang="ru-RU" dirty="0" err="1" smtClean="0"/>
              <a:t>жылдың </a:t>
            </a:r>
            <a:r>
              <a:rPr lang="ru-RU" dirty="0" smtClean="0"/>
              <a:t>6 </a:t>
            </a:r>
            <a:r>
              <a:rPr lang="ru-RU" dirty="0" err="1" smtClean="0"/>
              <a:t>айында</a:t>
            </a:r>
            <a:r>
              <a:rPr lang="ru-RU" dirty="0" smtClean="0"/>
              <a:t> 20 </a:t>
            </a:r>
            <a:r>
              <a:rPr lang="ru-RU" dirty="0" err="1" smtClean="0"/>
              <a:t>науқасқа </a:t>
            </a:r>
            <a:r>
              <a:rPr lang="ru-RU" dirty="0" smtClean="0"/>
              <a:t>ТЛТ </a:t>
            </a:r>
            <a:r>
              <a:rPr lang="ru-RU" dirty="0" err="1" smtClean="0"/>
              <a:t>жасалынбаған себептер</a:t>
            </a:r>
            <a:r>
              <a:rPr lang="ru-RU" dirty="0" smtClean="0"/>
              <a:t>: Кеш </a:t>
            </a:r>
            <a:r>
              <a:rPr lang="ru-RU" dirty="0" err="1" smtClean="0"/>
              <a:t>келу</a:t>
            </a:r>
            <a:r>
              <a:rPr lang="ru-RU" dirty="0" smtClean="0"/>
              <a:t> -5, ЭКГ </a:t>
            </a:r>
            <a:r>
              <a:rPr lang="ru-RU" dirty="0" err="1" smtClean="0"/>
              <a:t>көрсеткіші жоқ  </a:t>
            </a:r>
            <a:r>
              <a:rPr lang="ru-RU" dirty="0" smtClean="0"/>
              <a:t>- 11, </a:t>
            </a:r>
            <a:r>
              <a:rPr lang="ru-RU" dirty="0" err="1" smtClean="0"/>
              <a:t>тромболитиктердің болмауының салдарынан</a:t>
            </a:r>
            <a:r>
              <a:rPr lang="ru-RU" dirty="0" smtClean="0"/>
              <a:t> –6.</a:t>
            </a:r>
          </a:p>
          <a:p>
            <a:pPr lvl="0">
              <a:buNone/>
            </a:pPr>
            <a:endParaRPr lang="ru-RU" dirty="0" smtClean="0"/>
          </a:p>
          <a:p>
            <a:pPr lvl="0"/>
            <a:r>
              <a:rPr lang="kk-KZ" dirty="0" smtClean="0"/>
              <a:t>Миокард инфарктісін диагностикалауға арналған тропониндік тест ЖКС-мен ауыратын барлық науқастарда жүргізілді.</a:t>
            </a:r>
          </a:p>
          <a:p>
            <a:pPr lvl="0">
              <a:buNone/>
            </a:pPr>
            <a:endParaRPr lang="ru-RU" dirty="0" smtClean="0"/>
          </a:p>
          <a:p>
            <a:pPr lvl="0"/>
            <a:r>
              <a:rPr lang="kk-KZ" dirty="0" smtClean="0"/>
              <a:t>Облыстық кардиологиялық орталықтың ЧКВ-орталығына 2022 жылдың 6 айында маршрут бойынша 23 науқас / 82,1% / ауыстырылды.</a:t>
            </a:r>
            <a:endParaRPr lang="ru-RU" dirty="0" smtClean="0"/>
          </a:p>
          <a:p>
            <a:pPr lvl="0">
              <a:buNone/>
            </a:pPr>
            <a:endParaRPr lang="ru-RU"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fontScale="90000"/>
          </a:bodyPr>
          <a:lstStyle/>
          <a:p>
            <a:r>
              <a:rPr lang="kk-KZ" sz="3200" dirty="0" smtClean="0"/>
              <a:t/>
            </a:r>
            <a:br>
              <a:rPr lang="kk-KZ" sz="3200" dirty="0" smtClean="0"/>
            </a:br>
            <a:r>
              <a:rPr lang="kk-KZ" sz="3200" dirty="0" smtClean="0"/>
              <a:t/>
            </a:r>
            <a:br>
              <a:rPr lang="kk-KZ" sz="3200" dirty="0" smtClean="0"/>
            </a:br>
            <a:r>
              <a:rPr lang="kk-KZ" sz="3200" dirty="0" smtClean="0"/>
              <a:t/>
            </a:r>
            <a:br>
              <a:rPr lang="kk-KZ" sz="3200" dirty="0" smtClean="0"/>
            </a:br>
            <a:r>
              <a:rPr lang="kk-KZ" sz="3200" dirty="0" smtClean="0"/>
              <a:t/>
            </a:r>
            <a:br>
              <a:rPr lang="kk-KZ" sz="3200" dirty="0" smtClean="0"/>
            </a:br>
            <a:r>
              <a:rPr lang="kk-KZ" sz="3200" dirty="0" smtClean="0"/>
              <a:t/>
            </a:r>
            <a:br>
              <a:rPr lang="kk-KZ" sz="3200" dirty="0" smtClean="0"/>
            </a:br>
            <a:endParaRPr lang="ru-RU" sz="3200" dirty="0"/>
          </a:p>
        </p:txBody>
      </p:sp>
      <p:sp>
        <p:nvSpPr>
          <p:cNvPr id="3" name="Содержимое 2"/>
          <p:cNvSpPr>
            <a:spLocks noGrp="1"/>
          </p:cNvSpPr>
          <p:nvPr>
            <p:ph idx="1"/>
          </p:nvPr>
        </p:nvSpPr>
        <p:spPr>
          <a:xfrm>
            <a:off x="142844" y="571480"/>
            <a:ext cx="8786874" cy="5929354"/>
          </a:xfrm>
        </p:spPr>
        <p:txBody>
          <a:bodyPr>
            <a:normAutofit/>
          </a:bodyPr>
          <a:lstStyle/>
          <a:p>
            <a:pPr>
              <a:buNone/>
            </a:pPr>
            <a:r>
              <a:rPr lang="kk-KZ" sz="2800" dirty="0" smtClean="0">
                <a:solidFill>
                  <a:srgbClr val="FF0000"/>
                </a:solidFill>
                <a:latin typeface="Times New Roman" pitchFamily="18" charset="0"/>
                <a:cs typeface="Times New Roman" pitchFamily="18" charset="0"/>
              </a:rPr>
              <a:t>Сынық – сырқат бөлімінің 2022 ж 6 айда атқарылған</a:t>
            </a:r>
          </a:p>
          <a:p>
            <a:pPr>
              <a:buNone/>
            </a:pPr>
            <a:r>
              <a:rPr lang="kk-KZ" sz="2800" dirty="0" smtClean="0">
                <a:solidFill>
                  <a:srgbClr val="FF0000"/>
                </a:solidFill>
                <a:latin typeface="Times New Roman" pitchFamily="18" charset="0"/>
                <a:cs typeface="Times New Roman" pitchFamily="18" charset="0"/>
              </a:rPr>
              <a:t>жұмысының көрсеткіші</a:t>
            </a:r>
            <a:endParaRPr lang="kk-KZ" dirty="0" smtClean="0">
              <a:solidFill>
                <a:srgbClr val="FF0000"/>
              </a:solidFill>
              <a:latin typeface="Times New Roman" pitchFamily="18" charset="0"/>
              <a:cs typeface="Times New Roman" pitchFamily="18" charset="0"/>
            </a:endParaRPr>
          </a:p>
          <a:p>
            <a:pPr>
              <a:buNone/>
            </a:pPr>
            <a:r>
              <a:rPr lang="kk-KZ" sz="2800" dirty="0" smtClean="0"/>
              <a:t>Базалық  және штаттық ақпарат: </a:t>
            </a:r>
            <a:r>
              <a:rPr lang="kk-KZ" dirty="0" smtClean="0">
                <a:latin typeface="Times New Roman" pitchFamily="18" charset="0"/>
                <a:cs typeface="Times New Roman" pitchFamily="18" charset="0"/>
              </a:rPr>
              <a:t>Травматологиялық</a:t>
            </a:r>
          </a:p>
          <a:p>
            <a:pPr>
              <a:buNone/>
            </a:pPr>
            <a:r>
              <a:rPr lang="kk-KZ" dirty="0" smtClean="0">
                <a:latin typeface="Times New Roman" pitchFamily="18" charset="0"/>
                <a:cs typeface="Times New Roman" pitchFamily="18" charset="0"/>
              </a:rPr>
              <a:t>бөлімше 22 төсек орын.Оның ішінде травматология 20 төсек</a:t>
            </a:r>
          </a:p>
          <a:p>
            <a:pPr>
              <a:buNone/>
            </a:pPr>
            <a:r>
              <a:rPr lang="kk-KZ" dirty="0" smtClean="0">
                <a:latin typeface="Times New Roman" pitchFamily="18" charset="0"/>
                <a:cs typeface="Times New Roman" pitchFamily="18" charset="0"/>
              </a:rPr>
              <a:t>орын, ЛОР 2 төсек орын, 10 күндізгі стационар.</a:t>
            </a:r>
          </a:p>
          <a:p>
            <a:pPr>
              <a:buNone/>
            </a:pPr>
            <a:endParaRPr lang="kk-KZ" dirty="0" smtClean="0">
              <a:latin typeface="Times New Roman" pitchFamily="18" charset="0"/>
              <a:cs typeface="Times New Roman" pitchFamily="18" charset="0"/>
            </a:endParaRPr>
          </a:p>
          <a:p>
            <a:pPr>
              <a:buNone/>
            </a:pPr>
            <a:endParaRPr lang="kk-KZ"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229600" cy="724648"/>
          </a:xfrm>
        </p:spPr>
        <p:txBody>
          <a:bodyPr>
            <a:noAutofit/>
          </a:bodyPr>
          <a:lstStyle/>
          <a:p>
            <a:r>
              <a:rPr lang="kk-KZ" sz="2400" dirty="0" smtClean="0">
                <a:solidFill>
                  <a:schemeClr val="tx1"/>
                </a:solidFill>
                <a:latin typeface="Times New Roman" pitchFamily="18" charset="0"/>
                <a:cs typeface="Times New Roman" pitchFamily="18" charset="0"/>
              </a:rPr>
              <a:t>Сынық – сырқат бөлімінің 2022 ж 6 айда атқарылған жұмысының көрсеткіші</a:t>
            </a:r>
            <a:endParaRPr lang="ru-RU" sz="2400"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357158" y="1142985"/>
          <a:ext cx="8572562" cy="5017550"/>
        </p:xfrm>
        <a:graphic>
          <a:graphicData uri="http://schemas.openxmlformats.org/drawingml/2006/table">
            <a:tbl>
              <a:tblPr firstRow="1" bandRow="1">
                <a:tableStyleId>{5C22544A-7EE6-4342-B048-85BDC9FD1C3A}</a:tableStyleId>
              </a:tblPr>
              <a:tblGrid>
                <a:gridCol w="1086431"/>
                <a:gridCol w="2342594"/>
                <a:gridCol w="857256"/>
                <a:gridCol w="792657"/>
                <a:gridCol w="921855"/>
                <a:gridCol w="857256"/>
                <a:gridCol w="928408"/>
                <a:gridCol w="786105"/>
              </a:tblGrid>
              <a:tr h="357189">
                <a:tc>
                  <a:txBody>
                    <a:bodyPr/>
                    <a:lstStyle/>
                    <a:p>
                      <a:pPr>
                        <a:lnSpc>
                          <a:spcPct val="115000"/>
                        </a:lnSpc>
                        <a:spcAft>
                          <a:spcPts val="0"/>
                        </a:spcAft>
                      </a:pPr>
                      <a:r>
                        <a:rPr lang="kk-KZ" sz="1200" dirty="0" smtClean="0">
                          <a:solidFill>
                            <a:schemeClr val="tx1"/>
                          </a:solidFill>
                          <a:latin typeface="Times New Roman" pitchFamily="18" charset="0"/>
                          <a:ea typeface="Calibri"/>
                          <a:cs typeface="Times New Roman" pitchFamily="18" charset="0"/>
                        </a:rPr>
                        <a:t>№,</a:t>
                      </a:r>
                      <a:endParaRPr lang="ru-RU" sz="1200" dirty="0">
                        <a:solidFill>
                          <a:schemeClr val="tx1"/>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dirty="0" smtClean="0">
                          <a:solidFill>
                            <a:schemeClr val="tx1"/>
                          </a:solidFill>
                          <a:latin typeface="Times New Roman" pitchFamily="18" charset="0"/>
                          <a:ea typeface="Calibri"/>
                          <a:cs typeface="Times New Roman" pitchFamily="18" charset="0"/>
                        </a:rPr>
                        <a:t>          Көрсеткіштер</a:t>
                      </a:r>
                      <a:endParaRPr lang="ru-RU" sz="1200" dirty="0">
                        <a:solidFill>
                          <a:schemeClr val="tx1"/>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kk-KZ" sz="1200" dirty="0" smtClean="0">
                          <a:solidFill>
                            <a:schemeClr val="tx1"/>
                          </a:solidFill>
                          <a:latin typeface="Times New Roman" pitchFamily="18" charset="0"/>
                          <a:ea typeface="Calibri"/>
                          <a:cs typeface="Times New Roman" pitchFamily="18" charset="0"/>
                        </a:rPr>
                        <a:t>Бөлімше</a:t>
                      </a:r>
                      <a:endParaRPr lang="ru-RU" sz="1200" dirty="0">
                        <a:solidFill>
                          <a:schemeClr val="tx1"/>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kk-KZ" sz="1200" dirty="0" smtClean="0">
                          <a:solidFill>
                            <a:schemeClr val="tx1"/>
                          </a:solidFill>
                          <a:latin typeface="Times New Roman" pitchFamily="18" charset="0"/>
                          <a:ea typeface="Calibri"/>
                          <a:cs typeface="Times New Roman" pitchFamily="18" charset="0"/>
                        </a:rPr>
                        <a:t>Травматология</a:t>
                      </a:r>
                      <a:endParaRPr lang="ru-RU" sz="1200" dirty="0">
                        <a:solidFill>
                          <a:schemeClr val="tx1"/>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kk-KZ" sz="1200" dirty="0" smtClean="0">
                          <a:solidFill>
                            <a:schemeClr val="tx1"/>
                          </a:solidFill>
                          <a:latin typeface="Times New Roman" pitchFamily="18" charset="0"/>
                          <a:ea typeface="Calibri"/>
                          <a:cs typeface="Times New Roman" pitchFamily="18" charset="0"/>
                        </a:rPr>
                        <a:t>Лор</a:t>
                      </a:r>
                      <a:endParaRPr lang="ru-RU" sz="1200" dirty="0">
                        <a:solidFill>
                          <a:schemeClr val="tx1"/>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r>
              <a:tr h="377003">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1</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             Жылдар</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kk-KZ" sz="1200" b="1" smtClean="0">
                          <a:latin typeface="Times New Roman" pitchFamily="18" charset="0"/>
                          <a:ea typeface="Calibri"/>
                          <a:cs typeface="Times New Roman" pitchFamily="18" charset="0"/>
                        </a:rPr>
                        <a:t>2021</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kk-KZ" sz="1200" b="1" smtClean="0">
                          <a:latin typeface="Times New Roman" pitchFamily="18" charset="0"/>
                          <a:ea typeface="Calibri"/>
                          <a:cs typeface="Times New Roman" pitchFamily="18" charset="0"/>
                        </a:rPr>
                        <a:t>2022</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kk-KZ" sz="1200" b="1" smtClean="0">
                          <a:latin typeface="Times New Roman" pitchFamily="18" charset="0"/>
                          <a:ea typeface="Calibri"/>
                          <a:cs typeface="Times New Roman" pitchFamily="18" charset="0"/>
                        </a:rPr>
                        <a:t>2021</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kk-KZ" sz="1200" b="1" smtClean="0">
                          <a:latin typeface="Times New Roman" pitchFamily="18" charset="0"/>
                          <a:ea typeface="Calibri"/>
                          <a:cs typeface="Times New Roman" pitchFamily="18" charset="0"/>
                        </a:rPr>
                        <a:t>2022</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kk-KZ" sz="1200" b="1" smtClean="0">
                          <a:latin typeface="Times New Roman" pitchFamily="18" charset="0"/>
                          <a:ea typeface="Calibri"/>
                          <a:cs typeface="Times New Roman" pitchFamily="18" charset="0"/>
                        </a:rPr>
                        <a:t>2021</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kk-KZ" sz="1200" b="1" smtClean="0">
                          <a:latin typeface="Times New Roman" pitchFamily="18" charset="0"/>
                          <a:ea typeface="Calibri"/>
                          <a:cs typeface="Times New Roman" pitchFamily="18" charset="0"/>
                        </a:rPr>
                        <a:t>2022</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003">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2</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Түскен</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421</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454</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412</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430</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9</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24</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003">
                <a:tc>
                  <a:txBody>
                    <a:bodyPr/>
                    <a:lstStyle/>
                    <a:p>
                      <a:pPr>
                        <a:lnSpc>
                          <a:spcPct val="115000"/>
                        </a:lnSpc>
                        <a:spcAft>
                          <a:spcPts val="0"/>
                        </a:spcAft>
                      </a:pPr>
                      <a:r>
                        <a:rPr lang="kk-KZ" sz="1200" b="1" smtClean="0">
                          <a:latin typeface="Times New Roman" pitchFamily="18" charset="0"/>
                          <a:ea typeface="Calibri"/>
                          <a:cs typeface="Times New Roman" pitchFamily="18" charset="0"/>
                        </a:rPr>
                        <a:t>3</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Шыққан</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447</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425</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437</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401</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10</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24</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003">
                <a:tc>
                  <a:txBody>
                    <a:bodyPr/>
                    <a:lstStyle/>
                    <a:p>
                      <a:pPr>
                        <a:lnSpc>
                          <a:spcPct val="115000"/>
                        </a:lnSpc>
                        <a:spcAft>
                          <a:spcPts val="0"/>
                        </a:spcAft>
                      </a:pPr>
                      <a:r>
                        <a:rPr lang="kk-KZ" sz="1200" b="1" smtClean="0">
                          <a:latin typeface="Times New Roman" pitchFamily="18" charset="0"/>
                          <a:ea typeface="Calibri"/>
                          <a:cs typeface="Times New Roman" pitchFamily="18" charset="0"/>
                        </a:rPr>
                        <a:t>4</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Реабилитация</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7</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14</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7</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14</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003">
                <a:tc>
                  <a:txBody>
                    <a:bodyPr/>
                    <a:lstStyle/>
                    <a:p>
                      <a:pPr>
                        <a:lnSpc>
                          <a:spcPct val="115000"/>
                        </a:lnSpc>
                        <a:spcAft>
                          <a:spcPts val="0"/>
                        </a:spcAft>
                      </a:pPr>
                      <a:r>
                        <a:rPr lang="kk-KZ" sz="1200" b="1" smtClean="0">
                          <a:latin typeface="Times New Roman" pitchFamily="18" charset="0"/>
                          <a:ea typeface="Calibri"/>
                          <a:cs typeface="Times New Roman" pitchFamily="18" charset="0"/>
                        </a:rPr>
                        <a:t>5</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Қайтыс болған</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5</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4</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5</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4</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003">
                <a:tc>
                  <a:txBody>
                    <a:bodyPr/>
                    <a:lstStyle/>
                    <a:p>
                      <a:pPr>
                        <a:lnSpc>
                          <a:spcPct val="115000"/>
                        </a:lnSpc>
                        <a:spcAft>
                          <a:spcPts val="0"/>
                        </a:spcAft>
                      </a:pPr>
                      <a:r>
                        <a:rPr lang="kk-KZ" sz="1200" b="1" smtClean="0">
                          <a:latin typeface="Times New Roman" pitchFamily="18" charset="0"/>
                          <a:ea typeface="Calibri"/>
                          <a:cs typeface="Times New Roman" pitchFamily="18" charset="0"/>
                        </a:rPr>
                        <a:t>6</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Өткізген т-к</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3251</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3213</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3170</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3033</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81</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164</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003">
                <a:tc>
                  <a:txBody>
                    <a:bodyPr/>
                    <a:lstStyle/>
                    <a:p>
                      <a:pPr>
                        <a:lnSpc>
                          <a:spcPct val="115000"/>
                        </a:lnSpc>
                        <a:spcAft>
                          <a:spcPts val="0"/>
                        </a:spcAft>
                      </a:pPr>
                      <a:r>
                        <a:rPr lang="kk-KZ" sz="1200" b="1" smtClean="0">
                          <a:latin typeface="Times New Roman" pitchFamily="18" charset="0"/>
                          <a:ea typeface="Calibri"/>
                          <a:cs typeface="Times New Roman" pitchFamily="18" charset="0"/>
                        </a:rPr>
                        <a:t>7</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Т-к орындау</a:t>
                      </a:r>
                      <a:r>
                        <a:rPr lang="ru-RU" sz="1200" b="1" smtClean="0">
                          <a:latin typeface="Times New Roman" pitchFamily="18" charset="0"/>
                          <a:ea typeface="Calibri"/>
                          <a:cs typeface="Times New Roman" pitchFamily="18" charset="0"/>
                        </a:rPr>
                        <a:t> %</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73,5</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90,4</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65,5</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79,3</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47,6</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96,5</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1375">
                <a:tc>
                  <a:txBody>
                    <a:bodyPr/>
                    <a:lstStyle/>
                    <a:p>
                      <a:pPr>
                        <a:lnSpc>
                          <a:spcPct val="115000"/>
                        </a:lnSpc>
                        <a:spcAft>
                          <a:spcPts val="0"/>
                        </a:spcAft>
                      </a:pPr>
                      <a:r>
                        <a:rPr lang="kk-KZ" sz="1200" b="1" smtClean="0">
                          <a:latin typeface="Times New Roman" pitchFamily="18" charset="0"/>
                          <a:ea typeface="Calibri"/>
                          <a:cs typeface="Times New Roman" pitchFamily="18" charset="0"/>
                        </a:rPr>
                        <a:t>8</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Төсек орын бос болмауы</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125,1</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123,5</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111,3</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134,8</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81,0</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164,0</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003">
                <a:tc>
                  <a:txBody>
                    <a:bodyPr/>
                    <a:lstStyle/>
                    <a:p>
                      <a:pPr>
                        <a:lnSpc>
                          <a:spcPct val="115000"/>
                        </a:lnSpc>
                        <a:spcAft>
                          <a:spcPts val="0"/>
                        </a:spcAft>
                      </a:pPr>
                      <a:r>
                        <a:rPr lang="kk-KZ" sz="1200" b="1" smtClean="0">
                          <a:latin typeface="Times New Roman" pitchFamily="18" charset="0"/>
                          <a:ea typeface="Calibri"/>
                          <a:cs typeface="Times New Roman" pitchFamily="18" charset="0"/>
                        </a:rPr>
                        <a:t>9</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Төсек айналымы</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16,7</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16,9</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10,0</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11,5</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6,3</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14,7</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8815">
                <a:tc>
                  <a:txBody>
                    <a:bodyPr/>
                    <a:lstStyle/>
                    <a:p>
                      <a:pPr>
                        <a:lnSpc>
                          <a:spcPct val="115000"/>
                        </a:lnSpc>
                        <a:spcAft>
                          <a:spcPts val="0"/>
                        </a:spcAft>
                      </a:pPr>
                      <a:r>
                        <a:rPr lang="kk-KZ" sz="1200" b="1" smtClean="0">
                          <a:latin typeface="Times New Roman" pitchFamily="18" charset="0"/>
                          <a:ea typeface="Calibri"/>
                          <a:cs typeface="Times New Roman" pitchFamily="18" charset="0"/>
                        </a:rPr>
                        <a:t>10</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Емдеу ұзақтығы</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7,1</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7,4</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7,2</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8,0</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8,1</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7,5</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2">
                <a:tc>
                  <a:txBody>
                    <a:bodyPr/>
                    <a:lstStyle/>
                    <a:p>
                      <a:pPr>
                        <a:lnSpc>
                          <a:spcPct val="115000"/>
                        </a:lnSpc>
                        <a:spcAft>
                          <a:spcPts val="0"/>
                        </a:spcAft>
                      </a:pPr>
                      <a:r>
                        <a:rPr lang="kk-KZ" sz="1200" b="1" smtClean="0">
                          <a:latin typeface="Times New Roman" pitchFamily="18" charset="0"/>
                          <a:ea typeface="Calibri"/>
                          <a:cs typeface="Times New Roman" pitchFamily="18" charset="0"/>
                        </a:rPr>
                        <a:t>11</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Операция саны</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71</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74</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71</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69</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smtClean="0">
                          <a:latin typeface="Times New Roman" pitchFamily="18" charset="0"/>
                          <a:ea typeface="Calibri"/>
                          <a:cs typeface="Times New Roman" pitchFamily="18" charset="0"/>
                        </a:rPr>
                        <a:t>0</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5</a:t>
                      </a:r>
                    </a:p>
                    <a:p>
                      <a:pPr>
                        <a:lnSpc>
                          <a:spcPct val="115000"/>
                        </a:lnSpc>
                        <a:spcAft>
                          <a:spcPts val="0"/>
                        </a:spcAft>
                      </a:pP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3523">
                <a:tc>
                  <a:txBody>
                    <a:bodyPr/>
                    <a:lstStyle/>
                    <a:p>
                      <a:pPr>
                        <a:lnSpc>
                          <a:spcPct val="115000"/>
                        </a:lnSpc>
                        <a:spcAft>
                          <a:spcPts val="0"/>
                        </a:spcAft>
                      </a:pPr>
                      <a:r>
                        <a:rPr lang="kk-KZ" sz="1200" b="1" dirty="0" smtClean="0">
                          <a:latin typeface="Times New Roman" pitchFamily="18" charset="0"/>
                          <a:ea typeface="Calibri"/>
                          <a:cs typeface="Times New Roman" pitchFamily="18" charset="0"/>
                        </a:rPr>
                        <a:t>12</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a:latin typeface="Times New Roman" pitchFamily="18" charset="0"/>
                          <a:ea typeface="Calibri"/>
                          <a:cs typeface="Times New Roman" pitchFamily="18" charset="0"/>
                        </a:rPr>
                        <a:t>Хирургиялық белсенділік</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a:latin typeface="Times New Roman" pitchFamily="18" charset="0"/>
                          <a:ea typeface="Calibri"/>
                          <a:cs typeface="Times New Roman" pitchFamily="18" charset="0"/>
                        </a:rPr>
                        <a:t>16,06</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a:latin typeface="Times New Roman" pitchFamily="18" charset="0"/>
                          <a:ea typeface="Calibri"/>
                          <a:cs typeface="Times New Roman" pitchFamily="18" charset="0"/>
                        </a:rPr>
                        <a:t>17,25</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a:latin typeface="Times New Roman" pitchFamily="18" charset="0"/>
                          <a:ea typeface="Calibri"/>
                          <a:cs typeface="Times New Roman" pitchFamily="18" charset="0"/>
                        </a:rPr>
                        <a:t>16,06</a:t>
                      </a:r>
                      <a:endParaRPr lang="ru-RU" sz="1200" b="1">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a:latin typeface="Times New Roman" pitchFamily="18" charset="0"/>
                          <a:ea typeface="Calibri"/>
                          <a:cs typeface="Times New Roman" pitchFamily="18" charset="0"/>
                        </a:rPr>
                        <a:t>17,08</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a:latin typeface="Times New Roman" pitchFamily="18" charset="0"/>
                          <a:ea typeface="Calibri"/>
                          <a:cs typeface="Times New Roman" pitchFamily="18" charset="0"/>
                        </a:rPr>
                        <a:t>0</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kk-KZ" sz="1200" b="1" dirty="0">
                          <a:latin typeface="Times New Roman" pitchFamily="18" charset="0"/>
                          <a:ea typeface="Calibri"/>
                          <a:cs typeface="Times New Roman" pitchFamily="18" charset="0"/>
                        </a:rPr>
                        <a:t>18,2</a:t>
                      </a:r>
                      <a:endParaRPr lang="ru-RU" sz="1200" b="1"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186766" cy="2143140"/>
          </a:xfrm>
        </p:spPr>
        <p:txBody>
          <a:bodyPr>
            <a:normAutofit fontScale="47500" lnSpcReduction="20000"/>
          </a:bodyPr>
          <a:lstStyle/>
          <a:p>
            <a:pPr algn="ctr">
              <a:buNone/>
            </a:pPr>
            <a:endParaRPr lang="ru-RU" sz="2900" b="1" dirty="0" smtClean="0"/>
          </a:p>
          <a:p>
            <a:pPr algn="ctr">
              <a:buNone/>
            </a:pPr>
            <a:r>
              <a:rPr lang="ru-RU" sz="4500" b="1" dirty="0" err="1" smtClean="0">
                <a:solidFill>
                  <a:srgbClr val="FF0000"/>
                </a:solidFill>
              </a:rPr>
              <a:t>Акушерлік</a:t>
            </a:r>
            <a:r>
              <a:rPr lang="ru-RU" sz="4500" b="1" dirty="0" smtClean="0">
                <a:solidFill>
                  <a:srgbClr val="FF0000"/>
                </a:solidFill>
              </a:rPr>
              <a:t> </a:t>
            </a:r>
            <a:r>
              <a:rPr lang="ru-RU" sz="4500" b="1" dirty="0" err="1" smtClean="0">
                <a:solidFill>
                  <a:srgbClr val="FF0000"/>
                </a:solidFill>
              </a:rPr>
              <a:t>көмек бойынша</a:t>
            </a:r>
            <a:r>
              <a:rPr lang="ru-RU" sz="4500" b="1" dirty="0" smtClean="0">
                <a:solidFill>
                  <a:srgbClr val="FF0000"/>
                </a:solidFill>
              </a:rPr>
              <a:t> </a:t>
            </a:r>
            <a:r>
              <a:rPr lang="ru-RU" sz="4500" b="1" dirty="0" err="1" smtClean="0">
                <a:solidFill>
                  <a:srgbClr val="FF0000"/>
                </a:solidFill>
              </a:rPr>
              <a:t>талдау</a:t>
            </a:r>
            <a:endParaRPr lang="ru-RU" sz="4500" b="1" dirty="0" smtClean="0">
              <a:solidFill>
                <a:srgbClr val="FF0000"/>
              </a:solidFill>
            </a:endParaRPr>
          </a:p>
          <a:p>
            <a:pPr algn="ctr">
              <a:buNone/>
            </a:pPr>
            <a:endParaRPr lang="kk-KZ" sz="3200" dirty="0" smtClean="0"/>
          </a:p>
          <a:p>
            <a:pPr algn="ctr">
              <a:buNone/>
            </a:pPr>
            <a:r>
              <a:rPr lang="kk-KZ" sz="2500" dirty="0" smtClean="0"/>
              <a:t>Орталық қалалық ауруханада акушерлік көмек көрсету Қазақстан Республикасы Денсаулық сақтау министрлігінің 2018 жылғы 16 сәуірдегі No 173 «Акушерлік қызметті қамтамасыз етуді ұйымдастырудың стандартын бекіту туралы» бұйрығына сәйкес жүзеге асырылады. Қазақстан Республикасындағы және гинекологиялық көмек және Қазақстан Республикасы Денсаулық сақтау министрлігінің кейбір бұйрықтарының күші жоюлуы », Қазақстан Республикасында педиатриялық көмек көрсетуді ұйымдастыру стандарттын бекіту туралы » Қазақстан Республикасы Денсаулық сақтау министрлігінің 2017 жылғы 29 желтоқсандағы No 1027 бұйрығы.    </a:t>
            </a:r>
            <a:endParaRPr lang="ru-RU" sz="2500" dirty="0" smtClean="0"/>
          </a:p>
          <a:p>
            <a:pPr>
              <a:buNone/>
            </a:pPr>
            <a:r>
              <a:rPr lang="ru-RU" sz="3400" dirty="0" smtClean="0"/>
              <a:t> </a:t>
            </a:r>
            <a:endParaRPr lang="ru-RU" sz="2900" b="1" dirty="0"/>
          </a:p>
        </p:txBody>
      </p:sp>
      <p:pic>
        <p:nvPicPr>
          <p:cNvPr id="9" name="Picture 2" descr="C:\Users\User\Downloads\WhatsApp Image 2020-10-16 at 12.49.33 (8).jpeg"/>
          <p:cNvPicPr>
            <a:picLocks noChangeAspect="1" noChangeArrowheads="1"/>
          </p:cNvPicPr>
          <p:nvPr/>
        </p:nvPicPr>
        <p:blipFill>
          <a:blip r:embed="rId2">
            <a:lum bright="10000" contrast="10000"/>
          </a:blip>
          <a:srcRect/>
          <a:stretch>
            <a:fillRect/>
          </a:stretch>
        </p:blipFill>
        <p:spPr bwMode="auto">
          <a:xfrm>
            <a:off x="3071802" y="2214554"/>
            <a:ext cx="2428892"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4" descr="C:\Users\User\Downloads\WhatsApp Image 2020-10-16 at 12.49.33 (10).jpeg"/>
          <p:cNvPicPr>
            <a:picLocks noChangeAspect="1" noChangeArrowheads="1"/>
          </p:cNvPicPr>
          <p:nvPr/>
        </p:nvPicPr>
        <p:blipFill>
          <a:blip r:embed="rId3">
            <a:lum bright="20000" contrast="20000"/>
          </a:blip>
          <a:srcRect/>
          <a:stretch>
            <a:fillRect/>
          </a:stretch>
        </p:blipFill>
        <p:spPr bwMode="auto">
          <a:xfrm>
            <a:off x="5143504" y="4786322"/>
            <a:ext cx="2857520" cy="1714512"/>
          </a:xfrm>
          <a:prstGeom prst="rect">
            <a:avLst/>
          </a:prstGeom>
          <a:noFill/>
        </p:spPr>
      </p:pic>
      <p:pic>
        <p:nvPicPr>
          <p:cNvPr id="11" name="Picture 5" descr="C:\Users\User\Downloads\WhatsApp Image 2020-10-16 at 12.49.33 (11).jpeg"/>
          <p:cNvPicPr>
            <a:picLocks noChangeAspect="1" noChangeArrowheads="1"/>
          </p:cNvPicPr>
          <p:nvPr/>
        </p:nvPicPr>
        <p:blipFill>
          <a:blip r:embed="rId4">
            <a:lum bright="15000" contrast="15000"/>
          </a:blip>
          <a:srcRect/>
          <a:stretch>
            <a:fillRect/>
          </a:stretch>
        </p:blipFill>
        <p:spPr bwMode="auto">
          <a:xfrm>
            <a:off x="5857884" y="2214554"/>
            <a:ext cx="2714644"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6" descr="C:\Users\User\Downloads\WhatsApp Image 2020-10-16 at 12.49.33 (12).jpeg"/>
          <p:cNvPicPr>
            <a:picLocks noChangeAspect="1" noChangeArrowheads="1"/>
          </p:cNvPicPr>
          <p:nvPr/>
        </p:nvPicPr>
        <p:blipFill>
          <a:blip r:embed="rId5">
            <a:lum bright="15000" contrast="15000"/>
          </a:blip>
          <a:srcRect/>
          <a:stretch>
            <a:fillRect/>
          </a:stretch>
        </p:blipFill>
        <p:spPr bwMode="auto">
          <a:xfrm>
            <a:off x="928662" y="4786322"/>
            <a:ext cx="2786082" cy="1714512"/>
          </a:xfrm>
          <a:prstGeom prst="rect">
            <a:avLst/>
          </a:prstGeom>
          <a:noFill/>
        </p:spPr>
      </p:pic>
      <p:pic>
        <p:nvPicPr>
          <p:cNvPr id="13" name="Picture 7" descr="C:\Users\User\Downloads\WhatsApp Image 2020-10-16 at 13.38.31.jpeg"/>
          <p:cNvPicPr>
            <a:picLocks noChangeAspect="1" noChangeArrowheads="1"/>
          </p:cNvPicPr>
          <p:nvPr/>
        </p:nvPicPr>
        <p:blipFill>
          <a:blip r:embed="rId6">
            <a:lum bright="15000" contrast="15000"/>
          </a:blip>
          <a:srcRect/>
          <a:stretch>
            <a:fillRect/>
          </a:stretch>
        </p:blipFill>
        <p:spPr bwMode="auto">
          <a:xfrm>
            <a:off x="357158" y="2214554"/>
            <a:ext cx="2443186"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5" y="214281"/>
          <a:ext cx="8786874" cy="6428181"/>
        </p:xfrm>
        <a:graphic>
          <a:graphicData uri="http://schemas.openxmlformats.org/drawingml/2006/table">
            <a:tbl>
              <a:tblPr firstRow="1" bandRow="1">
                <a:tableStyleId>{8799B23B-EC83-4686-B30A-512413B5E67A}</a:tableStyleId>
              </a:tblPr>
              <a:tblGrid>
                <a:gridCol w="869264"/>
                <a:gridCol w="3635253"/>
                <a:gridCol w="2122033"/>
                <a:gridCol w="2160324"/>
              </a:tblGrid>
              <a:tr h="356197">
                <a:tc>
                  <a:txBody>
                    <a:bodyPr/>
                    <a:lstStyle/>
                    <a:p>
                      <a:pPr algn="ctr" fontAlgn="t"/>
                      <a:r>
                        <a:rPr lang="ru-RU" sz="1200" u="none" strike="noStrike" dirty="0">
                          <a:solidFill>
                            <a:schemeClr val="tx1"/>
                          </a:solidFill>
                          <a:latin typeface="Times New Roman" pitchFamily="18" charset="0"/>
                          <a:cs typeface="Times New Roman" pitchFamily="18" charset="0"/>
                        </a:rPr>
                        <a:t>№ </a:t>
                      </a:r>
                      <a:r>
                        <a:rPr lang="ru-RU" sz="1200" u="none" strike="noStrike" dirty="0" err="1">
                          <a:solidFill>
                            <a:schemeClr val="tx1"/>
                          </a:solidFill>
                          <a:latin typeface="Times New Roman" pitchFamily="18" charset="0"/>
                          <a:cs typeface="Times New Roman" pitchFamily="18" charset="0"/>
                        </a:rPr>
                        <a:t>п</a:t>
                      </a:r>
                      <a:r>
                        <a:rPr lang="ru-RU" sz="1200" u="none" strike="noStrike" dirty="0">
                          <a:solidFill>
                            <a:schemeClr val="tx1"/>
                          </a:solidFill>
                          <a:latin typeface="Times New Roman" pitchFamily="18" charset="0"/>
                          <a:cs typeface="Times New Roman" pitchFamily="18" charset="0"/>
                        </a:rPr>
                        <a:t>/</a:t>
                      </a:r>
                      <a:r>
                        <a:rPr lang="ru-RU" sz="1200" u="none" strike="noStrike" dirty="0" err="1">
                          <a:solidFill>
                            <a:schemeClr val="tx1"/>
                          </a:solidFill>
                          <a:latin typeface="Times New Roman" pitchFamily="18" charset="0"/>
                          <a:cs typeface="Times New Roman" pitchFamily="18" charset="0"/>
                        </a:rPr>
                        <a:t>п</a:t>
                      </a:r>
                      <a:endParaRPr lang="ru-RU" sz="12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200" u="none" strike="noStrike" dirty="0" err="1" smtClean="0">
                          <a:solidFill>
                            <a:schemeClr val="tx1"/>
                          </a:solidFill>
                          <a:latin typeface="Times New Roman" pitchFamily="18" charset="0"/>
                          <a:cs typeface="Times New Roman" pitchFamily="18" charset="0"/>
                        </a:rPr>
                        <a:t>Көрсеткіштің атауы</a:t>
                      </a:r>
                      <a:endParaRPr lang="ru-RU" sz="1200" u="none" strike="noStrike" dirty="0" smtClean="0">
                        <a:solidFill>
                          <a:schemeClr val="tx1"/>
                        </a:solidFill>
                        <a:latin typeface="Times New Roman" pitchFamily="18" charset="0"/>
                        <a:cs typeface="Times New Roman" pitchFamily="18" charset="0"/>
                      </a:endParaRPr>
                    </a:p>
                    <a:p>
                      <a:pPr algn="ctr" fontAlgn="t"/>
                      <a:endParaRPr lang="ru-RU" sz="12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kk-KZ" sz="1200" u="none" strike="noStrike" baseline="0" dirty="0" smtClean="0">
                          <a:solidFill>
                            <a:schemeClr val="tx1"/>
                          </a:solidFill>
                          <a:latin typeface="Times New Roman" pitchFamily="18" charset="0"/>
                          <a:cs typeface="Times New Roman" pitchFamily="18" charset="0"/>
                        </a:rPr>
                        <a:t> 2021ж. 6 ай</a:t>
                      </a:r>
                      <a:endParaRPr lang="ru-RU" sz="12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kk-KZ" sz="1200" u="none" strike="noStrike" baseline="0" dirty="0" smtClean="0">
                          <a:solidFill>
                            <a:schemeClr val="tx1"/>
                          </a:solidFill>
                          <a:latin typeface="Times New Roman" pitchFamily="18" charset="0"/>
                          <a:cs typeface="Times New Roman" pitchFamily="18" charset="0"/>
                        </a:rPr>
                        <a:t> 2022ж. 6 ай</a:t>
                      </a:r>
                      <a:endParaRPr lang="ru-RU" sz="1200" b="1" i="0" u="none" strike="noStrike" dirty="0">
                        <a:solidFill>
                          <a:schemeClr val="tx1"/>
                        </a:solidFill>
                        <a:latin typeface="Times New Roman" pitchFamily="18" charset="0"/>
                        <a:cs typeface="Times New Roman" pitchFamily="18" charset="0"/>
                      </a:endParaRPr>
                    </a:p>
                  </a:txBody>
                  <a:tcPr marL="9525" marR="9525" marT="9525" marB="0"/>
                </a:tc>
              </a:tr>
              <a:tr h="199615">
                <a:tc>
                  <a:txBody>
                    <a:bodyPr/>
                    <a:lstStyle/>
                    <a:p>
                      <a:pPr>
                        <a:lnSpc>
                          <a:spcPct val="115000"/>
                        </a:lnSpc>
                        <a:spcAft>
                          <a:spcPts val="0"/>
                        </a:spcAft>
                      </a:pPr>
                      <a:r>
                        <a:rPr lang="kk-KZ" sz="1400" b="1" dirty="0">
                          <a:latin typeface="Times New Roman"/>
                          <a:ea typeface="Times New Roman"/>
                          <a:cs typeface="Times New Roman"/>
                        </a:rPr>
                        <a:t>1</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Барлық босану саны</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1144</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940</a:t>
                      </a:r>
                      <a:endParaRPr lang="ru-RU" sz="1100"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dirty="0">
                          <a:latin typeface="Times New Roman"/>
                          <a:ea typeface="Times New Roman"/>
                          <a:cs typeface="Times New Roman"/>
                        </a:rPr>
                        <a:t>2</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Қабылданған босанулар саны</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1134</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932</a:t>
                      </a:r>
                      <a:endParaRPr lang="ru-RU" sz="1100"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dirty="0">
                          <a:latin typeface="Times New Roman"/>
                          <a:ea typeface="Times New Roman"/>
                          <a:cs typeface="Times New Roman"/>
                        </a:rPr>
                        <a:t>3</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Ауруханадан тыс босану</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9</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8</a:t>
                      </a:r>
                      <a:endParaRPr lang="ru-RU" sz="1100" dirty="0">
                        <a:latin typeface="Calibri"/>
                        <a:ea typeface="Times New Roman"/>
                        <a:cs typeface="Times New Roman"/>
                      </a:endParaRPr>
                    </a:p>
                  </a:txBody>
                  <a:tcPr marL="68580" marR="68580" marT="0" marB="0"/>
                </a:tc>
              </a:tr>
              <a:tr h="399230">
                <a:tc>
                  <a:txBody>
                    <a:bodyPr/>
                    <a:lstStyle/>
                    <a:p>
                      <a:pPr>
                        <a:lnSpc>
                          <a:spcPct val="115000"/>
                        </a:lnSpc>
                        <a:spcAft>
                          <a:spcPts val="0"/>
                        </a:spcAft>
                      </a:pPr>
                      <a:r>
                        <a:rPr lang="kk-KZ" sz="1400" b="1" dirty="0">
                          <a:latin typeface="Times New Roman"/>
                          <a:ea typeface="Times New Roman"/>
                          <a:cs typeface="Times New Roman"/>
                        </a:rPr>
                        <a:t>4</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Көп ұрықты босану</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3</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200" b="1" dirty="0" smtClean="0">
                          <a:latin typeface="Calibri"/>
                          <a:ea typeface="Times New Roman"/>
                          <a:cs typeface="Times New Roman"/>
                        </a:rPr>
                        <a:t>5</a:t>
                      </a:r>
                      <a:endParaRPr lang="ru-RU" sz="1200" b="1"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dirty="0">
                          <a:latin typeface="Times New Roman"/>
                          <a:ea typeface="Times New Roman"/>
                          <a:cs typeface="Times New Roman"/>
                        </a:rPr>
                        <a:t>5</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Тірі туылғандар</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1137</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940</a:t>
                      </a:r>
                      <a:endParaRPr lang="ru-RU" sz="1100" dirty="0">
                        <a:latin typeface="Calibri"/>
                        <a:ea typeface="Times New Roman"/>
                        <a:cs typeface="Times New Roman"/>
                      </a:endParaRPr>
                    </a:p>
                  </a:txBody>
                  <a:tcPr marL="68580" marR="68580" marT="0" marB="0"/>
                </a:tc>
              </a:tr>
              <a:tr h="399230">
                <a:tc>
                  <a:txBody>
                    <a:bodyPr/>
                    <a:lstStyle/>
                    <a:p>
                      <a:pPr>
                        <a:lnSpc>
                          <a:spcPct val="115000"/>
                        </a:lnSpc>
                        <a:spcAft>
                          <a:spcPts val="0"/>
                        </a:spcAft>
                      </a:pPr>
                      <a:r>
                        <a:rPr lang="kk-KZ" sz="1400" b="1" dirty="0">
                          <a:latin typeface="Times New Roman"/>
                          <a:ea typeface="Times New Roman"/>
                          <a:cs typeface="Times New Roman"/>
                        </a:rPr>
                        <a:t>6</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Солардың ішінен шала туылғандар</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31-2,72%</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28-2,97%</a:t>
                      </a:r>
                      <a:endParaRPr lang="ru-RU" sz="1100"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7</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b="1" dirty="0" err="1">
                          <a:latin typeface="Times New Roman"/>
                          <a:ea typeface="Times New Roman"/>
                          <a:cs typeface="Times New Roman"/>
                        </a:rPr>
                        <a:t>Өлі</a:t>
                      </a:r>
                      <a:r>
                        <a:rPr lang="en-US" sz="1400" b="1" dirty="0">
                          <a:latin typeface="Times New Roman"/>
                          <a:ea typeface="Times New Roman"/>
                          <a:cs typeface="Times New Roman"/>
                        </a:rPr>
                        <a:t> </a:t>
                      </a:r>
                      <a:r>
                        <a:rPr lang="en-US" sz="1400" b="1" dirty="0" err="1">
                          <a:latin typeface="Times New Roman"/>
                          <a:ea typeface="Times New Roman"/>
                          <a:cs typeface="Times New Roman"/>
                        </a:rPr>
                        <a:t>туылғандар</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10-0,87%</a:t>
                      </a:r>
                      <a:r>
                        <a:rPr lang="kk-KZ" sz="800" b="1" dirty="0" smtClean="0">
                          <a:latin typeface="Times New Roman"/>
                          <a:ea typeface="Times New Roman"/>
                          <a:cs typeface="Times New Roman"/>
                        </a:rPr>
                        <a:t>0</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5-0,53%</a:t>
                      </a:r>
                      <a:r>
                        <a:rPr lang="kk-KZ" sz="800" b="1" dirty="0" smtClean="0">
                          <a:latin typeface="Times New Roman"/>
                          <a:ea typeface="Times New Roman"/>
                          <a:cs typeface="Times New Roman"/>
                        </a:rPr>
                        <a:t>0</a:t>
                      </a:r>
                      <a:endParaRPr lang="ru-RU" sz="1100"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8</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Солардың ішінен шала туылғандар</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4-40,0%</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4-80,0</a:t>
                      </a:r>
                      <a:r>
                        <a:rPr lang="kk-KZ" sz="1400" b="1" dirty="0">
                          <a:latin typeface="Times New Roman"/>
                          <a:ea typeface="Times New Roman"/>
                          <a:cs typeface="Times New Roman"/>
                        </a:rPr>
                        <a:t>%</a:t>
                      </a:r>
                      <a:endParaRPr lang="ru-RU" sz="1100"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9</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Шетінеген нәрестелер</a:t>
                      </a:r>
                      <a:endParaRPr lang="ru-RU" sz="1100" dirty="0">
                        <a:latin typeface="Calibri"/>
                        <a:ea typeface="Times New Roman"/>
                        <a:cs typeface="Times New Roman"/>
                      </a:endParaRPr>
                    </a:p>
                    <a:p>
                      <a:pPr algn="ctr">
                        <a:lnSpc>
                          <a:spcPct val="115000"/>
                        </a:lnSpc>
                        <a:spcAft>
                          <a:spcPts val="0"/>
                        </a:spcAft>
                      </a:pPr>
                      <a:r>
                        <a:rPr lang="kk-KZ" sz="1400" b="1" dirty="0">
                          <a:latin typeface="Times New Roman"/>
                          <a:ea typeface="Times New Roman"/>
                          <a:cs typeface="Times New Roman"/>
                        </a:rPr>
                        <a:t> (0-6 тәулікте)</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Солардың ішінен шала туылғандар</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11</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Перинаталды өлім</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10-8,71%</a:t>
                      </a:r>
                      <a:r>
                        <a:rPr lang="kk-KZ" sz="800" b="1" dirty="0" smtClean="0">
                          <a:latin typeface="Times New Roman"/>
                          <a:ea typeface="Times New Roman"/>
                          <a:cs typeface="Times New Roman"/>
                        </a:rPr>
                        <a:t>0</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5-0,53%</a:t>
                      </a:r>
                      <a:r>
                        <a:rPr lang="kk-KZ" sz="800" b="1" dirty="0" smtClean="0">
                          <a:latin typeface="Times New Roman"/>
                          <a:ea typeface="Times New Roman"/>
                          <a:cs typeface="Times New Roman"/>
                        </a:rPr>
                        <a:t>0</a:t>
                      </a:r>
                      <a:endParaRPr lang="ru-RU" sz="1100"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12</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Жаңа туған нәрестенің ауырушаңдығы</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38-3,34%</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52-5,53</a:t>
                      </a:r>
                      <a:r>
                        <a:rPr lang="kk-KZ" sz="1400" b="1" dirty="0">
                          <a:latin typeface="Times New Roman"/>
                          <a:ea typeface="Times New Roman"/>
                          <a:cs typeface="Times New Roman"/>
                        </a:rPr>
                        <a:t>%</a:t>
                      </a:r>
                      <a:endParaRPr lang="ru-RU" sz="1100"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13</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Солардың ішінен шала туылғандар</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20-52,6</a:t>
                      </a:r>
                      <a:r>
                        <a:rPr lang="en-US" sz="1400" b="1" dirty="0" smtClean="0">
                          <a:latin typeface="Times New Roman"/>
                          <a:ea typeface="Times New Roman"/>
                          <a:cs typeface="Times New Roman"/>
                        </a:rPr>
                        <a:t>%</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23-44</a:t>
                      </a:r>
                      <a:r>
                        <a:rPr lang="en-US" sz="1400" b="1" dirty="0" smtClean="0">
                          <a:latin typeface="Times New Roman"/>
                          <a:ea typeface="Times New Roman"/>
                          <a:cs typeface="Times New Roman"/>
                        </a:rPr>
                        <a:t>%</a:t>
                      </a:r>
                      <a:endParaRPr lang="ru-RU" sz="1100"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14</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Кесар тілігі</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164-14,4%</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159-16,9</a:t>
                      </a:r>
                      <a:r>
                        <a:rPr lang="kk-KZ" sz="1400" b="1" dirty="0">
                          <a:latin typeface="Times New Roman"/>
                          <a:ea typeface="Times New Roman"/>
                          <a:cs typeface="Times New Roman"/>
                        </a:rPr>
                        <a:t>%</a:t>
                      </a:r>
                      <a:endParaRPr lang="ru-RU" sz="1100" dirty="0">
                        <a:latin typeface="Calibri"/>
                        <a:ea typeface="Times New Roman"/>
                        <a:cs typeface="Times New Roman"/>
                      </a:endParaRPr>
                    </a:p>
                  </a:txBody>
                  <a:tcPr marL="68580" marR="68580" marT="0" marB="0"/>
                </a:tc>
              </a:tr>
              <a:tr h="347156">
                <a:tc>
                  <a:txBody>
                    <a:bodyPr/>
                    <a:lstStyle/>
                    <a:p>
                      <a:pPr>
                        <a:lnSpc>
                          <a:spcPct val="115000"/>
                        </a:lnSpc>
                        <a:spcAft>
                          <a:spcPts val="0"/>
                        </a:spcAft>
                      </a:pPr>
                      <a:r>
                        <a:rPr lang="kk-KZ" sz="1400" b="1">
                          <a:latin typeface="Times New Roman"/>
                          <a:ea typeface="Times New Roman"/>
                          <a:cs typeface="Times New Roman"/>
                        </a:rPr>
                        <a:t>15</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Босанғаннан кейінгі қан кетулер</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11-1,1%</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8-0,85%</a:t>
                      </a:r>
                      <a:endParaRPr lang="ru-RU" sz="1100"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dirty="0">
                          <a:latin typeface="Times New Roman"/>
                          <a:ea typeface="Times New Roman"/>
                          <a:cs typeface="Times New Roman"/>
                        </a:rPr>
                        <a:t>16</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Босанғаннан кейінгі қан кету (1000,0) дейін</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4-0,76%</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2-0,4%</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17</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Босанғаннан кейінгі қан кету    (1000,0) жоғары</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4-0,4%</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3-0,2%</a:t>
                      </a:r>
                      <a:endParaRPr lang="ru-RU" sz="1100"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18</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b="1">
                          <a:latin typeface="Times New Roman"/>
                          <a:ea typeface="Times New Roman"/>
                          <a:cs typeface="Times New Roman"/>
                        </a:rPr>
                        <a:t>Мүше са</a:t>
                      </a:r>
                      <a:r>
                        <a:rPr lang="kk-KZ" sz="1400" b="1">
                          <a:latin typeface="Times New Roman"/>
                          <a:ea typeface="Times New Roman"/>
                          <a:cs typeface="Times New Roman"/>
                        </a:rPr>
                        <a:t>қтаушы оталар</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2-0,2%</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smtClean="0">
                          <a:latin typeface="Times New Roman"/>
                          <a:ea typeface="Times New Roman"/>
                          <a:cs typeface="Times New Roman"/>
                        </a:rPr>
                        <a:t>2-0,2%</a:t>
                      </a:r>
                      <a:endParaRPr lang="ru-RU" sz="1100"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19</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Мүше сақтамаушы оталар</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b="1" dirty="0">
                          <a:latin typeface="Times New Roman"/>
                          <a:ea typeface="Times New Roman"/>
                          <a:cs typeface="Times New Roman"/>
                        </a:rPr>
                        <a:t>1</a:t>
                      </a:r>
                      <a:r>
                        <a:rPr lang="ru-RU" sz="1400" b="1" dirty="0" smtClean="0">
                          <a:latin typeface="Times New Roman"/>
                          <a:ea typeface="Times New Roman"/>
                          <a:cs typeface="Times New Roman"/>
                        </a:rPr>
                        <a:t>(1а+1э</a:t>
                      </a:r>
                      <a:r>
                        <a:rPr lang="ru-RU" sz="1400" b="1" dirty="0">
                          <a:latin typeface="Times New Roman"/>
                          <a:ea typeface="Times New Roman"/>
                          <a:cs typeface="Times New Roman"/>
                        </a:rPr>
                        <a:t>)-</a:t>
                      </a:r>
                      <a:r>
                        <a:rPr lang="ru-RU" sz="1400" b="1" dirty="0" smtClean="0">
                          <a:latin typeface="Times New Roman"/>
                          <a:ea typeface="Times New Roman"/>
                          <a:cs typeface="Times New Roman"/>
                        </a:rPr>
                        <a:t>0,1%</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200" b="1" dirty="0" smtClean="0">
                          <a:latin typeface="Calibri"/>
                          <a:ea typeface="Times New Roman"/>
                          <a:cs typeface="Times New Roman"/>
                        </a:rPr>
                        <a:t>0</a:t>
                      </a:r>
                      <a:endParaRPr lang="ru-RU" sz="1200" b="1" dirty="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20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tabLst>
                          <a:tab pos="1102360" algn="ctr"/>
                        </a:tabLst>
                      </a:pPr>
                      <a:r>
                        <a:rPr lang="kk-KZ" sz="1400" b="1">
                          <a:latin typeface="Times New Roman"/>
                          <a:ea typeface="Times New Roman"/>
                          <a:cs typeface="Times New Roman"/>
                        </a:rPr>
                        <a:t>Ана өлімі</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0</a:t>
                      </a:r>
                      <a:endParaRPr lang="ru-RU" sz="1100" dirty="0">
                        <a:latin typeface="Calibri"/>
                        <a:ea typeface="Times New Roman"/>
                        <a:cs typeface="Times New Roman"/>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r>
              <a:rPr lang="kk-KZ" b="1" dirty="0" smtClean="0"/>
              <a:t>Анестезиология, реанимация және оперблок бөлімшесінің 1984 жылдан бері істеп келеді, 18 төсек орынға есептелінген, оның 6 төсек орны үлкендерге, 6 -төсек орны балаларға, 6 – төсек орны инсульт пен түскен науқастарға ( 2018 ),  және  5- төсек орны паллиативке  арналған. Бөлімше ұжымы өз жұмысын, ҚР ДСМ  «ҚР халқына анестезиология-реанимациялық көмекті әрі қарай жақсарту туралы» 16.10.2017 жылғы №763 -ші бұйрықты және ДМ  мен ОДД-нің басқа да бұйрықтарын басшылыққа ала отырып жұмыс істейді. </a:t>
            </a:r>
          </a:p>
          <a:p>
            <a:r>
              <a:rPr lang="kk-KZ" b="1" dirty="0" smtClean="0"/>
              <a:t>2022 жылы  бөлімшеде 1597 науқас емделген олар 1306 төсек орынды құрады. </a:t>
            </a:r>
          </a:p>
          <a:p>
            <a:r>
              <a:rPr lang="kk-KZ" b="1" dirty="0" smtClean="0"/>
              <a:t>2022  жылы Науқастың төсекте орташа жатып емделу уақыты 1,7 төсек   орын / күнді құрады. </a:t>
            </a:r>
            <a:endParaRPr lang="ru-RU" dirty="0" smtClean="0"/>
          </a:p>
          <a:p>
            <a:r>
              <a:rPr lang="kk-KZ" b="1" dirty="0" smtClean="0"/>
              <a:t>2022  жылы  бөлімшеде  балалар   –  </a:t>
            </a:r>
            <a:r>
              <a:rPr lang="ru-RU" b="1" dirty="0" smtClean="0"/>
              <a:t>457</a:t>
            </a:r>
            <a:r>
              <a:rPr lang="kk-KZ" b="1" dirty="0" smtClean="0"/>
              <a:t>   балалар   – 28,6  %  емделген. </a:t>
            </a:r>
            <a:endParaRPr lang="ru-RU" dirty="0" smtClean="0"/>
          </a:p>
          <a:p>
            <a:r>
              <a:rPr lang="kk-KZ" b="1" dirty="0" smtClean="0"/>
              <a:t>Бөлімшеде   қайтыс болған өлім саны.  </a:t>
            </a:r>
            <a:endParaRPr lang="ru-RU" dirty="0" smtClean="0"/>
          </a:p>
          <a:p>
            <a:r>
              <a:rPr lang="kk-KZ" b="1" dirty="0" smtClean="0"/>
              <a:t>2022  жылы - 55 науқас қайтыс болған  өлім саны  3,4 % . Балалардың   – 6 - 0,3%  бала қайтыс болды.    </a:t>
            </a:r>
            <a:endParaRPr lang="ru-RU" dirty="0" smtClean="0"/>
          </a:p>
          <a:p>
            <a:r>
              <a:rPr lang="kk-KZ" b="1" dirty="0" smtClean="0"/>
              <a:t>2021  жылы - 53   науқас қайтыс болған  өлім саны  2,8 % . Балалардың   – 5 - 0,3%  бала қайтыс болды.    </a:t>
            </a:r>
            <a:endParaRPr lang="ru-RU" dirty="0" smtClean="0"/>
          </a:p>
          <a:p>
            <a:endParaRPr lang="ru-RU" dirty="0" smtClean="0"/>
          </a:p>
          <a:p>
            <a:endParaRPr lang="ru-RU" dirty="0" smtClean="0"/>
          </a:p>
          <a:p>
            <a:endParaRPr lang="ru-RU" dirty="0"/>
          </a:p>
        </p:txBody>
      </p:sp>
      <p:sp>
        <p:nvSpPr>
          <p:cNvPr id="64513" name="Rectangle 1"/>
          <p:cNvSpPr>
            <a:spLocks noChangeArrowheads="1"/>
          </p:cNvSpPr>
          <p:nvPr/>
        </p:nvSpPr>
        <p:spPr bwMode="auto">
          <a:xfrm>
            <a:off x="1714480" y="285728"/>
            <a:ext cx="607223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1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kk-KZ" sz="1100" b="1" u="sng"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1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20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Анестезиология,реанимация және оперблок бөлімшесінің 2022 жылдың</a:t>
            </a:r>
            <a:r>
              <a:rPr kumimoji="0" lang="kk-KZ" sz="2000" b="1" i="0" u="sng"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lang="kk-KZ" sz="2000" b="1" u="sng" dirty="0" smtClean="0">
                <a:solidFill>
                  <a:srgbClr val="FF0000"/>
                </a:solidFill>
                <a:latin typeface="Times New Roman" pitchFamily="18" charset="0"/>
                <a:ea typeface="Times New Roman" pitchFamily="18" charset="0"/>
                <a:cs typeface="Times New Roman" pitchFamily="18" charset="0"/>
              </a:rPr>
              <a:t>2 </a:t>
            </a:r>
            <a:r>
              <a:rPr kumimoji="0" lang="kk-KZ" sz="2000" b="1" i="0" u="sng"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тоқсанында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істелінген  жұмысы жайлы ақпарат.</a:t>
            </a:r>
            <a:endParaRPr kumimoji="0" lang="kk-KZ" sz="2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sz="3200" b="1" dirty="0" smtClean="0">
                <a:solidFill>
                  <a:srgbClr val="C00000"/>
                </a:solidFill>
              </a:rPr>
              <a:t>Кентау қаласындағы қалалық аурухананың құрылымдық бөлімшелері мен сыйымдылығы</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988840"/>
            <a:ext cx="8229600" cy="4335760"/>
          </a:xfrm>
        </p:spPr>
        <p:txBody>
          <a:bodyPr>
            <a:normAutofit/>
          </a:bodyPr>
          <a:lstStyle/>
          <a:p>
            <a:r>
              <a:rPr lang="kk-KZ" sz="2400" dirty="0" smtClean="0"/>
              <a:t>«Кентау орталық қалалық ауруханасы» ШЖҚ МКК -  Кентау қаласы мен оған іргелес елді мекендердің тұрғындарына 103 314 адам көлемінде мамандандырылған медициналық көмек көрсететін ұйым. Тәулік бойғы аурухананың 288 төсек орыны, оның ішінде 40 төсектік инфекциялық бөлім бар.</a:t>
            </a:r>
            <a:r>
              <a:rPr lang="ru-RU" sz="2400" dirty="0" smtClean="0"/>
              <a:t> </a:t>
            </a:r>
            <a:r>
              <a:rPr lang="kk-KZ" sz="2400" dirty="0" smtClean="0"/>
              <a:t>Күндізгі стационар 76 төсек орын және 28 төсек орын ақылы бөлім қызмет етеді</a:t>
            </a:r>
            <a:endParaRPr lang="ru-RU" sz="2400" dirty="0" smtClean="0"/>
          </a:p>
          <a:p>
            <a:endParaRPr lang="ru-RU" sz="2800" dirty="0" smtClean="0"/>
          </a:p>
          <a:p>
            <a:endParaRPr lang="ru-RU" sz="28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501122" cy="1489922"/>
          </a:xfrm>
        </p:spPr>
        <p:txBody>
          <a:bodyPr>
            <a:normAutofit fontScale="90000"/>
          </a:bodyPr>
          <a:lstStyle/>
          <a:p>
            <a:r>
              <a:rPr lang="kk-KZ" sz="2400" b="1" dirty="0" smtClean="0">
                <a:solidFill>
                  <a:srgbClr val="FF0000"/>
                </a:solidFill>
                <a:latin typeface="+mn-lt"/>
              </a:rPr>
              <a:t>Кентау қалалық орталық ауруханасының хирургия бөлімшесінің 2022 жылдың </a:t>
            </a:r>
            <a:r>
              <a:rPr lang="kk-KZ" sz="2400" b="1" dirty="0" smtClean="0">
                <a:solidFill>
                  <a:srgbClr val="FF0000"/>
                </a:solidFill>
                <a:latin typeface="+mn-lt"/>
              </a:rPr>
              <a:t>жарты жылдығының </a:t>
            </a:r>
            <a:r>
              <a:rPr lang="kk-KZ" sz="2400" b="1" dirty="0" smtClean="0">
                <a:solidFill>
                  <a:srgbClr val="FF0000"/>
                </a:solidFill>
                <a:latin typeface="+mn-lt"/>
              </a:rPr>
              <a:t>қызметі жайлы ақпарат.</a:t>
            </a:r>
            <a:r>
              <a:rPr lang="ru-RU" sz="2400" dirty="0" smtClean="0">
                <a:latin typeface="+mn-lt"/>
              </a:rPr>
              <a:t/>
            </a:r>
            <a:br>
              <a:rPr lang="ru-RU" sz="2400" dirty="0" smtClean="0">
                <a:latin typeface="+mn-lt"/>
              </a:rPr>
            </a:br>
            <a:endParaRPr lang="ru-RU" sz="2400" dirty="0">
              <a:latin typeface="+mn-lt"/>
            </a:endParaRPr>
          </a:p>
        </p:txBody>
      </p:sp>
      <p:sp>
        <p:nvSpPr>
          <p:cNvPr id="3" name="Содержимое 2"/>
          <p:cNvSpPr>
            <a:spLocks noGrp="1"/>
          </p:cNvSpPr>
          <p:nvPr>
            <p:ph idx="1"/>
          </p:nvPr>
        </p:nvSpPr>
        <p:spPr/>
        <p:txBody>
          <a:bodyPr>
            <a:normAutofit/>
          </a:bodyPr>
          <a:lstStyle/>
          <a:p>
            <a:r>
              <a:rPr lang="kk-KZ" dirty="0" smtClean="0"/>
              <a:t> Хирургия бөлімшесінде барлығы 32 төсек орын қызмет көрсетуде. Оның ішіндегі: хирургиялық - 20 т.о. ересектерге, және 5 т.о. балаларға арналса, 7 т.о. урологиялық науқастарға. Оның ішіндегі 1-еуі жас балдарға арналған. Күндізгі стационарға.Есеп беру мерзімінде хирургия бөлімінде 716 науқас емделіп шыққан.</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E104B70-6503-4E62-AE7D-F50F813C04BF}"/>
              </a:ext>
            </a:extLst>
          </p:cNvPr>
          <p:cNvSpPr>
            <a:spLocks noGrp="1"/>
          </p:cNvSpPr>
          <p:nvPr>
            <p:ph type="title"/>
          </p:nvPr>
        </p:nvSpPr>
        <p:spPr>
          <a:xfrm>
            <a:off x="421181" y="404664"/>
            <a:ext cx="8514510" cy="720080"/>
          </a:xfrm>
          <a:solidFill>
            <a:schemeClr val="bg1"/>
          </a:solidFill>
        </p:spPr>
        <p:txBody>
          <a:bodyPr>
            <a:normAutofit/>
          </a:bodyPr>
          <a:lstStyle/>
          <a:p>
            <a:pPr algn="ctr"/>
            <a:r>
              <a:rPr lang="ru-RU" sz="28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Сапалық көрсеткіштер</a:t>
            </a:r>
            <a:r>
              <a:rPr lang="ru-RU"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kk-KZ" sz="2800" b="1" dirty="0" smtClean="0">
                <a:solidFill>
                  <a:schemeClr val="tx2"/>
                </a:solidFill>
                <a:latin typeface="Times New Roman" panose="02020603050405020304" pitchFamily="18" charset="0"/>
                <a:cs typeface="Times New Roman" panose="02020603050405020304" pitchFamily="18" charset="0"/>
              </a:rPr>
              <a:t>. </a:t>
            </a:r>
            <a:endParaRPr lang="ru-RU" sz="2800"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Таблица 4">
            <a:extLst>
              <a:ext uri="{FF2B5EF4-FFF2-40B4-BE49-F238E27FC236}">
                <a16:creationId xmlns:a16="http://schemas.microsoft.com/office/drawing/2014/main" xmlns="" id="{10C55B73-9925-462B-B8C3-BA925EB0B458}"/>
              </a:ext>
            </a:extLst>
          </p:cNvPr>
          <p:cNvGraphicFramePr>
            <a:graphicFrameLocks noGrp="1"/>
          </p:cNvGraphicFramePr>
          <p:nvPr>
            <p:ph idx="1"/>
            <p:extLst>
              <p:ext uri="{D42A27DB-BD31-4B8C-83A1-F6EECF244321}">
                <p14:modId xmlns="" xmlns:p14="http://schemas.microsoft.com/office/powerpoint/2010/main" val="715371149"/>
              </p:ext>
            </p:extLst>
          </p:nvPr>
        </p:nvGraphicFramePr>
        <p:xfrm>
          <a:off x="139936" y="1340768"/>
          <a:ext cx="8820983" cy="3330575"/>
        </p:xfrm>
        <a:graphic>
          <a:graphicData uri="http://schemas.openxmlformats.org/drawingml/2006/table">
            <a:tbl>
              <a:tblPr firstRow="1" bandRow="1">
                <a:tableStyleId>{D27102A9-8310-4765-A935-A1911B00CA55}</a:tableStyleId>
              </a:tblPr>
              <a:tblGrid>
                <a:gridCol w="2304256">
                  <a:extLst>
                    <a:ext uri="{9D8B030D-6E8A-4147-A177-3AD203B41FA5}">
                      <a16:colId xmlns:a16="http://schemas.microsoft.com/office/drawing/2014/main" xmlns="" val="1436393553"/>
                    </a:ext>
                  </a:extLst>
                </a:gridCol>
                <a:gridCol w="984800">
                  <a:extLst>
                    <a:ext uri="{9D8B030D-6E8A-4147-A177-3AD203B41FA5}">
                      <a16:colId xmlns:a16="http://schemas.microsoft.com/office/drawing/2014/main" xmlns="" val="2744539224"/>
                    </a:ext>
                  </a:extLst>
                </a:gridCol>
                <a:gridCol w="959416">
                  <a:extLst>
                    <a:ext uri="{9D8B030D-6E8A-4147-A177-3AD203B41FA5}">
                      <a16:colId xmlns:a16="http://schemas.microsoft.com/office/drawing/2014/main" xmlns="" val="877355685"/>
                    </a:ext>
                  </a:extLst>
                </a:gridCol>
                <a:gridCol w="792088">
                  <a:extLst>
                    <a:ext uri="{9D8B030D-6E8A-4147-A177-3AD203B41FA5}">
                      <a16:colId xmlns:a16="http://schemas.microsoft.com/office/drawing/2014/main" xmlns="" val="1567215748"/>
                    </a:ext>
                  </a:extLst>
                </a:gridCol>
                <a:gridCol w="864096">
                  <a:extLst>
                    <a:ext uri="{9D8B030D-6E8A-4147-A177-3AD203B41FA5}">
                      <a16:colId xmlns:a16="http://schemas.microsoft.com/office/drawing/2014/main" xmlns="" val="112438555"/>
                    </a:ext>
                  </a:extLst>
                </a:gridCol>
                <a:gridCol w="792088">
                  <a:extLst>
                    <a:ext uri="{9D8B030D-6E8A-4147-A177-3AD203B41FA5}">
                      <a16:colId xmlns:a16="http://schemas.microsoft.com/office/drawing/2014/main" xmlns="" val="2328167427"/>
                    </a:ext>
                  </a:extLst>
                </a:gridCol>
                <a:gridCol w="720080">
                  <a:extLst>
                    <a:ext uri="{9D8B030D-6E8A-4147-A177-3AD203B41FA5}">
                      <a16:colId xmlns:a16="http://schemas.microsoft.com/office/drawing/2014/main" xmlns="" val="3861022927"/>
                    </a:ext>
                  </a:extLst>
                </a:gridCol>
                <a:gridCol w="720080">
                  <a:extLst>
                    <a:ext uri="{9D8B030D-6E8A-4147-A177-3AD203B41FA5}">
                      <a16:colId xmlns:a16="http://schemas.microsoft.com/office/drawing/2014/main" xmlns="" val="978323943"/>
                    </a:ext>
                  </a:extLst>
                </a:gridCol>
                <a:gridCol w="684079">
                  <a:extLst>
                    <a:ext uri="{9D8B030D-6E8A-4147-A177-3AD203B41FA5}">
                      <a16:colId xmlns:a16="http://schemas.microsoft.com/office/drawing/2014/main" xmlns="" val="4257201256"/>
                    </a:ext>
                  </a:extLst>
                </a:gridCol>
              </a:tblGrid>
              <a:tr h="741680">
                <a:tc rowSpan="2">
                  <a:txBody>
                    <a:bodyPr/>
                    <a:lstStyle/>
                    <a:p>
                      <a:pPr algn="ctr"/>
                      <a:r>
                        <a:rPr lang="kk-KZ" sz="1800" b="1" dirty="0" smtClean="0">
                          <a:solidFill>
                            <a:schemeClr val="tx1"/>
                          </a:solidFill>
                          <a:latin typeface="Times New Roman" pitchFamily="18" charset="0"/>
                          <a:cs typeface="Times New Roman" pitchFamily="18" charset="0"/>
                        </a:rPr>
                        <a:t>Төсек профилі</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kk-KZ" sz="1800" b="1" i="0" u="none" strike="noStrike" dirty="0" smtClean="0">
                          <a:solidFill>
                            <a:schemeClr val="tx1"/>
                          </a:solidFill>
                          <a:effectLst/>
                          <a:latin typeface="Times New Roman" pitchFamily="18" charset="0"/>
                          <a:cs typeface="Times New Roman" pitchFamily="18" charset="0"/>
                        </a:rPr>
                        <a:t>Төсек саны</a:t>
                      </a:r>
                      <a:endParaRPr lang="ru-RU" sz="1800" b="1"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i="0" u="none" strike="noStrike" dirty="0" smtClean="0">
                          <a:solidFill>
                            <a:srgbClr val="000000"/>
                          </a:solidFill>
                          <a:latin typeface="+mn-lt"/>
                        </a:rPr>
                        <a:t> </a:t>
                      </a:r>
                      <a:r>
                        <a:rPr lang="ru-RU" sz="1800" b="1" i="0" u="none" strike="noStrike" dirty="0" err="1" smtClean="0">
                          <a:solidFill>
                            <a:srgbClr val="000000"/>
                          </a:solidFill>
                          <a:latin typeface="+mn-lt"/>
                        </a:rPr>
                        <a:t>Төсек толуы</a:t>
                      </a:r>
                      <a:endParaRPr lang="ru-RU" sz="1800" b="1" i="0" u="none" strike="noStrike"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latin typeface="Times New Roman" panose="02020603050405020304" pitchFamily="18" charset="0"/>
                        <a:cs typeface="Times New Roman" panose="02020603050405020304" pitchFamily="18" charset="0"/>
                      </a:endParaRPr>
                    </a:p>
                  </a:txBody>
                  <a:tcPr/>
                </a:tc>
                <a:tc gridSpan="2">
                  <a:txBody>
                    <a:bodyPr/>
                    <a:lstStyle/>
                    <a:p>
                      <a:pPr algn="ctr" fontAlgn="ctr"/>
                      <a:r>
                        <a:rPr lang="kk-KZ" sz="1800" b="1" i="0" u="none" strike="noStrike" dirty="0" smtClean="0">
                          <a:solidFill>
                            <a:schemeClr val="tx1"/>
                          </a:solidFill>
                          <a:effectLst/>
                          <a:latin typeface="Times New Roman" pitchFamily="18" charset="0"/>
                          <a:cs typeface="Times New Roman" pitchFamily="18" charset="0"/>
                        </a:rPr>
                        <a:t>Төсек</a:t>
                      </a:r>
                      <a:r>
                        <a:rPr lang="kk-KZ" sz="1800" b="1" i="0" u="none" strike="noStrike" baseline="0" dirty="0" smtClean="0">
                          <a:solidFill>
                            <a:schemeClr val="tx1"/>
                          </a:solidFill>
                          <a:effectLst/>
                          <a:latin typeface="Times New Roman" pitchFamily="18" charset="0"/>
                          <a:cs typeface="Times New Roman" pitchFamily="18" charset="0"/>
                        </a:rPr>
                        <a:t> айналымы.</a:t>
                      </a:r>
                      <a:endParaRPr lang="ru-RU" sz="1800" b="1" i="0" u="none" strike="noStrike" dirty="0">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latin typeface="Times New Roman" panose="02020603050405020304" pitchFamily="18" charset="0"/>
                        <a:cs typeface="Times New Roman" panose="02020603050405020304" pitchFamily="18" charset="0"/>
                      </a:endParaRPr>
                    </a:p>
                  </a:txBody>
                  <a:tcPr/>
                </a:tc>
                <a:tc gridSpan="2">
                  <a:txBody>
                    <a:bodyPr/>
                    <a:lstStyle/>
                    <a:p>
                      <a:pPr algn="ctr" fontAlgn="b"/>
                      <a:r>
                        <a:rPr lang="ru-RU" sz="1800" b="1" i="0" u="none" strike="noStrike" dirty="0" err="1" smtClean="0">
                          <a:solidFill>
                            <a:srgbClr val="000000"/>
                          </a:solidFill>
                          <a:latin typeface="+mn-lt"/>
                        </a:rPr>
                        <a:t>Өткізілген төсек-күндер</a:t>
                      </a:r>
                      <a:endParaRPr lang="ru-RU" sz="1800" b="1" i="0" u="none" strike="noStrike"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ru-RU" sz="2000" b="1" i="0" u="none" strike="noStrike" dirty="0">
                        <a:solidFill>
                          <a:schemeClr val="bg1"/>
                        </a:solidFill>
                        <a:effectLst/>
                        <a:latin typeface="+mn-lt"/>
                      </a:endParaRPr>
                    </a:p>
                  </a:txBody>
                  <a:tcPr anchor="ctr">
                    <a:solidFill>
                      <a:schemeClr val="tx2"/>
                    </a:solidFill>
                  </a:tcPr>
                </a:tc>
                <a:extLst>
                  <a:ext uri="{0D108BD9-81ED-4DB2-BD59-A6C34878D82A}">
                    <a16:rowId xmlns:a16="http://schemas.microsoft.com/office/drawing/2014/main" xmlns="" val="629633723"/>
                  </a:ext>
                </a:extLst>
              </a:tr>
              <a:tr h="370840">
                <a:tc vMerge="1">
                  <a:txBody>
                    <a:bodyPr/>
                    <a:lstStyle/>
                    <a:p>
                      <a:pPr algn="l" fontAlgn="t"/>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ru-RU" sz="1800" b="1" u="none" strike="noStrike" dirty="0" smtClean="0">
                          <a:solidFill>
                            <a:schemeClr val="tx1"/>
                          </a:solidFill>
                          <a:effectLst/>
                          <a:latin typeface="Times New Roman" pitchFamily="18" charset="0"/>
                          <a:cs typeface="Times New Roman" pitchFamily="18" charset="0"/>
                        </a:rPr>
                        <a:t>2022</a:t>
                      </a:r>
                      <a:endParaRPr lang="ru-RU" sz="1800" b="1"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800" b="1" u="none" strike="noStrike" dirty="0" smtClean="0">
                          <a:solidFill>
                            <a:schemeClr val="tx2"/>
                          </a:solidFill>
                          <a:effectLst/>
                          <a:latin typeface="Times New Roman" pitchFamily="18" charset="0"/>
                          <a:cs typeface="Times New Roman" pitchFamily="18" charset="0"/>
                        </a:rPr>
                        <a:t>2021</a:t>
                      </a:r>
                      <a:endParaRPr lang="ru-RU" sz="1800" b="1" i="0" u="none" strike="noStrike" dirty="0">
                        <a:solidFill>
                          <a:schemeClr val="tx2"/>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800" b="1" u="none" strike="noStrike" dirty="0" smtClean="0">
                          <a:solidFill>
                            <a:schemeClr val="tx1"/>
                          </a:solidFill>
                          <a:effectLst/>
                          <a:latin typeface="Times New Roman" pitchFamily="18" charset="0"/>
                          <a:cs typeface="Times New Roman" pitchFamily="18" charset="0"/>
                        </a:rPr>
                        <a:t>2022</a:t>
                      </a:r>
                      <a:endParaRPr lang="ru-RU" sz="1800" b="1"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800" b="1" u="none" strike="noStrike" dirty="0" smtClean="0">
                          <a:solidFill>
                            <a:schemeClr val="tx2"/>
                          </a:solidFill>
                          <a:effectLst/>
                          <a:latin typeface="Times New Roman" pitchFamily="18" charset="0"/>
                          <a:cs typeface="Times New Roman" pitchFamily="18" charset="0"/>
                        </a:rPr>
                        <a:t>2021</a:t>
                      </a:r>
                      <a:endParaRPr lang="ru-RU" sz="1800" b="1" i="0" u="none" strike="noStrike" dirty="0">
                        <a:solidFill>
                          <a:schemeClr val="tx2"/>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800" b="1" u="none" strike="noStrike" dirty="0" smtClean="0">
                          <a:solidFill>
                            <a:schemeClr val="tx1"/>
                          </a:solidFill>
                          <a:effectLst/>
                          <a:latin typeface="Times New Roman" pitchFamily="18" charset="0"/>
                          <a:cs typeface="Times New Roman" pitchFamily="18" charset="0"/>
                        </a:rPr>
                        <a:t>2022</a:t>
                      </a:r>
                      <a:endParaRPr lang="ru-RU" sz="1800" b="1"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800" b="1" u="none" strike="noStrike" dirty="0" smtClean="0">
                          <a:solidFill>
                            <a:schemeClr val="tx2"/>
                          </a:solidFill>
                          <a:effectLst/>
                          <a:latin typeface="Times New Roman" pitchFamily="18" charset="0"/>
                          <a:cs typeface="Times New Roman" pitchFamily="18" charset="0"/>
                        </a:rPr>
                        <a:t>2021</a:t>
                      </a:r>
                      <a:endParaRPr lang="ru-RU" sz="1800" b="1" i="0" u="none" strike="noStrike" dirty="0">
                        <a:solidFill>
                          <a:schemeClr val="tx2"/>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800" b="1" u="none" strike="noStrike" dirty="0" smtClean="0">
                          <a:solidFill>
                            <a:schemeClr val="tx1"/>
                          </a:solidFill>
                          <a:effectLst/>
                          <a:latin typeface="Times New Roman" pitchFamily="18" charset="0"/>
                          <a:cs typeface="Times New Roman" pitchFamily="18" charset="0"/>
                        </a:rPr>
                        <a:t>2022</a:t>
                      </a:r>
                      <a:endParaRPr lang="ru-RU" sz="1800" b="1"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800" b="1" u="none" strike="noStrike" dirty="0" smtClean="0">
                          <a:solidFill>
                            <a:schemeClr val="tx2"/>
                          </a:solidFill>
                          <a:effectLst/>
                          <a:latin typeface="Times New Roman" pitchFamily="18" charset="0"/>
                          <a:cs typeface="Times New Roman" pitchFamily="18" charset="0"/>
                        </a:rPr>
                        <a:t>2021</a:t>
                      </a:r>
                      <a:endParaRPr lang="ru-RU" sz="1800" b="1" i="0" u="none" strike="noStrike" dirty="0">
                        <a:solidFill>
                          <a:schemeClr val="tx2"/>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77942287"/>
                  </a:ext>
                </a:extLst>
              </a:tr>
              <a:tr h="370840">
                <a:tc>
                  <a:txBody>
                    <a:bodyPr/>
                    <a:lstStyle/>
                    <a:p>
                      <a:pPr algn="l" fontAlgn="t"/>
                      <a:r>
                        <a:rPr lang="ru-RU" sz="1800" b="1" u="none" strike="noStrike" dirty="0">
                          <a:solidFill>
                            <a:schemeClr val="accent6">
                              <a:lumMod val="75000"/>
                            </a:schemeClr>
                          </a:solidFill>
                          <a:effectLst/>
                          <a:latin typeface="Times New Roman" pitchFamily="18" charset="0"/>
                          <a:cs typeface="Times New Roman" pitchFamily="18" charset="0"/>
                        </a:rPr>
                        <a:t>  </a:t>
                      </a:r>
                      <a:r>
                        <a:rPr lang="ru-RU" sz="1800" b="1" u="none" strike="noStrike" dirty="0" err="1" smtClean="0">
                          <a:solidFill>
                            <a:schemeClr val="accent6">
                              <a:lumMod val="75000"/>
                            </a:schemeClr>
                          </a:solidFill>
                          <a:effectLst/>
                          <a:latin typeface="Times New Roman" pitchFamily="18" charset="0"/>
                          <a:cs typeface="Times New Roman" pitchFamily="18" charset="0"/>
                        </a:rPr>
                        <a:t>Ересектер</a:t>
                      </a:r>
                      <a:r>
                        <a:rPr lang="ru-RU" sz="1800" b="1" u="none" strike="noStrike" baseline="0" dirty="0" smtClean="0">
                          <a:solidFill>
                            <a:schemeClr val="accent6">
                              <a:lumMod val="75000"/>
                            </a:schemeClr>
                          </a:solidFill>
                          <a:effectLst/>
                          <a:latin typeface="Times New Roman" pitchFamily="18" charset="0"/>
                          <a:cs typeface="Times New Roman" pitchFamily="18" charset="0"/>
                        </a:rPr>
                        <a:t>   </a:t>
                      </a:r>
                      <a:r>
                        <a:rPr lang="ru-RU" sz="1800" b="1" u="none" strike="noStrike" baseline="0" dirty="0" err="1" smtClean="0">
                          <a:solidFill>
                            <a:schemeClr val="accent6">
                              <a:lumMod val="75000"/>
                            </a:schemeClr>
                          </a:solidFill>
                          <a:effectLst/>
                          <a:latin typeface="Times New Roman" pitchFamily="18" charset="0"/>
                          <a:cs typeface="Times New Roman" pitchFamily="18" charset="0"/>
                        </a:rPr>
                        <a:t>хирургиясы</a:t>
                      </a:r>
                      <a:endParaRPr lang="ru-RU" sz="1800" b="1" i="0" u="none" strike="noStrike" dirty="0">
                        <a:solidFill>
                          <a:schemeClr val="accent6">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chemeClr val="accent6">
                              <a:lumMod val="75000"/>
                            </a:schemeClr>
                          </a:solidFill>
                          <a:effectLst/>
                          <a:latin typeface="Times New Roman" pitchFamily="18" charset="0"/>
                          <a:cs typeface="Times New Roman" pitchFamily="18" charset="0"/>
                        </a:rPr>
                        <a:t>20</a:t>
                      </a:r>
                      <a:endParaRPr lang="ru-RU" sz="1800" b="1" i="0" u="none" strike="noStrike" dirty="0">
                        <a:solidFill>
                          <a:schemeClr val="accent6">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chemeClr val="accent6">
                              <a:lumMod val="75000"/>
                            </a:schemeClr>
                          </a:solidFill>
                          <a:effectLst/>
                          <a:latin typeface="Times New Roman" pitchFamily="18" charset="0"/>
                          <a:cs typeface="Times New Roman" pitchFamily="18" charset="0"/>
                        </a:rPr>
                        <a:t>20</a:t>
                      </a:r>
                      <a:endParaRPr lang="ru-RU" sz="1800" b="1" i="0" u="none" strike="noStrike" dirty="0">
                        <a:solidFill>
                          <a:schemeClr val="accent6">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chemeClr val="accent6">
                              <a:lumMod val="75000"/>
                            </a:schemeClr>
                          </a:solidFill>
                          <a:effectLst/>
                          <a:latin typeface="Times New Roman" pitchFamily="18" charset="0"/>
                          <a:cs typeface="Times New Roman" pitchFamily="18" charset="0"/>
                        </a:rPr>
                        <a:t>86,5</a:t>
                      </a:r>
                      <a:endParaRPr lang="ru-RU" sz="1800" b="1" i="0" u="none" strike="noStrike" dirty="0">
                        <a:solidFill>
                          <a:schemeClr val="accent6">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chemeClr val="accent6">
                              <a:lumMod val="75000"/>
                            </a:schemeClr>
                          </a:solidFill>
                          <a:effectLst/>
                          <a:latin typeface="Times New Roman" pitchFamily="18" charset="0"/>
                          <a:cs typeface="Times New Roman" pitchFamily="18" charset="0"/>
                        </a:rPr>
                        <a:t>81,1</a:t>
                      </a:r>
                      <a:endParaRPr lang="ru-RU" sz="1800" b="1" i="0" u="none" strike="noStrike" dirty="0">
                        <a:solidFill>
                          <a:schemeClr val="accent6">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chemeClr val="accent6">
                              <a:lumMod val="75000"/>
                            </a:schemeClr>
                          </a:solidFill>
                          <a:effectLst/>
                          <a:latin typeface="Times New Roman" pitchFamily="18" charset="0"/>
                          <a:cs typeface="Times New Roman" pitchFamily="18" charset="0"/>
                        </a:rPr>
                        <a:t>13,6</a:t>
                      </a:r>
                      <a:endParaRPr lang="ru-RU" sz="1800" b="1" i="0" u="none" strike="noStrike" dirty="0">
                        <a:solidFill>
                          <a:schemeClr val="accent6">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chemeClr val="accent6">
                              <a:lumMod val="75000"/>
                            </a:schemeClr>
                          </a:solidFill>
                          <a:effectLst/>
                          <a:latin typeface="Times New Roman" pitchFamily="18" charset="0"/>
                          <a:cs typeface="Times New Roman" pitchFamily="18" charset="0"/>
                        </a:rPr>
                        <a:t>13,8</a:t>
                      </a:r>
                      <a:endParaRPr lang="ru-RU" sz="1800" b="1" i="0" u="none" strike="noStrike" dirty="0">
                        <a:solidFill>
                          <a:schemeClr val="accent6">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kk-KZ" sz="1800" b="1" i="0" u="none" strike="noStrike" dirty="0" smtClean="0">
                          <a:solidFill>
                            <a:schemeClr val="accent6">
                              <a:lumMod val="75000"/>
                            </a:schemeClr>
                          </a:solidFill>
                          <a:effectLst/>
                          <a:latin typeface="Times New Roman" pitchFamily="18" charset="0"/>
                          <a:cs typeface="Times New Roman" pitchFamily="18" charset="0"/>
                        </a:rPr>
                        <a:t>6,5</a:t>
                      </a:r>
                      <a:endParaRPr lang="ru-RU" sz="1800" b="1" i="0" u="none" strike="noStrike" dirty="0">
                        <a:solidFill>
                          <a:schemeClr val="accent6">
                            <a:lumMod val="75000"/>
                          </a:schemeClr>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kk-KZ" sz="1800" b="1" i="0" u="none" strike="noStrike" dirty="0" smtClean="0">
                          <a:solidFill>
                            <a:schemeClr val="accent6">
                              <a:lumMod val="75000"/>
                            </a:schemeClr>
                          </a:solidFill>
                          <a:effectLst/>
                          <a:latin typeface="Times New Roman" pitchFamily="18" charset="0"/>
                          <a:cs typeface="Times New Roman" pitchFamily="18" charset="0"/>
                        </a:rPr>
                        <a:t>6,9</a:t>
                      </a:r>
                      <a:endParaRPr lang="ru-RU" sz="1800" b="1" i="0" u="none" strike="noStrike" dirty="0">
                        <a:solidFill>
                          <a:schemeClr val="accent6">
                            <a:lumMod val="75000"/>
                          </a:schemeClr>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9570757"/>
                  </a:ext>
                </a:extLst>
              </a:tr>
              <a:tr h="370840">
                <a:tc>
                  <a:txBody>
                    <a:bodyPr/>
                    <a:lstStyle/>
                    <a:p>
                      <a:pPr algn="l" fontAlgn="t"/>
                      <a:r>
                        <a:rPr lang="ru-RU" sz="1800" b="1" u="none" strike="noStrike" dirty="0" err="1" smtClean="0">
                          <a:solidFill>
                            <a:schemeClr val="accent2">
                              <a:lumMod val="75000"/>
                            </a:schemeClr>
                          </a:solidFill>
                          <a:effectLst/>
                          <a:latin typeface="Times New Roman" pitchFamily="18" charset="0"/>
                          <a:cs typeface="Times New Roman" pitchFamily="18" charset="0"/>
                        </a:rPr>
                        <a:t>Балалар</a:t>
                      </a:r>
                      <a:r>
                        <a:rPr lang="ru-RU" sz="1800" b="1" u="none" strike="noStrike" baseline="0" dirty="0" smtClean="0">
                          <a:solidFill>
                            <a:schemeClr val="accent2">
                              <a:lumMod val="75000"/>
                            </a:schemeClr>
                          </a:solidFill>
                          <a:effectLst/>
                          <a:latin typeface="Times New Roman" pitchFamily="18" charset="0"/>
                          <a:cs typeface="Times New Roman" pitchFamily="18" charset="0"/>
                        </a:rPr>
                        <a:t> </a:t>
                      </a:r>
                      <a:r>
                        <a:rPr lang="ru-RU" sz="1800" b="1" u="none" strike="noStrike" dirty="0" err="1" smtClean="0">
                          <a:solidFill>
                            <a:schemeClr val="accent2">
                              <a:lumMod val="75000"/>
                            </a:schemeClr>
                          </a:solidFill>
                          <a:effectLst/>
                          <a:latin typeface="Times New Roman" pitchFamily="18" charset="0"/>
                          <a:cs typeface="Times New Roman" pitchFamily="18" charset="0"/>
                        </a:rPr>
                        <a:t>хирургиясы</a:t>
                      </a:r>
                      <a:endParaRPr lang="ru-RU" sz="1800" b="1" i="0" u="none" strike="noStrike" dirty="0">
                        <a:solidFill>
                          <a:schemeClr val="accent2">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chemeClr val="accent2">
                              <a:lumMod val="75000"/>
                            </a:schemeClr>
                          </a:solidFill>
                          <a:effectLst/>
                          <a:latin typeface="Times New Roman" pitchFamily="18" charset="0"/>
                          <a:cs typeface="Times New Roman" pitchFamily="18" charset="0"/>
                        </a:rPr>
                        <a:t>5</a:t>
                      </a:r>
                      <a:endParaRPr lang="ru-RU" sz="1800" b="1" i="0" u="none" strike="noStrike" dirty="0">
                        <a:solidFill>
                          <a:schemeClr val="accent2">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chemeClr val="accent2">
                              <a:lumMod val="75000"/>
                            </a:schemeClr>
                          </a:solidFill>
                          <a:effectLst/>
                          <a:latin typeface="Times New Roman" pitchFamily="18" charset="0"/>
                          <a:cs typeface="Times New Roman" pitchFamily="18" charset="0"/>
                        </a:rPr>
                        <a:t>5</a:t>
                      </a:r>
                      <a:endParaRPr lang="ru-RU" sz="1800" b="1" i="0" u="none" strike="noStrike" dirty="0">
                        <a:solidFill>
                          <a:schemeClr val="accent2">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chemeClr val="accent2">
                              <a:lumMod val="75000"/>
                            </a:schemeClr>
                          </a:solidFill>
                          <a:effectLst/>
                          <a:latin typeface="Times New Roman" pitchFamily="18" charset="0"/>
                          <a:cs typeface="Times New Roman" pitchFamily="18" charset="0"/>
                        </a:rPr>
                        <a:t>67,6</a:t>
                      </a:r>
                      <a:endParaRPr lang="ru-RU" sz="1800" b="1" i="0" u="none" strike="noStrike" dirty="0">
                        <a:solidFill>
                          <a:schemeClr val="accent2">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chemeClr val="accent2">
                              <a:lumMod val="75000"/>
                            </a:schemeClr>
                          </a:solidFill>
                          <a:effectLst/>
                          <a:latin typeface="Times New Roman" pitchFamily="18" charset="0"/>
                          <a:cs typeface="Times New Roman" pitchFamily="18" charset="0"/>
                        </a:rPr>
                        <a:t>56,2</a:t>
                      </a:r>
                      <a:endParaRPr lang="ru-RU" sz="1800" b="1" i="0" u="none" strike="noStrike" dirty="0">
                        <a:solidFill>
                          <a:schemeClr val="accent2">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chemeClr val="accent2">
                              <a:lumMod val="75000"/>
                            </a:schemeClr>
                          </a:solidFill>
                          <a:effectLst/>
                          <a:latin typeface="Times New Roman" pitchFamily="18" charset="0"/>
                          <a:cs typeface="Times New Roman" pitchFamily="18" charset="0"/>
                        </a:rPr>
                        <a:t>14,7</a:t>
                      </a:r>
                      <a:endParaRPr lang="ru-RU" sz="1800" b="1" i="0" u="none" strike="noStrike" dirty="0">
                        <a:solidFill>
                          <a:schemeClr val="accent2">
                            <a:lumMod val="75000"/>
                          </a:schemeClr>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kk-KZ"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n-ea"/>
                          <a:cs typeface="Times New Roman" pitchFamily="18" charset="0"/>
                        </a:rPr>
                        <a:t>13,5</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n-ea"/>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kk-KZ" sz="1800" b="1" i="0" u="none" strike="noStrike" dirty="0" smtClean="0">
                          <a:solidFill>
                            <a:schemeClr val="accent2">
                              <a:lumMod val="75000"/>
                            </a:schemeClr>
                          </a:solidFill>
                          <a:effectLst/>
                          <a:latin typeface="Times New Roman" pitchFamily="18" charset="0"/>
                          <a:cs typeface="Times New Roman" pitchFamily="18" charset="0"/>
                        </a:rPr>
                        <a:t>5,1</a:t>
                      </a:r>
                      <a:endParaRPr lang="ru-RU" sz="1800" b="1" i="0" u="none" strike="noStrike" dirty="0">
                        <a:solidFill>
                          <a:schemeClr val="accent2">
                            <a:lumMod val="75000"/>
                          </a:schemeClr>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kk-KZ" sz="1800" b="1" i="0" u="none" strike="noStrike" dirty="0" smtClean="0">
                          <a:solidFill>
                            <a:schemeClr val="accent2">
                              <a:lumMod val="75000"/>
                            </a:schemeClr>
                          </a:solidFill>
                          <a:effectLst/>
                          <a:latin typeface="Times New Roman" pitchFamily="18" charset="0"/>
                          <a:cs typeface="Times New Roman" pitchFamily="18" charset="0"/>
                        </a:rPr>
                        <a:t>4,8</a:t>
                      </a:r>
                      <a:endParaRPr lang="ru-RU" sz="1800" b="1" i="0" u="none" strike="noStrike" dirty="0">
                        <a:solidFill>
                          <a:schemeClr val="accent2">
                            <a:lumMod val="75000"/>
                          </a:schemeClr>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89746160"/>
                  </a:ext>
                </a:extLst>
              </a:tr>
              <a:tr h="370840">
                <a:tc>
                  <a:txBody>
                    <a:bodyPr/>
                    <a:lstStyle/>
                    <a:p>
                      <a:pPr algn="l" fontAlgn="t"/>
                      <a:r>
                        <a:rPr lang="ru-RU" sz="1800" b="1" u="none" strike="noStrike" dirty="0">
                          <a:solidFill>
                            <a:srgbClr val="7030A0"/>
                          </a:solidFill>
                          <a:effectLst/>
                          <a:latin typeface="Times New Roman" pitchFamily="18" charset="0"/>
                          <a:cs typeface="Times New Roman" pitchFamily="18" charset="0"/>
                        </a:rPr>
                        <a:t> </a:t>
                      </a:r>
                      <a:r>
                        <a:rPr lang="ru-RU" sz="1800" b="1" u="none" strike="noStrike" dirty="0" err="1" smtClean="0">
                          <a:solidFill>
                            <a:srgbClr val="7030A0"/>
                          </a:solidFill>
                          <a:effectLst/>
                          <a:latin typeface="Times New Roman" pitchFamily="18" charset="0"/>
                          <a:cs typeface="Times New Roman" pitchFamily="18" charset="0"/>
                        </a:rPr>
                        <a:t>Ересектер</a:t>
                      </a:r>
                      <a:r>
                        <a:rPr lang="ru-RU" sz="1800" b="1" u="none" strike="noStrike" dirty="0" smtClean="0">
                          <a:solidFill>
                            <a:srgbClr val="7030A0"/>
                          </a:solidFill>
                          <a:effectLst/>
                          <a:latin typeface="Times New Roman" pitchFamily="18" charset="0"/>
                          <a:cs typeface="Times New Roman" pitchFamily="18" charset="0"/>
                        </a:rPr>
                        <a:t> </a:t>
                      </a:r>
                      <a:r>
                        <a:rPr lang="ru-RU" sz="1800" b="1" u="none" strike="noStrike" dirty="0" err="1" smtClean="0">
                          <a:solidFill>
                            <a:srgbClr val="7030A0"/>
                          </a:solidFill>
                          <a:effectLst/>
                          <a:latin typeface="Times New Roman" pitchFamily="18" charset="0"/>
                          <a:cs typeface="Times New Roman" pitchFamily="18" charset="0"/>
                        </a:rPr>
                        <a:t>урологиясы</a:t>
                      </a:r>
                      <a:endParaRPr lang="ru-RU" sz="1800" b="1" i="0" u="none" strike="noStrike" dirty="0">
                        <a:solidFill>
                          <a:srgbClr val="7030A0"/>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rgbClr val="7030A0"/>
                          </a:solidFill>
                          <a:effectLst/>
                          <a:latin typeface="Times New Roman" pitchFamily="18" charset="0"/>
                          <a:cs typeface="Times New Roman" pitchFamily="18" charset="0"/>
                        </a:rPr>
                        <a:t>6</a:t>
                      </a:r>
                      <a:endParaRPr lang="ru-RU" sz="1800" b="1" i="0" u="none" strike="noStrike" dirty="0">
                        <a:solidFill>
                          <a:srgbClr val="7030A0"/>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rgbClr val="7030A0"/>
                          </a:solidFill>
                          <a:effectLst/>
                          <a:latin typeface="Times New Roman" pitchFamily="18" charset="0"/>
                          <a:cs typeface="Times New Roman" pitchFamily="18" charset="0"/>
                        </a:rPr>
                        <a:t>6</a:t>
                      </a:r>
                      <a:endParaRPr lang="ru-RU" sz="1800" b="1" i="0" u="none" strike="noStrike" dirty="0">
                        <a:solidFill>
                          <a:srgbClr val="7030A0"/>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rgbClr val="7030A0"/>
                          </a:solidFill>
                          <a:effectLst/>
                          <a:latin typeface="Times New Roman" pitchFamily="18" charset="0"/>
                          <a:cs typeface="Times New Roman" pitchFamily="18" charset="0"/>
                        </a:rPr>
                        <a:t>114,9</a:t>
                      </a:r>
                      <a:endParaRPr lang="ru-RU" sz="1800" b="1" i="0" u="none" strike="noStrike" dirty="0">
                        <a:solidFill>
                          <a:srgbClr val="7030A0"/>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rgbClr val="7030A0"/>
                          </a:solidFill>
                          <a:effectLst/>
                          <a:latin typeface="Times New Roman" pitchFamily="18" charset="0"/>
                          <a:cs typeface="Times New Roman" pitchFamily="18" charset="0"/>
                        </a:rPr>
                        <a:t>133,7</a:t>
                      </a:r>
                      <a:endParaRPr lang="ru-RU" sz="1800" b="1" i="0" u="none" strike="noStrike" dirty="0">
                        <a:solidFill>
                          <a:srgbClr val="7030A0"/>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rgbClr val="7030A0"/>
                          </a:solidFill>
                          <a:effectLst/>
                          <a:latin typeface="Times New Roman" pitchFamily="18" charset="0"/>
                          <a:cs typeface="Times New Roman" pitchFamily="18" charset="0"/>
                        </a:rPr>
                        <a:t>18,9</a:t>
                      </a:r>
                      <a:endParaRPr lang="ru-RU" sz="1800" b="1" i="0" u="none" strike="noStrike" dirty="0">
                        <a:solidFill>
                          <a:srgbClr val="7030A0"/>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1800" b="1" i="0" u="none" strike="noStrike" dirty="0" smtClean="0">
                          <a:solidFill>
                            <a:srgbClr val="7030A0"/>
                          </a:solidFill>
                          <a:effectLst/>
                          <a:latin typeface="Times New Roman" pitchFamily="18" charset="0"/>
                          <a:cs typeface="Times New Roman" pitchFamily="18" charset="0"/>
                        </a:rPr>
                        <a:t>20,2</a:t>
                      </a:r>
                      <a:endParaRPr lang="ru-RU" sz="1800" b="1" i="0" u="none" strike="noStrike" dirty="0">
                        <a:solidFill>
                          <a:srgbClr val="7030A0"/>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kk-KZ" sz="1800" b="1" i="0" u="none" strike="noStrike" dirty="0" smtClean="0">
                          <a:solidFill>
                            <a:srgbClr val="7030A0"/>
                          </a:solidFill>
                          <a:effectLst/>
                          <a:latin typeface="Times New Roman" pitchFamily="18" charset="0"/>
                          <a:cs typeface="Times New Roman" pitchFamily="18" charset="0"/>
                        </a:rPr>
                        <a:t>7,0</a:t>
                      </a:r>
                      <a:endParaRPr lang="ru-RU" sz="1800" b="1" i="0" u="none" strike="noStrike" dirty="0">
                        <a:solidFill>
                          <a:srgbClr val="7030A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kk-KZ" sz="1800" b="1" i="0" u="none" strike="noStrike" dirty="0" smtClean="0">
                          <a:solidFill>
                            <a:srgbClr val="7030A0"/>
                          </a:solidFill>
                          <a:effectLst/>
                          <a:latin typeface="Times New Roman" pitchFamily="18" charset="0"/>
                          <a:cs typeface="Times New Roman" pitchFamily="18" charset="0"/>
                        </a:rPr>
                        <a:t>7,2</a:t>
                      </a:r>
                      <a:endParaRPr lang="ru-RU" sz="1800" b="1" i="0" u="none" strike="noStrike" dirty="0">
                        <a:solidFill>
                          <a:srgbClr val="7030A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76671420"/>
                  </a:ext>
                </a:extLst>
              </a:tr>
              <a:tr h="370840">
                <a:tc>
                  <a:txBody>
                    <a:bodyPr/>
                    <a:lstStyle/>
                    <a:p>
                      <a:pPr algn="l" fontAlgn="t"/>
                      <a:r>
                        <a:rPr lang="ru-RU" sz="1800" b="1" u="none" strike="noStrike" dirty="0">
                          <a:solidFill>
                            <a:srgbClr val="9966FF"/>
                          </a:solidFill>
                          <a:effectLst/>
                          <a:latin typeface="Times New Roman" pitchFamily="18" charset="0"/>
                          <a:cs typeface="Times New Roman" pitchFamily="18" charset="0"/>
                        </a:rPr>
                        <a:t>  </a:t>
                      </a:r>
                      <a:r>
                        <a:rPr lang="ru-RU" sz="1800" b="1" u="none" strike="noStrike" dirty="0" err="1" smtClean="0">
                          <a:solidFill>
                            <a:srgbClr val="9966FF"/>
                          </a:solidFill>
                          <a:effectLst/>
                          <a:latin typeface="Times New Roman" pitchFamily="18" charset="0"/>
                          <a:cs typeface="Times New Roman" pitchFamily="18" charset="0"/>
                        </a:rPr>
                        <a:t>Балалар</a:t>
                      </a:r>
                      <a:r>
                        <a:rPr lang="ru-RU" sz="1800" b="1" u="none" strike="noStrike" baseline="0" dirty="0" smtClean="0">
                          <a:solidFill>
                            <a:srgbClr val="9966FF"/>
                          </a:solidFill>
                          <a:effectLst/>
                          <a:latin typeface="Times New Roman" pitchFamily="18" charset="0"/>
                          <a:cs typeface="Times New Roman" pitchFamily="18" charset="0"/>
                        </a:rPr>
                        <a:t> </a:t>
                      </a:r>
                      <a:r>
                        <a:rPr lang="ru-RU" sz="1800" b="1" u="none" strike="noStrike" baseline="0" dirty="0" err="1" smtClean="0">
                          <a:solidFill>
                            <a:srgbClr val="9966FF"/>
                          </a:solidFill>
                          <a:effectLst/>
                          <a:latin typeface="Times New Roman" pitchFamily="18" charset="0"/>
                          <a:cs typeface="Times New Roman" pitchFamily="18" charset="0"/>
                        </a:rPr>
                        <a:t>урологиясы</a:t>
                      </a:r>
                      <a:endParaRPr lang="ru-RU" sz="1800" b="1" i="0" u="none" strike="noStrike" dirty="0">
                        <a:solidFill>
                          <a:srgbClr val="9966FF"/>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2000" b="1" i="0" u="none" strike="noStrike" dirty="0" smtClean="0">
                          <a:solidFill>
                            <a:srgbClr val="9966FF"/>
                          </a:solidFill>
                          <a:effectLst/>
                          <a:latin typeface="Times New Roman" pitchFamily="18" charset="0"/>
                          <a:cs typeface="Times New Roman" pitchFamily="18" charset="0"/>
                        </a:rPr>
                        <a:t>1</a:t>
                      </a:r>
                      <a:endParaRPr lang="ru-RU" sz="2000" b="1" i="0" u="none" strike="noStrike" dirty="0">
                        <a:solidFill>
                          <a:srgbClr val="9966FF"/>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kk-KZ" sz="2000" b="1" i="0" u="none" strike="noStrike" dirty="0" smtClean="0">
                          <a:solidFill>
                            <a:srgbClr val="9966FF"/>
                          </a:solidFill>
                          <a:effectLst/>
                          <a:latin typeface="Times New Roman" pitchFamily="18" charset="0"/>
                          <a:cs typeface="Times New Roman" pitchFamily="18" charset="0"/>
                        </a:rPr>
                        <a:t>1</a:t>
                      </a:r>
                      <a:endParaRPr lang="ru-RU" sz="2000" b="1" i="0" u="none" strike="noStrike" dirty="0">
                        <a:solidFill>
                          <a:srgbClr val="9966FF"/>
                        </a:solidFill>
                        <a:effectLst/>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kk-KZ" sz="2000" dirty="0" smtClean="0">
                          <a:solidFill>
                            <a:srgbClr val="9966FF"/>
                          </a:solidFill>
                          <a:latin typeface="Times New Roman" panose="02020603050405020304" pitchFamily="18" charset="0"/>
                          <a:cs typeface="Times New Roman" panose="02020603050405020304" pitchFamily="18" charset="0"/>
                        </a:rPr>
                        <a:t>89,4</a:t>
                      </a:r>
                      <a:endParaRPr lang="ru-RU" sz="2000" dirty="0">
                        <a:solidFill>
                          <a:srgbClr val="9966FF"/>
                        </a:solidFill>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kk-KZ" sz="2000" dirty="0" smtClean="0">
                          <a:solidFill>
                            <a:srgbClr val="9966FF"/>
                          </a:solidFill>
                          <a:latin typeface="Times New Roman" panose="02020603050405020304" pitchFamily="18" charset="0"/>
                          <a:cs typeface="Times New Roman" panose="02020603050405020304" pitchFamily="18" charset="0"/>
                        </a:rPr>
                        <a:t>65,3</a:t>
                      </a:r>
                      <a:endParaRPr lang="ru-RU" sz="2000" dirty="0">
                        <a:solidFill>
                          <a:srgbClr val="9966FF"/>
                        </a:solidFill>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kk-KZ" sz="2000" b="0" i="0" u="none" strike="noStrike" dirty="0" smtClean="0">
                          <a:solidFill>
                            <a:srgbClr val="9966FF"/>
                          </a:solidFill>
                          <a:effectLst/>
                          <a:latin typeface="Times New Roman" panose="02020603050405020304" pitchFamily="18" charset="0"/>
                          <a:cs typeface="Times New Roman" panose="02020603050405020304" pitchFamily="18" charset="0"/>
                        </a:rPr>
                        <a:t>17,7</a:t>
                      </a:r>
                      <a:endParaRPr lang="ru-RU" sz="2000" b="0" i="0" u="none" strike="noStrike" dirty="0">
                        <a:solidFill>
                          <a:srgbClr val="9966FF"/>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kk-KZ" sz="2000" dirty="0" smtClean="0">
                          <a:solidFill>
                            <a:srgbClr val="9966FF"/>
                          </a:solidFill>
                          <a:latin typeface="Times New Roman" panose="02020603050405020304" pitchFamily="18" charset="0"/>
                          <a:cs typeface="Times New Roman" panose="02020603050405020304" pitchFamily="18" charset="0"/>
                        </a:rPr>
                        <a:t>12,3</a:t>
                      </a:r>
                      <a:endParaRPr lang="ru-RU" sz="2000" dirty="0">
                        <a:solidFill>
                          <a:srgbClr val="9966FF"/>
                        </a:solidFill>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kk-KZ" sz="2000" b="1" i="0" u="none" strike="noStrike" dirty="0" smtClean="0">
                          <a:solidFill>
                            <a:srgbClr val="9966FF"/>
                          </a:solidFill>
                          <a:effectLst/>
                          <a:latin typeface="Times New Roman" pitchFamily="18" charset="0"/>
                          <a:cs typeface="Times New Roman" pitchFamily="18" charset="0"/>
                        </a:rPr>
                        <a:t>6,3</a:t>
                      </a:r>
                      <a:endParaRPr lang="ru-RU" sz="2000" b="1" i="0" u="none" strike="noStrike" dirty="0">
                        <a:solidFill>
                          <a:srgbClr val="9966FF"/>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kk-KZ" sz="2000" b="1" i="0" u="none" strike="noStrike" dirty="0" smtClean="0">
                          <a:solidFill>
                            <a:srgbClr val="9966FF"/>
                          </a:solidFill>
                          <a:effectLst/>
                          <a:latin typeface="Times New Roman" pitchFamily="18" charset="0"/>
                          <a:cs typeface="Times New Roman" pitchFamily="18" charset="0"/>
                        </a:rPr>
                        <a:t>6,2</a:t>
                      </a:r>
                      <a:endParaRPr lang="ru-RU" sz="2000" b="1" i="0" u="none" strike="noStrike" dirty="0">
                        <a:solidFill>
                          <a:srgbClr val="9966FF"/>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5340065"/>
                  </a:ext>
                </a:extLst>
              </a:tr>
            </a:tbl>
          </a:graphicData>
        </a:graphic>
      </p:graphicFrame>
      <p:sp>
        <p:nvSpPr>
          <p:cNvPr id="3" name="TextBox 2">
            <a:extLst>
              <a:ext uri="{FF2B5EF4-FFF2-40B4-BE49-F238E27FC236}">
                <a16:creationId xmlns:a16="http://schemas.microsoft.com/office/drawing/2014/main" xmlns="" id="{7B33FBCB-CACE-4426-9F18-8FA6A0A537C7}"/>
              </a:ext>
            </a:extLst>
          </p:cNvPr>
          <p:cNvSpPr txBox="1"/>
          <p:nvPr/>
        </p:nvSpPr>
        <p:spPr>
          <a:xfrm>
            <a:off x="142844" y="4429132"/>
            <a:ext cx="8786874" cy="2862322"/>
          </a:xfrm>
          <a:prstGeom prst="rect">
            <a:avLst/>
          </a:prstGeom>
          <a:noFill/>
        </p:spPr>
        <p:txBody>
          <a:bodyPr wrap="square" rtlCol="0">
            <a:spAutoFit/>
          </a:bodyPr>
          <a:lstStyle/>
          <a:p>
            <a:pPr algn="just"/>
            <a:endParaRPr lang="ru-RU" b="1" dirty="0" smtClean="0">
              <a:solidFill>
                <a:schemeClr val="tx2">
                  <a:lumMod val="60000"/>
                  <a:lumOff val="40000"/>
                </a:schemeClr>
              </a:solidFill>
              <a:latin typeface="Times New Roman" pitchFamily="18" charset="0"/>
              <a:cs typeface="Times New Roman" pitchFamily="18" charset="0"/>
            </a:endParaRPr>
          </a:p>
          <a:p>
            <a:pPr algn="just"/>
            <a:endParaRPr lang="ru-RU" b="1" dirty="0" smtClean="0">
              <a:solidFill>
                <a:schemeClr val="tx2">
                  <a:lumMod val="60000"/>
                  <a:lumOff val="40000"/>
                </a:schemeClr>
              </a:solidFill>
              <a:latin typeface="Times New Roman" pitchFamily="18" charset="0"/>
              <a:cs typeface="Times New Roman" pitchFamily="18" charset="0"/>
            </a:endParaRPr>
          </a:p>
          <a:p>
            <a:pPr algn="just"/>
            <a:endParaRPr lang="ru-RU" b="1" dirty="0" smtClean="0">
              <a:solidFill>
                <a:schemeClr val="tx2">
                  <a:lumMod val="60000"/>
                  <a:lumOff val="40000"/>
                </a:schemeClr>
              </a:solidFill>
              <a:latin typeface="Times New Roman" pitchFamily="18" charset="0"/>
              <a:cs typeface="Times New Roman" pitchFamily="18" charset="0"/>
            </a:endParaRPr>
          </a:p>
          <a:p>
            <a:endParaRPr lang="ru-RU" b="1" dirty="0" smtClean="0">
              <a:solidFill>
                <a:srgbClr val="002060"/>
              </a:solidFill>
              <a:latin typeface="Times New Roman" pitchFamily="18" charset="0"/>
              <a:cs typeface="Times New Roman" pitchFamily="18" charset="0"/>
            </a:endParaRPr>
          </a:p>
          <a:p>
            <a:endParaRPr lang="ru-RU" b="1" dirty="0" smtClean="0">
              <a:solidFill>
                <a:srgbClr val="002060"/>
              </a:solidFill>
              <a:latin typeface="Times New Roman" pitchFamily="18" charset="0"/>
              <a:cs typeface="Times New Roman" pitchFamily="18" charset="0"/>
            </a:endParaRPr>
          </a:p>
          <a:p>
            <a:endParaRPr lang="ru-RU" b="1" dirty="0" smtClean="0">
              <a:solidFill>
                <a:srgbClr val="002060"/>
              </a:solidFill>
              <a:latin typeface="Times New Roman" pitchFamily="18" charset="0"/>
              <a:cs typeface="Times New Roman" pitchFamily="18" charset="0"/>
            </a:endParaRPr>
          </a:p>
          <a:p>
            <a:endParaRPr lang="ru-RU" b="1" dirty="0" smtClean="0">
              <a:solidFill>
                <a:srgbClr val="002060"/>
              </a:solidFill>
              <a:latin typeface="Times New Roman" pitchFamily="18" charset="0"/>
              <a:cs typeface="Times New Roman" pitchFamily="18" charset="0"/>
            </a:endParaRPr>
          </a:p>
          <a:p>
            <a:endParaRPr lang="ru-RU" b="1" dirty="0" smtClean="0">
              <a:solidFill>
                <a:srgbClr val="002060"/>
              </a:solidFill>
              <a:latin typeface="Times New Roman" pitchFamily="18" charset="0"/>
              <a:cs typeface="Times New Roman" pitchFamily="18" charset="0"/>
            </a:endParaRPr>
          </a:p>
          <a:p>
            <a:endParaRPr lang="ru-RU" b="1" dirty="0" smtClean="0">
              <a:solidFill>
                <a:srgbClr val="002060"/>
              </a:solidFill>
              <a:latin typeface="Times New Roman" pitchFamily="18" charset="0"/>
              <a:cs typeface="Times New Roman" pitchFamily="18" charset="0"/>
            </a:endParaRPr>
          </a:p>
          <a:p>
            <a:endParaRPr lang="ru-RU" b="1"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50970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6" y="1214422"/>
          <a:ext cx="8286813" cy="3095989"/>
        </p:xfrm>
        <a:graphic>
          <a:graphicData uri="http://schemas.openxmlformats.org/drawingml/2006/table">
            <a:tbl>
              <a:tblPr/>
              <a:tblGrid>
                <a:gridCol w="142876"/>
                <a:gridCol w="561392"/>
                <a:gridCol w="352134"/>
                <a:gridCol w="352134"/>
                <a:gridCol w="352134"/>
                <a:gridCol w="422162"/>
                <a:gridCol w="422162"/>
                <a:gridCol w="422660"/>
                <a:gridCol w="422660"/>
                <a:gridCol w="352134"/>
                <a:gridCol w="422660"/>
                <a:gridCol w="422660"/>
                <a:gridCol w="422162"/>
                <a:gridCol w="352134"/>
                <a:gridCol w="352134"/>
                <a:gridCol w="438553"/>
                <a:gridCol w="438553"/>
                <a:gridCol w="338227"/>
                <a:gridCol w="338227"/>
                <a:gridCol w="307435"/>
                <a:gridCol w="325810"/>
                <a:gridCol w="325810"/>
              </a:tblGrid>
              <a:tr h="928694">
                <a:tc rowSpan="2">
                  <a:txBody>
                    <a:bodyPr/>
                    <a:lstStyle/>
                    <a:p>
                      <a:pPr>
                        <a:lnSpc>
                          <a:spcPct val="115000"/>
                        </a:lnSpc>
                        <a:spcAft>
                          <a:spcPts val="0"/>
                        </a:spcAft>
                      </a:pPr>
                      <a:endParaRPr lang="ru-RU" sz="700" dirty="0">
                        <a:latin typeface="Calibri"/>
                        <a:ea typeface="Times New Roman"/>
                        <a:cs typeface="Times New Roman"/>
                      </a:endParaRPr>
                    </a:p>
                  </a:txBody>
                  <a:tcPr marL="42696" marR="42696" marT="0" marB="0">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nSpc>
                          <a:spcPct val="115000"/>
                        </a:lnSpc>
                        <a:spcAft>
                          <a:spcPts val="0"/>
                        </a:spcAft>
                      </a:pPr>
                      <a:r>
                        <a:rPr lang="kk-KZ" sz="1200" b="1" dirty="0">
                          <a:latin typeface="Times New Roman"/>
                          <a:ea typeface="Times New Roman"/>
                          <a:cs typeface="Times New Roman"/>
                        </a:rPr>
                        <a:t>Аппендицит</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a:latin typeface="Times New Roman"/>
                          <a:ea typeface="Times New Roman"/>
                          <a:cs typeface="Times New Roman"/>
                        </a:rPr>
                        <a:t>Холецистит</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a:latin typeface="Times New Roman"/>
                          <a:ea typeface="Times New Roman"/>
                          <a:cs typeface="Times New Roman"/>
                        </a:rPr>
                        <a:t>Панкреатит</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latin typeface="Times New Roman"/>
                          <a:ea typeface="Times New Roman"/>
                          <a:cs typeface="Times New Roman"/>
                        </a:rPr>
                        <a:t>Ішек</a:t>
                      </a:r>
                      <a:r>
                        <a:rPr lang="kk-KZ" sz="1200" b="1" baseline="0" dirty="0" smtClean="0">
                          <a:latin typeface="Times New Roman"/>
                          <a:ea typeface="Times New Roman"/>
                          <a:cs typeface="Times New Roman"/>
                        </a:rPr>
                        <a:t> өтімсіздігі</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latin typeface="Times New Roman"/>
                          <a:ea typeface="Times New Roman"/>
                          <a:cs typeface="Times New Roman"/>
                        </a:rPr>
                        <a:t>Асқазан-ішек</a:t>
                      </a:r>
                      <a:r>
                        <a:rPr lang="kk-KZ" sz="1200" b="1" baseline="0" dirty="0" smtClean="0">
                          <a:latin typeface="Times New Roman"/>
                          <a:ea typeface="Times New Roman"/>
                          <a:cs typeface="Times New Roman"/>
                        </a:rPr>
                        <a:t> жолдарының қанауы</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latin typeface="Times New Roman"/>
                          <a:ea typeface="Times New Roman"/>
                          <a:cs typeface="Times New Roman"/>
                        </a:rPr>
                        <a:t>Жарықтар</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t>Асқазан мен он екі елі ішектің тесілген ойық жарасы</a:t>
                      </a:r>
                      <a:endParaRPr lang="ru-RU" sz="1200" b="1"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357322">
                <a:tc vMerge="1">
                  <a:txBody>
                    <a:bodyPr/>
                    <a:lstStyle/>
                    <a:p>
                      <a:endParaRPr lang="ru-RU"/>
                    </a:p>
                  </a:txBody>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саны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саны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саны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795">
                <a:tc>
                  <a:txBody>
                    <a:bodyPr/>
                    <a:lstStyle/>
                    <a:p>
                      <a:pPr>
                        <a:lnSpc>
                          <a:spcPct val="115000"/>
                        </a:lnSpc>
                        <a:spcAft>
                          <a:spcPts val="1000"/>
                        </a:spcAft>
                      </a:pPr>
                      <a:r>
                        <a:rPr lang="ru-RU" sz="7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kk-KZ" sz="1200" b="1" dirty="0" smtClean="0">
                          <a:latin typeface="Times New Roman"/>
                          <a:ea typeface="Times New Roman"/>
                          <a:cs typeface="Times New Roman"/>
                        </a:rPr>
                        <a:t>59</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59</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0</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79</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75</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4</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12</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0</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12</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8</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1</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7</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18</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0</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13</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13</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Times New Roman"/>
                          <a:ea typeface="Times New Roman"/>
                          <a:cs typeface="Times New Roman"/>
                        </a:rPr>
                        <a:t>3</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3</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smtClean="0">
                          <a:latin typeface="Times New Roman"/>
                          <a:ea typeface="Times New Roman"/>
                          <a:cs typeface="Times New Roman"/>
                        </a:rPr>
                        <a:t>3</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Times New Roman"/>
                          <a:ea typeface="Times New Roman"/>
                          <a:cs typeface="Times New Roman"/>
                        </a:rPr>
                        <a:t>0</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2465" name="Rectangle 1"/>
          <p:cNvSpPr>
            <a:spLocks noChangeArrowheads="1"/>
          </p:cNvSpPr>
          <p:nvPr/>
        </p:nvSpPr>
        <p:spPr bwMode="auto">
          <a:xfrm>
            <a:off x="0" y="0"/>
            <a:ext cx="8781058"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kk-KZ" sz="12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kk-KZ" sz="1200" b="1" dirty="0" smtClean="0">
              <a:latin typeface="Times New Roman" pitchFamily="18" charset="0"/>
              <a:ea typeface="Times New Roman" pitchFamily="18" charset="0"/>
              <a:cs typeface="Times New Roman" pitchFamily="18" charset="0"/>
            </a:endParaRPr>
          </a:p>
          <a:p>
            <a:pPr lvl="0" algn="l" eaLnBrk="1" hangingPunct="1"/>
            <a:r>
              <a:rPr lang="kk-KZ" sz="2000" dirty="0" smtClean="0"/>
              <a:t>                 </a:t>
            </a:r>
            <a:r>
              <a:rPr lang="kk-KZ" sz="2400" b="1" dirty="0" smtClean="0">
                <a:solidFill>
                  <a:srgbClr val="FF0000"/>
                </a:solidFill>
                <a:latin typeface="+mn-lt"/>
              </a:rPr>
              <a:t>Шұғыл хирургиялық көмек көрсету көрсеткіштері</a:t>
            </a:r>
            <a:r>
              <a:rPr lang="kk-KZ" sz="2000" dirty="0" smtClean="0">
                <a:solidFill>
                  <a:srgbClr val="FF0000"/>
                </a:solidFill>
              </a:rPr>
              <a:t>.</a:t>
            </a:r>
            <a:endParaRPr kumimoji="0" lang="kk-KZ" sz="20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642911" y="5072074"/>
          <a:ext cx="8215369" cy="959743"/>
        </p:xfrm>
        <a:graphic>
          <a:graphicData uri="http://schemas.openxmlformats.org/drawingml/2006/table">
            <a:tbl>
              <a:tblPr/>
              <a:tblGrid>
                <a:gridCol w="1424540"/>
                <a:gridCol w="1357953"/>
                <a:gridCol w="1358485"/>
                <a:gridCol w="1356888"/>
                <a:gridCol w="1283961"/>
                <a:gridCol w="1433542"/>
              </a:tblGrid>
              <a:tr h="714379">
                <a:tc>
                  <a:txBody>
                    <a:bodyPr/>
                    <a:lstStyle/>
                    <a:p>
                      <a:pPr>
                        <a:lnSpc>
                          <a:spcPct val="115000"/>
                        </a:lnSpc>
                        <a:spcAft>
                          <a:spcPts val="0"/>
                        </a:spcAft>
                      </a:pPr>
                      <a:r>
                        <a:rPr lang="kk-KZ" sz="1400" b="1" dirty="0" smtClean="0">
                          <a:latin typeface="Times New Roman"/>
                          <a:ea typeface="Times New Roman"/>
                          <a:cs typeface="Times New Roman"/>
                        </a:rPr>
                        <a:t>Науқас</a:t>
                      </a:r>
                      <a:r>
                        <a:rPr lang="kk-KZ" sz="1400" b="1" baseline="0" dirty="0" smtClean="0">
                          <a:latin typeface="Times New Roman"/>
                          <a:ea typeface="Times New Roman"/>
                          <a:cs typeface="Times New Roman"/>
                        </a:rPr>
                        <a:t> саны</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latin typeface="Times New Roman"/>
                          <a:ea typeface="Times New Roman"/>
                          <a:cs typeface="Times New Roman"/>
                        </a:rPr>
                        <a:t>Жоспарлы</a:t>
                      </a:r>
                      <a:r>
                        <a:rPr lang="kk-KZ" sz="1400" b="1" baseline="0" dirty="0" smtClean="0">
                          <a:latin typeface="Times New Roman"/>
                          <a:ea typeface="Times New Roman"/>
                          <a:cs typeface="Times New Roman"/>
                        </a:rPr>
                        <a:t> операция саны</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latin typeface="Times New Roman"/>
                          <a:ea typeface="Times New Roman"/>
                          <a:cs typeface="Times New Roman"/>
                        </a:rPr>
                        <a:t>Хирургиялық</a:t>
                      </a:r>
                      <a:r>
                        <a:rPr lang="kk-KZ" sz="1400" b="1" baseline="0" dirty="0" smtClean="0">
                          <a:latin typeface="Times New Roman"/>
                          <a:ea typeface="Times New Roman"/>
                          <a:cs typeface="Times New Roman"/>
                        </a:rPr>
                        <a:t> белсенділік</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latin typeface="Times New Roman"/>
                          <a:ea typeface="Times New Roman"/>
                          <a:cs typeface="Times New Roman"/>
                        </a:rPr>
                        <a:t>Жалпы</a:t>
                      </a:r>
                      <a:r>
                        <a:rPr lang="kk-KZ" sz="1400" b="1" baseline="0" dirty="0" smtClean="0">
                          <a:latin typeface="Times New Roman"/>
                          <a:ea typeface="Times New Roman"/>
                          <a:cs typeface="Times New Roman"/>
                        </a:rPr>
                        <a:t> өлім</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t>Операциядан кейінгі өлім</a:t>
                      </a:r>
                      <a:endParaRPr lang="ru-RU" sz="1400" b="1"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t>Операциядан кейінгі асқыну</a:t>
                      </a:r>
                      <a:endParaRPr lang="ru-RU" sz="1400" b="1"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kk-KZ" sz="1400" dirty="0" smtClean="0">
                          <a:latin typeface="Times New Roman"/>
                          <a:ea typeface="Times New Roman"/>
                          <a:cs typeface="Times New Roman"/>
                        </a:rPr>
                        <a:t>108</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smtClean="0">
                          <a:latin typeface="Times New Roman"/>
                          <a:ea typeface="Times New Roman"/>
                          <a:cs typeface="Times New Roman"/>
                        </a:rPr>
                        <a:t>108</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100</a:t>
                      </a:r>
                      <a:r>
                        <a:rPr lang="ru-RU" sz="1400" dirty="0">
                          <a:latin typeface="Times New Roman"/>
                          <a:ea typeface="Times New Roman"/>
                          <a:cs typeface="Times New Roman"/>
                        </a:rPr>
                        <a:t>%</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0</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0</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0</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Прямоугольник 7"/>
          <p:cNvSpPr/>
          <p:nvPr/>
        </p:nvSpPr>
        <p:spPr>
          <a:xfrm>
            <a:off x="1428728" y="3105835"/>
            <a:ext cx="7286676" cy="1754326"/>
          </a:xfrm>
          <a:prstGeom prst="rect">
            <a:avLst/>
          </a:prstGeom>
        </p:spPr>
        <p:txBody>
          <a:bodyPr wrap="square">
            <a:spAutoFit/>
          </a:bodyPr>
          <a:lstStyle/>
          <a:p>
            <a:pPr lvl="0" algn="l" eaLnBrk="1" hangingPunct="1"/>
            <a:endParaRPr lang="kk-KZ" b="1" dirty="0" smtClean="0"/>
          </a:p>
          <a:p>
            <a:pPr lvl="0" algn="l" eaLnBrk="1" hangingPunct="1"/>
            <a:endParaRPr lang="kk-KZ" b="1" dirty="0" smtClean="0"/>
          </a:p>
          <a:p>
            <a:pPr lvl="0" algn="l" eaLnBrk="1" hangingPunct="1"/>
            <a:endParaRPr lang="kk-KZ" b="1" dirty="0" smtClean="0"/>
          </a:p>
          <a:p>
            <a:pPr lvl="0" algn="l" eaLnBrk="1" hangingPunct="1"/>
            <a:endParaRPr lang="kk-KZ" b="1" dirty="0" smtClean="0"/>
          </a:p>
          <a:p>
            <a:pPr lvl="0" algn="l" eaLnBrk="1" hangingPunct="1"/>
            <a:endParaRPr lang="kk-KZ" b="1" dirty="0" smtClean="0"/>
          </a:p>
          <a:p>
            <a:pPr lvl="0" algn="l" eaLnBrk="1" hangingPunct="1"/>
            <a:r>
              <a:rPr lang="kk-KZ" b="1" dirty="0" smtClean="0">
                <a:solidFill>
                  <a:srgbClr val="FF0000"/>
                </a:solidFill>
                <a:latin typeface="+mn-lt"/>
              </a:rPr>
              <a:t>Жоспарлы хирургиялық көмек көрсету көрсеткіштері</a:t>
            </a:r>
            <a:r>
              <a:rPr lang="kk-KZ" sz="1600" dirty="0" smtClean="0">
                <a:solidFill>
                  <a:srgbClr val="FF0000"/>
                </a:solidFill>
                <a:latin typeface="+mn-lt"/>
              </a:rPr>
              <a:t>.</a:t>
            </a:r>
            <a:endParaRPr lang="kk-KZ" sz="1600" dirty="0" smtClean="0">
              <a:solidFill>
                <a:srgbClr val="FF0000"/>
              </a:solidFill>
              <a:latin typeface="+mn-lt"/>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928670"/>
            <a:ext cx="8715436" cy="1143000"/>
          </a:xfrm>
        </p:spPr>
        <p:txBody>
          <a:bodyPr>
            <a:noAutofit/>
          </a:bodyPr>
          <a:lstStyle/>
          <a:p>
            <a:r>
              <a:rPr lang="ru-RU" sz="2000" dirty="0" smtClean="0">
                <a:solidFill>
                  <a:srgbClr val="FF0000"/>
                </a:solidFill>
                <a:latin typeface="+mn-lt"/>
              </a:rPr>
              <a:t/>
            </a:r>
            <a:br>
              <a:rPr lang="ru-RU" sz="2000" dirty="0" smtClean="0">
                <a:solidFill>
                  <a:srgbClr val="FF0000"/>
                </a:solidFill>
                <a:latin typeface="+mn-lt"/>
              </a:rPr>
            </a:br>
            <a:endParaRPr lang="ru-RU" sz="1600" dirty="0">
              <a:solidFill>
                <a:schemeClr val="tx1"/>
              </a:solidFill>
              <a:latin typeface="+mn-lt"/>
            </a:endParaRPr>
          </a:p>
        </p:txBody>
      </p:sp>
      <p:graphicFrame>
        <p:nvGraphicFramePr>
          <p:cNvPr id="4" name="Содержимое 3"/>
          <p:cNvGraphicFramePr>
            <a:graphicFrameLocks noGrp="1"/>
          </p:cNvGraphicFramePr>
          <p:nvPr>
            <p:ph idx="1"/>
          </p:nvPr>
        </p:nvGraphicFramePr>
        <p:xfrm>
          <a:off x="285720" y="214290"/>
          <a:ext cx="8501122" cy="6398290"/>
        </p:xfrm>
        <a:graphic>
          <a:graphicData uri="http://schemas.openxmlformats.org/drawingml/2006/table">
            <a:tbl>
              <a:tblPr/>
              <a:tblGrid>
                <a:gridCol w="928694"/>
                <a:gridCol w="2857520"/>
                <a:gridCol w="2962748"/>
                <a:gridCol w="942077"/>
                <a:gridCol w="810083"/>
              </a:tblGrid>
              <a:tr h="770372">
                <a:tc>
                  <a:txBody>
                    <a:bodyPr/>
                    <a:lstStyle/>
                    <a:p>
                      <a:pPr>
                        <a:lnSpc>
                          <a:spcPct val="115000"/>
                        </a:lnSpc>
                        <a:spcAft>
                          <a:spcPts val="0"/>
                        </a:spcAft>
                      </a:pPr>
                      <a:endParaRPr lang="kk-KZ" sz="1400" dirty="0" smtClean="0">
                        <a:latin typeface="Times New Roman"/>
                        <a:ea typeface="Calibri"/>
                        <a:cs typeface="Times New Roman"/>
                      </a:endParaRPr>
                    </a:p>
                    <a:p>
                      <a:pPr>
                        <a:lnSpc>
                          <a:spcPct val="115000"/>
                        </a:lnSpc>
                        <a:spcAft>
                          <a:spcPts val="0"/>
                        </a:spcAft>
                      </a:pPr>
                      <a:endParaRPr lang="kk-KZ" sz="1400" dirty="0" smtClean="0">
                        <a:latin typeface="Times New Roman"/>
                        <a:ea typeface="Calibri"/>
                        <a:cs typeface="Times New Roman"/>
                      </a:endParaRPr>
                    </a:p>
                    <a:p>
                      <a:pP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latin typeface="Times New Roman"/>
                          <a:ea typeface="Calibri"/>
                          <a:cs typeface="Times New Roman"/>
                        </a:rPr>
                        <a:t>Көрсеткіштер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a:latin typeface="Times New Roman"/>
                          <a:ea typeface="Calibri"/>
                          <a:cs typeface="Times New Roman"/>
                        </a:rPr>
                        <a:t>Құрылымдық бөлімше және төсек профилі</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a:latin typeface="Times New Roman"/>
                          <a:ea typeface="Calibri"/>
                          <a:cs typeface="Times New Roman"/>
                        </a:rPr>
                        <a:t>2021ж</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a:latin typeface="Times New Roman"/>
                          <a:ea typeface="Calibri"/>
                          <a:cs typeface="Times New Roman"/>
                        </a:rPr>
                        <a:t>2022ж</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039">
                <a:tc rowSpan="4">
                  <a:txBody>
                    <a:bodyPr/>
                    <a:lstStyle/>
                    <a:p>
                      <a:pPr>
                        <a:lnSpc>
                          <a:spcPct val="115000"/>
                        </a:lnSpc>
                        <a:spcAft>
                          <a:spcPts val="0"/>
                        </a:spcAft>
                      </a:pPr>
                      <a:r>
                        <a:rPr lang="ru-RU" sz="1400">
                          <a:latin typeface="Times New Roman"/>
                          <a:ea typeface="Calibri"/>
                          <a:cs typeface="Times New Roman"/>
                        </a:rPr>
                        <a:t>1</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400" dirty="0">
                          <a:latin typeface="Times New Roman"/>
                          <a:ea typeface="Calibri"/>
                          <a:cs typeface="Times New Roman"/>
                        </a:rPr>
                        <a:t>Түскен науқастар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Times New Roman"/>
                          <a:ea typeface="Calibri"/>
                          <a:cs typeface="Times New Roman"/>
                        </a:rPr>
                        <a:t>Хирург үлкендер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396</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406</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13">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dirty="0">
                          <a:latin typeface="Times New Roman"/>
                          <a:ea typeface="Calibri"/>
                          <a:cs typeface="Times New Roman"/>
                        </a:rPr>
                        <a:t>Хирург.балдар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102</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108</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a:latin typeface="Times New Roman"/>
                          <a:ea typeface="Calibri"/>
                          <a:cs typeface="Times New Roman"/>
                        </a:rPr>
                        <a:t>Уролог.үлкендер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175</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173</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59">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a:latin typeface="Times New Roman"/>
                          <a:ea typeface="Calibri"/>
                          <a:cs typeface="Times New Roman"/>
                        </a:rPr>
                        <a:t>Уролог.балдар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19</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29</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72">
                <a:tc>
                  <a:txBody>
                    <a:bodyPr/>
                    <a:lstStyle/>
                    <a:p>
                      <a:pPr>
                        <a:lnSpc>
                          <a:spcPct val="115000"/>
                        </a:lnSpc>
                        <a:spcAft>
                          <a:spcPts val="0"/>
                        </a:spcAft>
                      </a:pPr>
                      <a:endParaRPr lang="kk-KZ"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a:latin typeface="Times New Roman"/>
                          <a:ea typeface="Calibri"/>
                          <a:cs typeface="Times New Roman"/>
                        </a:rPr>
                        <a:t>Барлығы:</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solidFill>
                            <a:srgbClr val="FF0000"/>
                          </a:solidFill>
                          <a:latin typeface="Times New Roman"/>
                          <a:ea typeface="Calibri"/>
                          <a:cs typeface="Times New Roman"/>
                        </a:rPr>
                        <a:t>692</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solidFill>
                            <a:srgbClr val="FF0000"/>
                          </a:solidFill>
                          <a:latin typeface="Times New Roman"/>
                          <a:ea typeface="Calibri"/>
                          <a:cs typeface="Times New Roman"/>
                        </a:rPr>
                        <a:t>716</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033">
                <a:tc rowSpan="4">
                  <a:txBody>
                    <a:bodyPr/>
                    <a:lstStyle/>
                    <a:p>
                      <a:pPr>
                        <a:lnSpc>
                          <a:spcPct val="115000"/>
                        </a:lnSpc>
                        <a:spcAft>
                          <a:spcPts val="0"/>
                        </a:spcAft>
                      </a:pPr>
                      <a:r>
                        <a:rPr lang="kk-KZ" sz="1400">
                          <a:latin typeface="Times New Roman"/>
                          <a:ea typeface="Calibri"/>
                          <a:cs typeface="Times New Roman"/>
                        </a:rPr>
                        <a:t>2</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400" dirty="0">
                          <a:latin typeface="Times New Roman"/>
                          <a:ea typeface="Calibri"/>
                          <a:cs typeface="Times New Roman"/>
                        </a:rPr>
                        <a:t>Шыққан науқастар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Calibri"/>
                          <a:cs typeface="Times New Roman"/>
                        </a:rPr>
                        <a:t>Хирург үлкендер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420</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420</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dirty="0">
                          <a:latin typeface="Times New Roman"/>
                          <a:ea typeface="Calibri"/>
                          <a:cs typeface="Times New Roman"/>
                        </a:rPr>
                        <a:t>Хирург.балдар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100</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112</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dirty="0">
                          <a:latin typeface="Times New Roman"/>
                          <a:ea typeface="Calibri"/>
                          <a:cs typeface="Times New Roman"/>
                        </a:rPr>
                        <a:t>Уролог.үлкендер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latin typeface="Times New Roman"/>
                          <a:ea typeface="Calibri"/>
                          <a:cs typeface="Times New Roman"/>
                        </a:rPr>
                        <a:t>189</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167</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13">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dirty="0">
                          <a:latin typeface="Times New Roman"/>
                          <a:ea typeface="Calibri"/>
                          <a:cs typeface="Times New Roman"/>
                        </a:rPr>
                        <a:t>Уролог.балдар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18</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24</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a:txBody>
                    <a:bodyPr/>
                    <a:lstStyle/>
                    <a:p>
                      <a:pPr>
                        <a:lnSpc>
                          <a:spcPct val="115000"/>
                        </a:lnSpc>
                        <a:spcAft>
                          <a:spcPts val="0"/>
                        </a:spcAft>
                      </a:pPr>
                      <a:endParaRPr lang="kk-KZ"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a:latin typeface="Times New Roman"/>
                          <a:ea typeface="Calibri"/>
                          <a:cs typeface="Times New Roman"/>
                        </a:rPr>
                        <a:t>Барлығы:</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solidFill>
                            <a:srgbClr val="FF0000"/>
                          </a:solidFill>
                          <a:latin typeface="Times New Roman"/>
                          <a:ea typeface="Calibri"/>
                          <a:cs typeface="Times New Roman"/>
                        </a:rPr>
                        <a:t>727</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FF0000"/>
                          </a:solidFill>
                          <a:latin typeface="Times New Roman"/>
                          <a:ea typeface="Calibri"/>
                          <a:cs typeface="Times New Roman"/>
                        </a:rPr>
                        <a:t>373</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039">
                <a:tc rowSpan="4">
                  <a:txBody>
                    <a:bodyPr/>
                    <a:lstStyle/>
                    <a:p>
                      <a:pPr>
                        <a:lnSpc>
                          <a:spcPct val="115000"/>
                        </a:lnSpc>
                        <a:spcAft>
                          <a:spcPts val="0"/>
                        </a:spcAft>
                      </a:pPr>
                      <a:r>
                        <a:rPr lang="kk-KZ" sz="1400" dirty="0">
                          <a:latin typeface="Times New Roman"/>
                          <a:ea typeface="Calibri"/>
                          <a:cs typeface="Times New Roman"/>
                        </a:rPr>
                        <a:t>3</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400" dirty="0">
                          <a:latin typeface="Times New Roman"/>
                          <a:ea typeface="Calibri"/>
                          <a:cs typeface="Times New Roman"/>
                        </a:rPr>
                        <a:t>Қайтыс болғандар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Times New Roman"/>
                          <a:ea typeface="Calibri"/>
                          <a:cs typeface="Times New Roman"/>
                        </a:rPr>
                        <a:t>Хирург үлкендер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latin typeface="Times New Roman"/>
                          <a:ea typeface="Calibri"/>
                          <a:cs typeface="Times New Roman"/>
                        </a:rPr>
                        <a:t>-</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4</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dirty="0">
                          <a:latin typeface="Times New Roman"/>
                          <a:ea typeface="Calibri"/>
                          <a:cs typeface="Times New Roman"/>
                        </a:rPr>
                        <a:t>Хирург.балдар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latin typeface="Times New Roman"/>
                          <a:ea typeface="Calibri"/>
                          <a:cs typeface="Times New Roman"/>
                        </a:rPr>
                        <a:t>-</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latin typeface="Times New Roman"/>
                          <a:ea typeface="Calibri"/>
                          <a:cs typeface="Times New Roman"/>
                        </a:rPr>
                        <a:t>-</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dirty="0">
                          <a:latin typeface="Times New Roman"/>
                          <a:ea typeface="Calibri"/>
                          <a:cs typeface="Times New Roman"/>
                        </a:rPr>
                        <a:t>Уролог.үлкендер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latin typeface="Times New Roman"/>
                          <a:ea typeface="Calibri"/>
                          <a:cs typeface="Times New Roman"/>
                        </a:rPr>
                        <a:t>-</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Times New Roman"/>
                          <a:ea typeface="Calibri"/>
                          <a:cs typeface="Times New Roman"/>
                        </a:rPr>
                        <a:t>-</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vMerge="1">
                  <a:txBody>
                    <a:bodyPr/>
                    <a:lstStyle/>
                    <a:p>
                      <a:endParaRPr lang="ru-RU"/>
                    </a:p>
                  </a:txBody>
                  <a:tcPr/>
                </a:tc>
                <a:tc vMerge="1">
                  <a:txBody>
                    <a:bodyPr/>
                    <a:lstStyle/>
                    <a:p>
                      <a:endParaRPr lang="ru-RU"/>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kk-KZ" sz="1400" dirty="0" smtClean="0">
                          <a:latin typeface="+mn-lt"/>
                          <a:ea typeface="Calibri"/>
                          <a:cs typeface="Times New Roman"/>
                        </a:rPr>
                        <a:t>Уролог.балдар</a:t>
                      </a:r>
                      <a:endParaRPr lang="ru-RU" sz="1400" dirty="0" smtClean="0">
                        <a:latin typeface="Calibri"/>
                        <a:ea typeface="Calibri"/>
                        <a:cs typeface="Times New Roman"/>
                      </a:endParaRPr>
                    </a:p>
                    <a:p>
                      <a:pPr>
                        <a:lnSpc>
                          <a:spcPct val="115000"/>
                        </a:lnSpc>
                        <a:spcAft>
                          <a:spcPts val="0"/>
                        </a:spcAft>
                      </a:pPr>
                      <a:r>
                        <a:rPr lang="kk-KZ" sz="1400" b="1" dirty="0" smtClean="0">
                          <a:latin typeface="+mn-lt"/>
                          <a:ea typeface="Calibri"/>
                          <a:cs typeface="Times New Roman"/>
                        </a:rPr>
                        <a:t>Барлығы:</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FF0000"/>
                          </a:solidFill>
                          <a:latin typeface="Times New Roman"/>
                          <a:ea typeface="Calibri"/>
                          <a:cs typeface="Times New Roman"/>
                        </a:rPr>
                        <a:t>-</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solidFill>
                            <a:srgbClr val="FF0000"/>
                          </a:solidFill>
                          <a:latin typeface="Times New Roman"/>
                          <a:ea typeface="Calibri"/>
                          <a:cs typeface="Times New Roman"/>
                        </a:rPr>
                        <a:t>-</a:t>
                      </a:r>
                    </a:p>
                    <a:p>
                      <a:pPr marL="0" marR="0" indent="0" algn="ctr" defTabSz="914400" rtl="0" eaLnBrk="1" fontAlgn="auto" latinLnBrk="0" hangingPunct="1">
                        <a:lnSpc>
                          <a:spcPct val="115000"/>
                        </a:lnSpc>
                        <a:spcBef>
                          <a:spcPts val="0"/>
                        </a:spcBef>
                        <a:spcAft>
                          <a:spcPts val="0"/>
                        </a:spcAft>
                        <a:buClrTx/>
                        <a:buSzTx/>
                        <a:buFontTx/>
                        <a:buNone/>
                        <a:tabLst/>
                        <a:defRPr/>
                      </a:pPr>
                      <a:r>
                        <a:rPr lang="kk-KZ" sz="1400" b="1" dirty="0" smtClean="0">
                          <a:solidFill>
                            <a:srgbClr val="FF0000"/>
                          </a:solidFill>
                          <a:latin typeface="+mn-lt"/>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rowSpan="4">
                  <a:txBody>
                    <a:bodyPr/>
                    <a:lstStyle/>
                    <a:p>
                      <a:pPr>
                        <a:lnSpc>
                          <a:spcPct val="115000"/>
                        </a:lnSpc>
                        <a:spcAft>
                          <a:spcPts val="0"/>
                        </a:spcAft>
                      </a:pPr>
                      <a:r>
                        <a:rPr lang="kk-KZ" sz="1400" dirty="0" smtClean="0">
                          <a:latin typeface="Times New Roman"/>
                          <a:ea typeface="Calibri"/>
                          <a:cs typeface="Times New Roman"/>
                        </a:rPr>
                        <a:t>4</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400" dirty="0" smtClean="0">
                          <a:latin typeface="Times New Roman"/>
                          <a:ea typeface="Calibri"/>
                          <a:cs typeface="Times New Roman"/>
                        </a:rPr>
                        <a:t>Хирургиялық</a:t>
                      </a:r>
                      <a:r>
                        <a:rPr lang="kk-KZ" sz="1400" baseline="0" dirty="0" smtClean="0">
                          <a:latin typeface="Times New Roman"/>
                          <a:ea typeface="Calibri"/>
                          <a:cs typeface="Times New Roman"/>
                        </a:rPr>
                        <a:t> белсенділік</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smtClean="0">
                          <a:latin typeface="Times New Roman"/>
                          <a:ea typeface="Calibri"/>
                          <a:cs typeface="Times New Roman"/>
                        </a:rPr>
                        <a:t>Хирург үлкендер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kk-KZ" sz="1800" b="1" i="0" u="none" strike="noStrike" dirty="0" smtClean="0">
                          <a:solidFill>
                            <a:schemeClr val="tx1"/>
                          </a:solidFill>
                          <a:effectLst/>
                          <a:latin typeface="Times New Roman" panose="02020603050405020304" pitchFamily="18" charset="0"/>
                          <a:cs typeface="Times New Roman" panose="02020603050405020304" pitchFamily="18" charset="0"/>
                        </a:rPr>
                        <a:t>7</a:t>
                      </a:r>
                      <a:r>
                        <a:rPr lang="en-US" sz="1800" b="1" i="0" u="none" strike="noStrike" dirty="0" smtClean="0">
                          <a:solidFill>
                            <a:schemeClr val="tx1"/>
                          </a:solidFill>
                          <a:effectLst/>
                          <a:latin typeface="Times New Roman" panose="02020603050405020304" pitchFamily="18" charset="0"/>
                          <a:cs typeface="Times New Roman" panose="02020603050405020304" pitchFamily="18" charset="0"/>
                        </a:rPr>
                        <a:t>9</a:t>
                      </a:r>
                      <a:r>
                        <a:rPr lang="kk-KZ" sz="1800" b="1" i="0" u="none" strike="noStrike" dirty="0" smtClean="0">
                          <a:solidFill>
                            <a:schemeClr val="tx1"/>
                          </a:solidFill>
                          <a:effectLst/>
                          <a:latin typeface="Times New Roman" panose="02020603050405020304" pitchFamily="18" charset="0"/>
                          <a:cs typeface="Times New Roman" panose="02020603050405020304" pitchFamily="18" charset="0"/>
                        </a:rPr>
                        <a:t>,2</a:t>
                      </a:r>
                      <a:endParaRPr lang="ru-RU"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kk-KZ" sz="1800" b="1" i="0" u="none" strike="noStrike" dirty="0" smtClean="0">
                          <a:solidFill>
                            <a:schemeClr val="tx1"/>
                          </a:solidFill>
                          <a:effectLst/>
                          <a:latin typeface="Times New Roman" panose="02020603050405020304" pitchFamily="18" charset="0"/>
                          <a:cs typeface="Times New Roman" panose="02020603050405020304" pitchFamily="18" charset="0"/>
                        </a:rPr>
                        <a:t>83,</a:t>
                      </a:r>
                      <a:r>
                        <a:rPr lang="en-US" sz="1800" b="1" i="0" u="none" strike="noStrike" dirty="0" smtClean="0">
                          <a:solidFill>
                            <a:schemeClr val="tx1"/>
                          </a:solidFill>
                          <a:effectLst/>
                          <a:latin typeface="Times New Roman" panose="02020603050405020304" pitchFamily="18" charset="0"/>
                          <a:cs typeface="Times New Roman" panose="02020603050405020304" pitchFamily="18" charset="0"/>
                        </a:rPr>
                        <a:t>8</a:t>
                      </a:r>
                      <a:endParaRPr lang="ru-RU"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latin typeface="Times New Roman"/>
                          <a:ea typeface="Calibri"/>
                          <a:cs typeface="Times New Roman"/>
                        </a:rPr>
                        <a:t>Хирург.балдар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kk-KZ" sz="1800" b="1" i="0" u="none" strike="noStrike" dirty="0" smtClean="0">
                          <a:solidFill>
                            <a:schemeClr val="tx1"/>
                          </a:solidFill>
                          <a:effectLst/>
                          <a:latin typeface="Times New Roman" panose="02020603050405020304" pitchFamily="18" charset="0"/>
                          <a:cs typeface="Times New Roman" panose="02020603050405020304" pitchFamily="18" charset="0"/>
                        </a:rPr>
                        <a:t>91,0</a:t>
                      </a:r>
                      <a:endParaRPr lang="ru-RU"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kk-KZ" sz="1800" b="1" i="0" u="none" strike="noStrike" dirty="0" smtClean="0">
                          <a:solidFill>
                            <a:schemeClr val="tx1"/>
                          </a:solidFill>
                          <a:effectLst/>
                          <a:latin typeface="Times New Roman" panose="02020603050405020304" pitchFamily="18" charset="0"/>
                          <a:cs typeface="Times New Roman" panose="02020603050405020304" pitchFamily="18" charset="0"/>
                        </a:rPr>
                        <a:t>92,8</a:t>
                      </a:r>
                      <a:endParaRPr lang="ru-RU"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latin typeface="Times New Roman"/>
                          <a:ea typeface="Calibri"/>
                          <a:cs typeface="Times New Roman"/>
                        </a:rPr>
                        <a:t>Уролог.үлкендер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kk-KZ" sz="1800" b="1" i="0" u="none" strike="noStrike" dirty="0" smtClean="0">
                          <a:solidFill>
                            <a:schemeClr val="tx1"/>
                          </a:solidFill>
                          <a:effectLst/>
                          <a:latin typeface="Times New Roman" panose="02020603050405020304" pitchFamily="18" charset="0"/>
                          <a:cs typeface="Times New Roman" panose="02020603050405020304" pitchFamily="18" charset="0"/>
                        </a:rPr>
                        <a:t>14,8</a:t>
                      </a:r>
                      <a:endParaRPr lang="ru-RU"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kk-KZ" sz="1800" b="1" i="0" u="none" strike="noStrike" dirty="0" smtClean="0">
                          <a:solidFill>
                            <a:schemeClr val="tx1"/>
                          </a:solidFill>
                          <a:effectLst/>
                          <a:latin typeface="Times New Roman" panose="02020603050405020304" pitchFamily="18" charset="0"/>
                          <a:cs typeface="Times New Roman" panose="02020603050405020304" pitchFamily="18" charset="0"/>
                        </a:rPr>
                        <a:t>15,4</a:t>
                      </a:r>
                      <a:endParaRPr lang="ru-RU"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latin typeface="Times New Roman"/>
                          <a:ea typeface="Calibri"/>
                          <a:cs typeface="Times New Roman"/>
                        </a:rPr>
                        <a:t>Уролог.балдар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kk-KZ" sz="1800" b="1" i="0" u="none" strike="noStrike" dirty="0" smtClean="0">
                          <a:solidFill>
                            <a:schemeClr val="tx1"/>
                          </a:solidFill>
                          <a:effectLst/>
                          <a:latin typeface="Times New Roman" panose="02020603050405020304" pitchFamily="18" charset="0"/>
                          <a:cs typeface="Times New Roman" panose="02020603050405020304" pitchFamily="18" charset="0"/>
                        </a:rPr>
                        <a:t>100</a:t>
                      </a:r>
                      <a:endParaRPr lang="ru-RU"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kk-KZ" sz="1800" b="1" i="0" u="none" strike="noStrike" dirty="0" smtClean="0">
                          <a:solidFill>
                            <a:schemeClr val="tx1"/>
                          </a:solidFill>
                          <a:effectLst/>
                          <a:latin typeface="Times New Roman" panose="02020603050405020304" pitchFamily="18" charset="0"/>
                          <a:cs typeface="Times New Roman" panose="02020603050405020304" pitchFamily="18" charset="0"/>
                        </a:rPr>
                        <a:t>79,1</a:t>
                      </a:r>
                      <a:endParaRPr lang="ru-RU"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20">
                <a:tc>
                  <a:txBody>
                    <a:bodyPr/>
                    <a:lstStyle/>
                    <a:p>
                      <a:pPr>
                        <a:lnSpc>
                          <a:spcPct val="115000"/>
                        </a:lnSpc>
                        <a:spcAft>
                          <a:spcPts val="0"/>
                        </a:spcAft>
                      </a:pPr>
                      <a:endParaRPr lang="kk-KZ"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400" dirty="0" smtClean="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FF0000"/>
                          </a:solidFill>
                          <a:latin typeface="Times New Roman"/>
                          <a:ea typeface="Calibri"/>
                          <a:cs typeface="Times New Roman"/>
                        </a:rPr>
                        <a:t>-</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400" b="1" dirty="0" smtClean="0">
                        <a:solidFill>
                          <a:srgbClr val="FF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85720" y="1428736"/>
          <a:ext cx="8072495" cy="5001626"/>
        </p:xfrm>
        <a:graphic>
          <a:graphicData uri="http://schemas.openxmlformats.org/drawingml/2006/table">
            <a:tbl>
              <a:tblPr/>
              <a:tblGrid>
                <a:gridCol w="4696167"/>
                <a:gridCol w="1688164"/>
                <a:gridCol w="1688164"/>
              </a:tblGrid>
              <a:tr h="295716">
                <a:tc>
                  <a:txBody>
                    <a:bodyPr/>
                    <a:lstStyle/>
                    <a:p>
                      <a:pPr marL="811530" indent="-811530">
                        <a:lnSpc>
                          <a:spcPct val="115000"/>
                        </a:lnSpc>
                        <a:spcAft>
                          <a:spcPts val="0"/>
                        </a:spcAft>
                        <a:tabLst>
                          <a:tab pos="811530" algn="l"/>
                        </a:tabLst>
                      </a:pPr>
                      <a:endParaRPr lang="ru-RU" sz="1600" dirty="0">
                        <a:solidFill>
                          <a:srgbClr val="FF0000"/>
                        </a:solidFill>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2021</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a:t>
                      </a:r>
                      <a:r>
                        <a:rPr lang="ru-RU" sz="1600" dirty="0" smtClean="0">
                          <a:solidFill>
                            <a:schemeClr val="tx1"/>
                          </a:solidFill>
                          <a:latin typeface="Times New Roman"/>
                          <a:ea typeface="Times New Roman"/>
                          <a:cs typeface="Times New Roman"/>
                        </a:rPr>
                        <a:t>2022                 </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1. </a:t>
                      </a:r>
                      <a:r>
                        <a:rPr lang="kk-KZ" sz="1600" dirty="0">
                          <a:solidFill>
                            <a:srgbClr val="FF0000"/>
                          </a:solidFill>
                          <a:latin typeface="Times New Roman"/>
                          <a:ea typeface="Times New Roman"/>
                          <a:cs typeface="Times New Roman"/>
                        </a:rPr>
                        <a:t>Түскені</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smtClean="0">
                          <a:solidFill>
                            <a:schemeClr val="tx1"/>
                          </a:solidFill>
                          <a:latin typeface="Times New Roman"/>
                          <a:ea typeface="Times New Roman"/>
                          <a:cs typeface="Times New Roman"/>
                        </a:rPr>
                        <a:t>914</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smtClean="0">
                          <a:solidFill>
                            <a:schemeClr val="tx1"/>
                          </a:solidFill>
                          <a:latin typeface="Times New Roman"/>
                          <a:ea typeface="Times New Roman"/>
                          <a:cs typeface="Times New Roman"/>
                        </a:rPr>
                        <a:t>996</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2. </a:t>
                      </a:r>
                      <a:r>
                        <a:rPr lang="kk-KZ" sz="1600" dirty="0">
                          <a:solidFill>
                            <a:srgbClr val="FF0000"/>
                          </a:solidFill>
                          <a:latin typeface="Times New Roman"/>
                          <a:ea typeface="Times New Roman"/>
                          <a:cs typeface="Times New Roman"/>
                        </a:rPr>
                        <a:t>Шыққаны</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smtClean="0">
                          <a:solidFill>
                            <a:schemeClr val="tx1"/>
                          </a:solidFill>
                          <a:latin typeface="Times New Roman"/>
                          <a:ea typeface="Times New Roman"/>
                          <a:cs typeface="Times New Roman"/>
                        </a:rPr>
                        <a:t>990</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smtClean="0">
                          <a:solidFill>
                            <a:schemeClr val="tx1"/>
                          </a:solidFill>
                          <a:latin typeface="Times New Roman"/>
                          <a:ea typeface="Times New Roman"/>
                          <a:cs typeface="Times New Roman"/>
                        </a:rPr>
                        <a:t>1017</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3. </a:t>
                      </a:r>
                      <a:r>
                        <a:rPr lang="kk-KZ" sz="1600" dirty="0">
                          <a:solidFill>
                            <a:srgbClr val="FF0000"/>
                          </a:solidFill>
                          <a:latin typeface="Times New Roman"/>
                          <a:ea typeface="Times New Roman"/>
                          <a:cs typeface="Times New Roman"/>
                        </a:rPr>
                        <a:t>Өткізген төсек </a:t>
                      </a:r>
                      <a:r>
                        <a:rPr lang="kk-KZ" sz="1600" dirty="0" smtClean="0">
                          <a:solidFill>
                            <a:srgbClr val="FF0000"/>
                          </a:solidFill>
                          <a:latin typeface="Times New Roman"/>
                          <a:ea typeface="Times New Roman"/>
                          <a:cs typeface="Times New Roman"/>
                        </a:rPr>
                        <a:t>орны</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18502</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14123</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434">
                <a:tc>
                  <a:txBody>
                    <a:bodyPr/>
                    <a:lstStyle/>
                    <a:p>
                      <a:pPr>
                        <a:lnSpc>
                          <a:spcPct val="115000"/>
                        </a:lnSpc>
                        <a:spcAft>
                          <a:spcPts val="0"/>
                        </a:spcAft>
                      </a:pPr>
                      <a:r>
                        <a:rPr lang="kk-KZ" sz="1600" dirty="0">
                          <a:solidFill>
                            <a:srgbClr val="FF0000"/>
                          </a:solidFill>
                          <a:latin typeface="Times New Roman"/>
                          <a:ea typeface="Times New Roman"/>
                          <a:cs typeface="Times New Roman"/>
                        </a:rPr>
                        <a:t>4</a:t>
                      </a: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Науқастың төсекте жатқан күндердің орташа саны/ - төсек айналымы</a:t>
                      </a:r>
                      <a:r>
                        <a:rPr lang="kk-KZ" sz="1600" dirty="0">
                          <a:solidFill>
                            <a:srgbClr val="FF0000"/>
                          </a:solidFill>
                          <a:latin typeface="Calibri"/>
                          <a:ea typeface="Times New Roman"/>
                          <a:cs typeface="Times New Roman"/>
                        </a:rPr>
                        <a:t> </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smtClean="0">
                          <a:solidFill>
                            <a:schemeClr val="tx1"/>
                          </a:solidFill>
                          <a:latin typeface="Times New Roman"/>
                          <a:ea typeface="Times New Roman"/>
                          <a:cs typeface="Times New Roman"/>
                        </a:rPr>
                        <a:t>7,2</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smtClean="0">
                          <a:solidFill>
                            <a:schemeClr val="tx1"/>
                          </a:solidFill>
                          <a:latin typeface="Times New Roman"/>
                          <a:ea typeface="Times New Roman"/>
                          <a:cs typeface="Times New Roman"/>
                        </a:rPr>
                        <a:t>8,9</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5</a:t>
                      </a: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Науқастардың түсуі</a:t>
                      </a:r>
                      <a:r>
                        <a:rPr lang="ru-RU" sz="1600" dirty="0">
                          <a:solidFill>
                            <a:srgbClr val="FF0000"/>
                          </a:solidFill>
                          <a:latin typeface="Times New Roman"/>
                          <a:ea typeface="Times New Roman"/>
                          <a:cs typeface="Times New Roman"/>
                        </a:rPr>
                        <a:t>:</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dirty="0">
                        <a:solidFill>
                          <a:schemeClr val="tx1"/>
                        </a:solidFill>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solidFill>
                          <a:schemeClr val="tx1"/>
                        </a:solidFill>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емхана жолдамасымен</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solidFill>
                            <a:schemeClr val="tx1"/>
                          </a:solidFill>
                          <a:latin typeface="Times New Roman"/>
                          <a:ea typeface="Times New Roman"/>
                          <a:cs typeface="Times New Roman"/>
                        </a:rPr>
                        <a:t>439 </a:t>
                      </a:r>
                      <a:r>
                        <a:rPr lang="ru-RU" sz="1600" dirty="0">
                          <a:solidFill>
                            <a:schemeClr val="tx1"/>
                          </a:solidFill>
                          <a:latin typeface="Times New Roman"/>
                          <a:ea typeface="Times New Roman"/>
                          <a:cs typeface="Times New Roman"/>
                        </a:rPr>
                        <a:t>– </a:t>
                      </a:r>
                      <a:r>
                        <a:rPr lang="ru-RU" sz="1600" dirty="0" smtClean="0">
                          <a:solidFill>
                            <a:schemeClr val="tx1"/>
                          </a:solidFill>
                          <a:latin typeface="Times New Roman"/>
                          <a:ea typeface="Times New Roman"/>
                          <a:cs typeface="Times New Roman"/>
                        </a:rPr>
                        <a:t>44,2%</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solidFill>
                            <a:schemeClr val="tx1"/>
                          </a:solidFill>
                          <a:latin typeface="Times New Roman"/>
                          <a:ea typeface="Times New Roman"/>
                          <a:cs typeface="Times New Roman"/>
                        </a:rPr>
                        <a:t>327 </a:t>
                      </a:r>
                      <a:r>
                        <a:rPr lang="ru-RU" sz="1600" dirty="0">
                          <a:solidFill>
                            <a:schemeClr val="tx1"/>
                          </a:solidFill>
                          <a:latin typeface="Times New Roman"/>
                          <a:ea typeface="Times New Roman"/>
                          <a:cs typeface="Times New Roman"/>
                        </a:rPr>
                        <a:t>– 24,9%</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68">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жедел жәрдем</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solidFill>
                            <a:schemeClr val="tx1"/>
                          </a:solidFill>
                          <a:latin typeface="Times New Roman"/>
                          <a:ea typeface="Times New Roman"/>
                          <a:cs typeface="Times New Roman"/>
                        </a:rPr>
                        <a:t>297 </a:t>
                      </a:r>
                      <a:r>
                        <a:rPr lang="ru-RU" sz="1600" dirty="0">
                          <a:solidFill>
                            <a:schemeClr val="tx1"/>
                          </a:solidFill>
                          <a:latin typeface="Times New Roman"/>
                          <a:ea typeface="Times New Roman"/>
                          <a:cs typeface="Times New Roman"/>
                        </a:rPr>
                        <a:t>– </a:t>
                      </a:r>
                      <a:r>
                        <a:rPr lang="ru-RU" sz="1600" dirty="0" smtClean="0">
                          <a:solidFill>
                            <a:schemeClr val="tx1"/>
                          </a:solidFill>
                          <a:latin typeface="Times New Roman"/>
                          <a:ea typeface="Times New Roman"/>
                          <a:cs typeface="Times New Roman"/>
                        </a:rPr>
                        <a:t>29,9%</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solidFill>
                            <a:schemeClr val="tx1"/>
                          </a:solidFill>
                          <a:latin typeface="Times New Roman"/>
                          <a:ea typeface="Times New Roman"/>
                          <a:cs typeface="Times New Roman"/>
                        </a:rPr>
                        <a:t>236 </a:t>
                      </a:r>
                      <a:r>
                        <a:rPr lang="ru-RU" sz="1600" dirty="0">
                          <a:solidFill>
                            <a:schemeClr val="tx1"/>
                          </a:solidFill>
                          <a:latin typeface="Times New Roman"/>
                          <a:ea typeface="Times New Roman"/>
                          <a:cs typeface="Times New Roman"/>
                        </a:rPr>
                        <a:t>– 23,0%</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өздігінен</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solidFill>
                            <a:schemeClr val="tx1"/>
                          </a:solidFill>
                          <a:latin typeface="Times New Roman"/>
                          <a:ea typeface="Times New Roman"/>
                          <a:cs typeface="Times New Roman"/>
                        </a:rPr>
                        <a:t>226– 27,2%</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solidFill>
                            <a:schemeClr val="tx1"/>
                          </a:solidFill>
                          <a:latin typeface="Times New Roman"/>
                          <a:ea typeface="Times New Roman"/>
                          <a:cs typeface="Times New Roman"/>
                        </a:rPr>
                        <a:t>394 </a:t>
                      </a:r>
                      <a:r>
                        <a:rPr lang="ru-RU" sz="1600" dirty="0">
                          <a:solidFill>
                            <a:schemeClr val="tx1"/>
                          </a:solidFill>
                          <a:latin typeface="Times New Roman"/>
                          <a:ea typeface="Times New Roman"/>
                          <a:cs typeface="Times New Roman"/>
                        </a:rPr>
                        <a:t>– </a:t>
                      </a:r>
                      <a:r>
                        <a:rPr lang="ru-RU" sz="1600" dirty="0" smtClean="0">
                          <a:solidFill>
                            <a:schemeClr val="tx1"/>
                          </a:solidFill>
                          <a:latin typeface="Times New Roman"/>
                          <a:ea typeface="Times New Roman"/>
                          <a:cs typeface="Times New Roman"/>
                        </a:rPr>
                        <a:t>39</a:t>
                      </a:r>
                      <a:r>
                        <a:rPr lang="ru-RU" sz="1600" dirty="0">
                          <a:solidFill>
                            <a:schemeClr val="tx1"/>
                          </a:solidFill>
                          <a:latin typeface="Times New Roman"/>
                          <a:ea typeface="Times New Roman"/>
                          <a:cs typeface="Times New Roman"/>
                        </a:rPr>
                        <a:t>%</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басқа</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a:t>
                      </a:r>
                      <a:r>
                        <a:rPr lang="ru-RU" sz="1600" dirty="0" smtClean="0">
                          <a:solidFill>
                            <a:schemeClr val="tx1"/>
                          </a:solidFill>
                          <a:latin typeface="+mn-lt"/>
                          <a:ea typeface="Times New Roman"/>
                          <a:cs typeface="Times New Roman"/>
                        </a:rPr>
                        <a:t>30-3%</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a:t>
                      </a:r>
                      <a:r>
                        <a:rPr lang="ru-RU" sz="1600" dirty="0" smtClean="0">
                          <a:solidFill>
                            <a:schemeClr val="tx1"/>
                          </a:solidFill>
                          <a:latin typeface="+mn-lt"/>
                          <a:ea typeface="Times New Roman"/>
                          <a:cs typeface="Times New Roman"/>
                        </a:rPr>
                        <a:t>63-</a:t>
                      </a:r>
                      <a:r>
                        <a:rPr lang="ru-RU" sz="1600" baseline="0" dirty="0" smtClean="0">
                          <a:solidFill>
                            <a:schemeClr val="tx1"/>
                          </a:solidFill>
                          <a:latin typeface="+mn-lt"/>
                          <a:ea typeface="Times New Roman"/>
                          <a:cs typeface="Times New Roman"/>
                        </a:rPr>
                        <a:t> 6,3</a:t>
                      </a:r>
                      <a:r>
                        <a:rPr lang="ru-RU" sz="1600" dirty="0" smtClean="0">
                          <a:solidFill>
                            <a:schemeClr val="tx1"/>
                          </a:solidFill>
                          <a:latin typeface="+mn-lt"/>
                          <a:ea typeface="Times New Roman"/>
                          <a:cs typeface="Times New Roman"/>
                        </a:rPr>
                        <a:t>%</a:t>
                      </a:r>
                      <a:r>
                        <a:rPr lang="ru-RU" sz="1600" dirty="0" smtClean="0">
                          <a:solidFill>
                            <a:schemeClr val="tx1"/>
                          </a:solidFill>
                          <a:latin typeface="Times New Roman"/>
                          <a:ea typeface="Times New Roman"/>
                          <a:cs typeface="Times New Roman"/>
                        </a:rPr>
                        <a:t> </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kk-KZ" sz="1600" dirty="0">
                          <a:solidFill>
                            <a:srgbClr val="FF0000"/>
                          </a:solidFill>
                          <a:latin typeface="Times New Roman"/>
                          <a:ea typeface="Times New Roman"/>
                          <a:cs typeface="Times New Roman"/>
                        </a:rPr>
                        <a:t>6</a:t>
                      </a: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Шыққандар</a:t>
                      </a:r>
                      <a:r>
                        <a:rPr lang="ru-RU" sz="1600" dirty="0">
                          <a:solidFill>
                            <a:srgbClr val="FF0000"/>
                          </a:solidFill>
                          <a:latin typeface="Times New Roman"/>
                          <a:ea typeface="Times New Roman"/>
                          <a:cs typeface="Times New Roman"/>
                        </a:rPr>
                        <a:t>:</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dirty="0">
                        <a:solidFill>
                          <a:schemeClr val="tx1"/>
                        </a:solidFill>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solidFill>
                          <a:schemeClr val="tx1"/>
                        </a:solidFill>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жазылып</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solidFill>
                            <a:schemeClr val="tx1"/>
                          </a:solidFill>
                          <a:latin typeface="Times New Roman"/>
                          <a:ea typeface="Times New Roman"/>
                          <a:cs typeface="Times New Roman"/>
                        </a:rPr>
                        <a:t>673– 67,8%</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solidFill>
                            <a:schemeClr val="tx1"/>
                          </a:solidFill>
                          <a:latin typeface="Times New Roman"/>
                          <a:ea typeface="Times New Roman"/>
                          <a:cs typeface="Times New Roman"/>
                        </a:rPr>
                        <a:t>693 </a:t>
                      </a:r>
                      <a:r>
                        <a:rPr lang="ru-RU" sz="1600" dirty="0">
                          <a:solidFill>
                            <a:schemeClr val="tx1"/>
                          </a:solidFill>
                          <a:latin typeface="Times New Roman"/>
                          <a:ea typeface="Times New Roman"/>
                          <a:cs typeface="Times New Roman"/>
                        </a:rPr>
                        <a:t>– 34,6%</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жақсарумен</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solidFill>
                            <a:schemeClr val="tx1"/>
                          </a:solidFill>
                          <a:latin typeface="Times New Roman"/>
                          <a:ea typeface="Times New Roman"/>
                          <a:cs typeface="Times New Roman"/>
                        </a:rPr>
                        <a:t>299-30 </a:t>
                      </a:r>
                      <a:r>
                        <a:rPr lang="ru-RU" sz="1600" dirty="0">
                          <a:solidFill>
                            <a:schemeClr val="tx1"/>
                          </a:solidFill>
                          <a:latin typeface="Times New Roman"/>
                          <a:ea typeface="Times New Roman"/>
                          <a:cs typeface="Times New Roman"/>
                        </a:rPr>
                        <a:t>%</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solidFill>
                            <a:schemeClr val="tx1"/>
                          </a:solidFill>
                          <a:latin typeface="Times New Roman"/>
                          <a:ea typeface="Times New Roman"/>
                          <a:cs typeface="Times New Roman"/>
                        </a:rPr>
                        <a:t>292 </a:t>
                      </a:r>
                      <a:r>
                        <a:rPr lang="ru-RU" sz="1600" dirty="0">
                          <a:solidFill>
                            <a:schemeClr val="tx1"/>
                          </a:solidFill>
                          <a:latin typeface="Times New Roman"/>
                          <a:ea typeface="Times New Roman"/>
                          <a:cs typeface="Times New Roman"/>
                        </a:rPr>
                        <a:t>– </a:t>
                      </a:r>
                      <a:r>
                        <a:rPr lang="ru-RU" sz="1600" dirty="0" smtClean="0">
                          <a:solidFill>
                            <a:schemeClr val="tx1"/>
                          </a:solidFill>
                          <a:latin typeface="Times New Roman"/>
                          <a:ea typeface="Times New Roman"/>
                          <a:cs typeface="Times New Roman"/>
                        </a:rPr>
                        <a:t>28,6%</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өзгеріссіз</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a:t>
                      </a:r>
                      <a:r>
                        <a:rPr lang="ru-RU" sz="1600" dirty="0" smtClean="0">
                          <a:solidFill>
                            <a:schemeClr val="tx1"/>
                          </a:solidFill>
                          <a:latin typeface="Times New Roman"/>
                          <a:ea typeface="Times New Roman"/>
                          <a:cs typeface="Times New Roman"/>
                        </a:rPr>
                        <a:t>18– 1,8%</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a:t>
                      </a:r>
                      <a:r>
                        <a:rPr lang="ru-RU" sz="1600" dirty="0" smtClean="0">
                          <a:solidFill>
                            <a:schemeClr val="tx1"/>
                          </a:solidFill>
                          <a:latin typeface="Times New Roman"/>
                          <a:ea typeface="Times New Roman"/>
                          <a:cs typeface="Times New Roman"/>
                        </a:rPr>
                        <a:t>32</a:t>
                      </a:r>
                      <a:r>
                        <a:rPr lang="kk-KZ" sz="1600" dirty="0" smtClean="0">
                          <a:solidFill>
                            <a:schemeClr val="tx1"/>
                          </a:solidFill>
                          <a:latin typeface="Times New Roman"/>
                          <a:ea typeface="Times New Roman"/>
                          <a:cs typeface="Times New Roman"/>
                        </a:rPr>
                        <a:t> </a:t>
                      </a:r>
                      <a:r>
                        <a:rPr lang="ru-RU" sz="1600" dirty="0">
                          <a:solidFill>
                            <a:schemeClr val="tx1"/>
                          </a:solidFill>
                          <a:latin typeface="Times New Roman"/>
                          <a:ea typeface="Times New Roman"/>
                          <a:cs typeface="Times New Roman"/>
                        </a:rPr>
                        <a:t>– </a:t>
                      </a:r>
                      <a:r>
                        <a:rPr lang="ru-RU" sz="1600" dirty="0" smtClean="0">
                          <a:solidFill>
                            <a:schemeClr val="tx1"/>
                          </a:solidFill>
                          <a:latin typeface="Times New Roman"/>
                          <a:ea typeface="Times New Roman"/>
                          <a:cs typeface="Times New Roman"/>
                        </a:rPr>
                        <a:t>1,3%</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қайтыс болғандар</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a:t>
                      </a:r>
                      <a:r>
                        <a:rPr lang="ru-RU" sz="1600" dirty="0" smtClean="0">
                          <a:solidFill>
                            <a:schemeClr val="tx1"/>
                          </a:solidFill>
                          <a:latin typeface="Times New Roman"/>
                          <a:ea typeface="Times New Roman"/>
                          <a:cs typeface="Times New Roman"/>
                        </a:rPr>
                        <a:t>2   </a:t>
                      </a:r>
                      <a:r>
                        <a:rPr lang="ru-RU" sz="1600" dirty="0">
                          <a:solidFill>
                            <a:schemeClr val="tx1"/>
                          </a:solidFill>
                          <a:latin typeface="Times New Roman"/>
                          <a:ea typeface="Times New Roman"/>
                          <a:cs typeface="Times New Roman"/>
                        </a:rPr>
                        <a:t>-</a:t>
                      </a:r>
                      <a:r>
                        <a:rPr lang="ru-RU" sz="1600" dirty="0" smtClean="0">
                          <a:solidFill>
                            <a:schemeClr val="tx1"/>
                          </a:solidFill>
                          <a:latin typeface="Times New Roman"/>
                          <a:ea typeface="Times New Roman"/>
                          <a:cs typeface="Times New Roman"/>
                        </a:rPr>
                        <a:t>0,2%</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600" dirty="0">
                          <a:solidFill>
                            <a:schemeClr val="tx1"/>
                          </a:solidFill>
                          <a:latin typeface="Times New Roman"/>
                          <a:ea typeface="Times New Roman"/>
                          <a:cs typeface="Times New Roman"/>
                        </a:rPr>
                        <a:t>       </a:t>
                      </a:r>
                      <a:r>
                        <a:rPr lang="ru-RU" sz="1600" dirty="0" smtClean="0">
                          <a:solidFill>
                            <a:schemeClr val="tx1"/>
                          </a:solidFill>
                          <a:latin typeface="Times New Roman"/>
                          <a:ea typeface="Times New Roman"/>
                          <a:cs typeface="Times New Roman"/>
                        </a:rPr>
                        <a:t>3   </a:t>
                      </a:r>
                      <a:r>
                        <a:rPr lang="ru-RU" sz="1600" dirty="0" smtClean="0">
                          <a:solidFill>
                            <a:schemeClr val="tx1"/>
                          </a:solidFill>
                          <a:latin typeface="+mn-lt"/>
                          <a:ea typeface="Times New Roman"/>
                          <a:cs typeface="Times New Roman"/>
                        </a:rPr>
                        <a:t>-2,9%</a:t>
                      </a:r>
                      <a:endParaRPr lang="ru-RU" sz="1600" dirty="0" smtClean="0">
                        <a:solidFill>
                          <a:schemeClr val="tx1"/>
                        </a:solidFill>
                        <a:latin typeface="Calibri"/>
                        <a:ea typeface="Times New Roman"/>
                        <a:cs typeface="Times New Roman"/>
                      </a:endParaRPr>
                    </a:p>
                    <a:p>
                      <a:pPr>
                        <a:lnSpc>
                          <a:spcPct val="115000"/>
                        </a:lnSpc>
                        <a:spcAft>
                          <a:spcPts val="0"/>
                        </a:spcAft>
                      </a:pP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1857356" y="142852"/>
            <a:ext cx="4572000" cy="923330"/>
          </a:xfrm>
          <a:prstGeom prst="rect">
            <a:avLst/>
          </a:prstGeom>
        </p:spPr>
        <p:txBody>
          <a:bodyPr>
            <a:spAutoFit/>
          </a:bodyPr>
          <a:lstStyle/>
          <a:p>
            <a:r>
              <a:rPr lang="kk-KZ" sz="1600" b="1" dirty="0" smtClean="0">
                <a:solidFill>
                  <a:srgbClr val="C00000"/>
                </a:solidFill>
              </a:rPr>
              <a:t> </a:t>
            </a:r>
            <a:r>
              <a:rPr lang="kk-KZ" b="1" dirty="0" smtClean="0">
                <a:solidFill>
                  <a:srgbClr val="C00000"/>
                </a:solidFill>
              </a:rPr>
              <a:t>2022 жылғы 6 айдағы нәрестелер мен   балаларға  медициналық қызмет көрсету </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85794"/>
            <a:ext cx="8258204" cy="3429024"/>
          </a:xfrm>
        </p:spPr>
        <p:txBody>
          <a:bodyPr>
            <a:normAutofit fontScale="92500" lnSpcReduction="10000"/>
          </a:bodyPr>
          <a:lstStyle/>
          <a:p>
            <a:r>
              <a:rPr lang="kk-KZ" sz="6600" dirty="0" smtClean="0">
                <a:solidFill>
                  <a:srgbClr val="C00000"/>
                </a:solidFill>
              </a:rPr>
              <a:t>                            </a:t>
            </a:r>
          </a:p>
          <a:p>
            <a:pPr>
              <a:buNone/>
            </a:pPr>
            <a:r>
              <a:rPr lang="kk-KZ" sz="6600" dirty="0" smtClean="0">
                <a:solidFill>
                  <a:srgbClr val="C00000"/>
                </a:solidFill>
              </a:rPr>
              <a:t>     </a:t>
            </a:r>
            <a:r>
              <a:rPr lang="kk-KZ" sz="8000" dirty="0" smtClean="0">
                <a:solidFill>
                  <a:srgbClr val="C00000"/>
                </a:solidFill>
              </a:rPr>
              <a:t>Назарларыңызға   </a:t>
            </a:r>
          </a:p>
          <a:p>
            <a:r>
              <a:rPr lang="kk-KZ" sz="8000" dirty="0" smtClean="0">
                <a:solidFill>
                  <a:srgbClr val="C00000"/>
                </a:solidFill>
              </a:rPr>
              <a:t>         рахмет</a:t>
            </a:r>
            <a:r>
              <a:rPr lang="ru-RU" sz="8000" dirty="0" smtClean="0">
                <a:solidFill>
                  <a:srgbClr val="C00000"/>
                </a:solidFill>
              </a:rPr>
              <a:t>!</a:t>
            </a:r>
            <a:endParaRPr lang="ru-RU" sz="80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864096"/>
          </a:xfrm>
        </p:spPr>
        <p:txBody>
          <a:bodyPr>
            <a:normAutofit fontScale="90000"/>
          </a:bodyPr>
          <a:lstStyle/>
          <a:p>
            <a:pPr algn="ctr"/>
            <a:r>
              <a:rPr lang="kk-KZ" sz="2400" b="1" dirty="0" smtClean="0">
                <a:solidFill>
                  <a:srgbClr val="C00000"/>
                </a:solidFill>
              </a:rPr>
              <a:t>Кентау қалалық ауруханасы келесі бөлімшелермен ұсынылған: </a:t>
            </a:r>
            <a:r>
              <a:rPr lang="ru-RU" sz="28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r>
            <a:br>
              <a:rPr lang="ru-RU" sz="28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br>
            <a:endParaRPr lang="ru-RU" sz="28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42844" y="1000108"/>
          <a:ext cx="8858280" cy="6008690"/>
        </p:xfrm>
        <a:graphic>
          <a:graphicData uri="http://schemas.openxmlformats.org/drawingml/2006/table">
            <a:tbl>
              <a:tblPr firstRow="1" bandRow="1">
                <a:tableStyleId>{8799B23B-EC83-4686-B30A-512413B5E67A}</a:tableStyleId>
              </a:tblPr>
              <a:tblGrid>
                <a:gridCol w="4483341"/>
                <a:gridCol w="1822890"/>
                <a:gridCol w="2552049"/>
              </a:tblGrid>
              <a:tr h="346891">
                <a:tc rowSpan="2">
                  <a:txBody>
                    <a:bodyPr/>
                    <a:lstStyle/>
                    <a:p>
                      <a:pPr algn="ctr"/>
                      <a:r>
                        <a:rPr lang="kk-KZ" sz="2000" dirty="0" smtClean="0"/>
                        <a:t>Бөлімше атаулары және төсек орын профилі</a:t>
                      </a:r>
                      <a:endParaRPr lang="ru-RU" sz="2000" b="1" dirty="0">
                        <a:solidFill>
                          <a:schemeClr val="tx1"/>
                        </a:solidFill>
                        <a:latin typeface="Times New Roman" pitchFamily="18" charset="0"/>
                        <a:cs typeface="Times New Roman" pitchFamily="18" charset="0"/>
                      </a:endParaRPr>
                    </a:p>
                  </a:txBody>
                  <a:tcPr/>
                </a:tc>
                <a:tc gridSpan="2">
                  <a:txBody>
                    <a:bodyPr/>
                    <a:lstStyle/>
                    <a:p>
                      <a:pPr algn="ctr"/>
                      <a:r>
                        <a:rPr lang="kk-KZ" sz="2000" b="1" dirty="0" smtClean="0">
                          <a:solidFill>
                            <a:schemeClr val="tx1"/>
                          </a:solidFill>
                          <a:latin typeface="Times New Roman" pitchFamily="18" charset="0"/>
                          <a:cs typeface="Times New Roman" pitchFamily="18" charset="0"/>
                        </a:rPr>
                        <a:t>Төсек</a:t>
                      </a:r>
                      <a:r>
                        <a:rPr lang="kk-KZ" sz="2000" b="1" baseline="0" dirty="0" smtClean="0">
                          <a:solidFill>
                            <a:schemeClr val="tx1"/>
                          </a:solidFill>
                          <a:latin typeface="Times New Roman" pitchFamily="18" charset="0"/>
                          <a:cs typeface="Times New Roman" pitchFamily="18" charset="0"/>
                        </a:rPr>
                        <a:t> орын саны</a:t>
                      </a:r>
                      <a:endParaRPr lang="ru-RU" sz="2000" b="1" dirty="0">
                        <a:solidFill>
                          <a:schemeClr val="tx1"/>
                        </a:solidFill>
                        <a:latin typeface="Times New Roman" pitchFamily="18" charset="0"/>
                        <a:cs typeface="Times New Roman" pitchFamily="18" charset="0"/>
                      </a:endParaRPr>
                    </a:p>
                  </a:txBody>
                  <a:tcPr/>
                </a:tc>
                <a:tc hMerge="1">
                  <a:txBody>
                    <a:bodyPr/>
                    <a:lstStyle/>
                    <a:p>
                      <a:endParaRPr lang="ru-RU" sz="1800" b="1" dirty="0">
                        <a:solidFill>
                          <a:schemeClr val="tx1"/>
                        </a:solidFill>
                        <a:latin typeface="Times New Roman" pitchFamily="18" charset="0"/>
                        <a:cs typeface="Times New Roman" pitchFamily="18" charset="0"/>
                      </a:endParaRPr>
                    </a:p>
                  </a:txBody>
                  <a:tcPr/>
                </a:tc>
              </a:tr>
              <a:tr h="613730">
                <a:tc vMerge="1">
                  <a:txBody>
                    <a:bodyPr/>
                    <a:lstStyle/>
                    <a:p>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20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Стационарлық</a:t>
                      </a:r>
                      <a:endParaRPr lang="ru-RU" sz="20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20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Күндізгі стационар</a:t>
                      </a:r>
                      <a:endParaRPr lang="ru-RU" sz="20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4562946">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Терапиялық</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Терапиялық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эндокринологиялық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Кардиологиялық </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неврологиялық </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Паллиативті</a:t>
                      </a:r>
                      <a:r>
                        <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көмек</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Медициналық оңалту бөлімі</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 арналған травматологиялық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 арналған кардиологиялық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Балаларға арналған кардиологиялық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 арналған неврологиялық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Балаларға арналған неврологиялық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14</a:t>
                      </a: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49</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15</a:t>
                      </a: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19</a:t>
                      </a: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357166"/>
          <a:ext cx="8678771" cy="6379591"/>
        </p:xfrm>
        <a:graphic>
          <a:graphicData uri="http://schemas.openxmlformats.org/drawingml/2006/table">
            <a:tbl>
              <a:tblPr firstRow="1" bandRow="1">
                <a:tableStyleId>{8799B23B-EC83-4686-B30A-512413B5E67A}</a:tableStyleId>
              </a:tblPr>
              <a:tblGrid>
                <a:gridCol w="4392488"/>
                <a:gridCol w="1785950"/>
                <a:gridCol w="2500333"/>
              </a:tblGrid>
              <a:tr h="1785950">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Хирургиялық</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Хирургиялық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Хирургиялық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Урологиялық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Урологиялық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32</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6</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0</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0</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2143140">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Сынық-сырқат</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Сынық-сырқат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Сынық-сырқат</a:t>
                      </a:r>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Отоларингологиялық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Отоларингологиялық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22</a:t>
                      </a: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17</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713141">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бөлімшесі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Педиатриялық</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50</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50</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7</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7</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511581">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Босану</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Акушерлік</a:t>
                      </a:r>
                      <a:r>
                        <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(физиология)</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Жүктілер патологиясы</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Соның</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ішінде</a:t>
                      </a: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реанимациялық төсек</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Шала</a:t>
                      </a:r>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туылғандарға қарқынды терапия</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Гинекологиялық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4</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1071546"/>
          <a:ext cx="8678771" cy="4976455"/>
        </p:xfrm>
        <a:graphic>
          <a:graphicData uri="http://schemas.openxmlformats.org/drawingml/2006/table">
            <a:tbl>
              <a:tblPr firstRow="1" bandRow="1">
                <a:tableStyleId>{8799B23B-EC83-4686-B30A-512413B5E67A}</a:tableStyleId>
              </a:tblPr>
              <a:tblGrid>
                <a:gridCol w="4392488"/>
                <a:gridCol w="1785950"/>
                <a:gridCol w="2500333"/>
              </a:tblGrid>
              <a:tr h="1214445">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Жұқпалы</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аурулар</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35</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txBody>
                  <a:tcPr/>
                </a:tc>
                <a:tc>
                  <a:txBody>
                    <a:bodyPr/>
                    <a:lstStyle/>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054637">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Майдантал</a:t>
                      </a: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бөлімшесі:</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Терапиялық</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Педиатриялық</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14</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12</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txBody>
                  <a:tcPr/>
                </a:tc>
                <a:tc>
                  <a:txBody>
                    <a:bodyPr/>
                    <a:lstStyle/>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454486">
                <a:tc>
                  <a:txBody>
                    <a:bodyPr/>
                    <a:lstStyle/>
                    <a:p>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Инсульт</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орталығы</a:t>
                      </a: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p>
                    <a:p>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Инсульт</a:t>
                      </a: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Соның</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ішінде</a:t>
                      </a: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ерте</a:t>
                      </a: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оңалту</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Нейрореанимация</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14</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6</a:t>
                      </a:r>
                    </a:p>
                  </a:txBody>
                  <a:tcPr/>
                </a:tc>
                <a:tc>
                  <a:txBody>
                    <a:bodyPr/>
                    <a:lstStyle/>
                    <a:p>
                      <a:pPr algn="ct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118804">
                <a:tc>
                  <a:txBody>
                    <a:bodyPr/>
                    <a:lstStyle/>
                    <a:p>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Ақылы</a:t>
                      </a:r>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28</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pPr algn="ctr"/>
            <a:r>
              <a:rPr lang="ru-RU" sz="3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АДАМИ  РЕСУРСТАР</a:t>
            </a:r>
            <a:endParaRPr lang="ru-RU" sz="3200" dirty="0">
              <a:solidFill>
                <a:srgbClr val="FF0000"/>
              </a:solidFill>
              <a:latin typeface="Times New Roman" pitchFamily="18" charset="0"/>
              <a:cs typeface="Times New Roman" pitchFamily="18" charset="0"/>
            </a:endParaRPr>
          </a:p>
        </p:txBody>
      </p:sp>
      <p:sp>
        <p:nvSpPr>
          <p:cNvPr id="5" name="Содержимое 4"/>
          <p:cNvSpPr>
            <a:spLocks noGrp="1"/>
          </p:cNvSpPr>
          <p:nvPr>
            <p:ph idx="1"/>
          </p:nvPr>
        </p:nvSpPr>
        <p:spPr>
          <a:xfrm>
            <a:off x="251520" y="836712"/>
            <a:ext cx="8640960" cy="5688632"/>
          </a:xfrm>
          <a:ln>
            <a:solidFill>
              <a:srgbClr val="0070C0"/>
            </a:solidFill>
          </a:ln>
        </p:spPr>
        <p:txBody>
          <a:bodyPr>
            <a:normAutofit fontScale="32500" lnSpcReduction="20000"/>
          </a:bodyPr>
          <a:lstStyle/>
          <a:p>
            <a:endParaRPr lang="ru-RU" sz="5600" b="1" dirty="0" smtClean="0">
              <a:latin typeface="Times New Roman" pitchFamily="18" charset="0"/>
              <a:cs typeface="Times New Roman" pitchFamily="18" charset="0"/>
            </a:endParaRPr>
          </a:p>
          <a:p>
            <a:r>
              <a:rPr lang="ru-RU" sz="4300" b="1" dirty="0" smtClean="0"/>
              <a:t> </a:t>
            </a:r>
            <a:r>
              <a:rPr lang="kk-KZ" sz="4300" b="1" dirty="0" smtClean="0"/>
              <a:t>Штаттық кесте «Денсаулық сақтау ұйымының типтік штаттары мен штат нормативтерін бекіту туралы» 2020 жылғы 25 қарашадағы № ҚР-ДСМ-205/2020 бұйрығы, Денсаулық сақтау және әлеуметтік даму министрлігінің бұйрығы негізінде жасалды. 2015 жылғы 19 қазандағы No 809 «Қазақстан Республикасында неврологиялық көмекті ұйымдастыру стандартын бекіту туралы», Қазақстан Республикасы Денсаулық сақтау министрлігінің 2017 жылғы 3 шілдедегі N 450 бұйрығы « Қазақстан Республикасында шұғыл медициналық көмек көрсету ережесін бекіту туралы »</a:t>
            </a:r>
            <a:endParaRPr lang="ru-RU" sz="4300" b="1" dirty="0" smtClean="0">
              <a:latin typeface="Times New Roman" pitchFamily="18" charset="0"/>
              <a:cs typeface="Times New Roman" pitchFamily="18" charset="0"/>
            </a:endParaRPr>
          </a:p>
          <a:p>
            <a:endParaRPr lang="ru-RU" sz="4300" dirty="0" smtClean="0"/>
          </a:p>
          <a:p>
            <a:r>
              <a:rPr lang="ru-RU" sz="4300" dirty="0" err="1" smtClean="0"/>
              <a:t>Бекітілген</a:t>
            </a:r>
            <a:r>
              <a:rPr lang="ru-RU" sz="4300" dirty="0" smtClean="0"/>
              <a:t> </a:t>
            </a:r>
            <a:r>
              <a:rPr lang="ru-RU" sz="4300" dirty="0" err="1" smtClean="0"/>
              <a:t>бірлік</a:t>
            </a:r>
            <a:r>
              <a:rPr lang="ru-RU" sz="4300" dirty="0" smtClean="0"/>
              <a:t> -</a:t>
            </a:r>
            <a:r>
              <a:rPr lang="en-US" sz="4300" dirty="0" smtClean="0"/>
              <a:t>475</a:t>
            </a:r>
            <a:r>
              <a:rPr lang="ru-RU" sz="4300" dirty="0" smtClean="0"/>
              <a:t>,</a:t>
            </a:r>
            <a:r>
              <a:rPr lang="en-US" sz="4300" dirty="0" smtClean="0"/>
              <a:t>75</a:t>
            </a:r>
            <a:r>
              <a:rPr lang="ru-RU" sz="4300" dirty="0" smtClean="0"/>
              <a:t> </a:t>
            </a:r>
            <a:r>
              <a:rPr lang="ru-RU" sz="4300" dirty="0" err="1" smtClean="0"/>
              <a:t>бірлік</a:t>
            </a:r>
            <a:r>
              <a:rPr lang="ru-RU" sz="4300" dirty="0" smtClean="0"/>
              <a:t>:  </a:t>
            </a:r>
            <a:r>
              <a:rPr lang="ru-RU" sz="4300" dirty="0" err="1" smtClean="0"/>
              <a:t>Соның ішінде</a:t>
            </a:r>
            <a:r>
              <a:rPr lang="ru-RU" sz="4300" dirty="0" smtClean="0"/>
              <a:t>:</a:t>
            </a:r>
          </a:p>
          <a:p>
            <a:r>
              <a:rPr lang="ru-RU" sz="4300" dirty="0" err="1" smtClean="0"/>
              <a:t>-Дәрігерлер   </a:t>
            </a:r>
            <a:r>
              <a:rPr lang="ru-RU" sz="4300" dirty="0" smtClean="0"/>
              <a:t>-</a:t>
            </a:r>
            <a:r>
              <a:rPr lang="en-US" sz="4300" dirty="0" smtClean="0"/>
              <a:t>9</a:t>
            </a:r>
            <a:r>
              <a:rPr lang="kk-KZ" sz="4300" dirty="0" smtClean="0"/>
              <a:t>2</a:t>
            </a:r>
            <a:r>
              <a:rPr lang="ru-RU" sz="4300" dirty="0" smtClean="0"/>
              <a:t>,5 ( норматив </a:t>
            </a:r>
            <a:r>
              <a:rPr lang="ru-RU" sz="4300" dirty="0" err="1" smtClean="0"/>
              <a:t>бойынша</a:t>
            </a:r>
            <a:r>
              <a:rPr lang="ru-RU" sz="4300" dirty="0" smtClean="0"/>
              <a:t> 130,</a:t>
            </a:r>
            <a:r>
              <a:rPr lang="en-US" sz="4300" dirty="0" smtClean="0"/>
              <a:t>0</a:t>
            </a:r>
            <a:r>
              <a:rPr lang="ru-RU" sz="4300" dirty="0" smtClean="0"/>
              <a:t> – </a:t>
            </a:r>
            <a:r>
              <a:rPr lang="ru-RU" sz="4300" dirty="0" err="1" smtClean="0"/>
              <a:t>жасақталынуы </a:t>
            </a:r>
            <a:r>
              <a:rPr lang="ru-RU" sz="4300" dirty="0" smtClean="0"/>
              <a:t>70,3%)</a:t>
            </a:r>
          </a:p>
          <a:p>
            <a:r>
              <a:rPr lang="ru-RU" sz="4300" dirty="0" smtClean="0"/>
              <a:t>-Орта </a:t>
            </a:r>
            <a:r>
              <a:rPr lang="ru-RU" sz="4300" dirty="0" err="1" smtClean="0"/>
              <a:t>буын</a:t>
            </a:r>
            <a:r>
              <a:rPr lang="ru-RU" sz="4300" dirty="0" smtClean="0"/>
              <a:t> </a:t>
            </a:r>
            <a:r>
              <a:rPr lang="ru-RU" sz="4300" dirty="0" err="1" smtClean="0"/>
              <a:t>қызметкерлері    </a:t>
            </a:r>
            <a:r>
              <a:rPr lang="ru-RU" sz="4300" dirty="0" smtClean="0"/>
              <a:t>-197,75 ( норматив </a:t>
            </a:r>
            <a:r>
              <a:rPr lang="ru-RU" sz="4300" dirty="0" err="1" smtClean="0"/>
              <a:t>бойынша</a:t>
            </a:r>
            <a:r>
              <a:rPr lang="ru-RU" sz="4300" dirty="0" smtClean="0"/>
              <a:t> 280,25 –жасақталынуы70,9%)</a:t>
            </a:r>
          </a:p>
          <a:p>
            <a:r>
              <a:rPr lang="ru-RU" sz="4300" dirty="0" smtClean="0"/>
              <a:t>- </a:t>
            </a:r>
            <a:r>
              <a:rPr lang="ru-RU" sz="4300" dirty="0" err="1" smtClean="0"/>
              <a:t>Кіші</a:t>
            </a:r>
            <a:r>
              <a:rPr lang="ru-RU" sz="4300" dirty="0" smtClean="0"/>
              <a:t> </a:t>
            </a:r>
            <a:r>
              <a:rPr lang="ru-RU" sz="4300" dirty="0" err="1" smtClean="0"/>
              <a:t>буын</a:t>
            </a:r>
            <a:r>
              <a:rPr lang="ru-RU" sz="4300" dirty="0" smtClean="0"/>
              <a:t> </a:t>
            </a:r>
            <a:r>
              <a:rPr lang="ru-RU" sz="4300" dirty="0" err="1" smtClean="0"/>
              <a:t>қызметкерлері   </a:t>
            </a:r>
            <a:r>
              <a:rPr lang="ru-RU" sz="4300" dirty="0" smtClean="0"/>
              <a:t>- 124,5 (норматив </a:t>
            </a:r>
            <a:r>
              <a:rPr lang="ru-RU" sz="4300" dirty="0" err="1" smtClean="0"/>
              <a:t>бойынша</a:t>
            </a:r>
            <a:r>
              <a:rPr lang="ru-RU" sz="4300" dirty="0" smtClean="0"/>
              <a:t> 208,0 – </a:t>
            </a:r>
            <a:r>
              <a:rPr lang="ru-RU" sz="4300" dirty="0" err="1" smtClean="0"/>
              <a:t>жасақталынуы </a:t>
            </a:r>
            <a:r>
              <a:rPr lang="ru-RU" sz="4300" dirty="0" smtClean="0"/>
              <a:t>59,8%)</a:t>
            </a:r>
          </a:p>
          <a:p>
            <a:r>
              <a:rPr lang="ru-RU" sz="4300" dirty="0" smtClean="0"/>
              <a:t>- </a:t>
            </a:r>
            <a:r>
              <a:rPr lang="ru-RU" sz="4300" dirty="0" err="1" smtClean="0"/>
              <a:t>Басқалар  </a:t>
            </a:r>
            <a:r>
              <a:rPr lang="ru-RU" sz="4300" dirty="0" smtClean="0"/>
              <a:t>-61 ( норматив </a:t>
            </a:r>
            <a:r>
              <a:rPr lang="ru-RU" sz="4300" dirty="0" err="1" smtClean="0"/>
              <a:t>бойынша</a:t>
            </a:r>
            <a:r>
              <a:rPr lang="ru-RU" sz="4300" dirty="0" smtClean="0"/>
              <a:t> 63,0  - </a:t>
            </a:r>
            <a:r>
              <a:rPr lang="ru-RU" sz="4300" dirty="0" err="1" smtClean="0"/>
              <a:t>жасақталынуы </a:t>
            </a:r>
            <a:r>
              <a:rPr lang="ru-RU" sz="4300" dirty="0" smtClean="0"/>
              <a:t>96,8%)</a:t>
            </a:r>
          </a:p>
          <a:p>
            <a:r>
              <a:rPr lang="ru-RU" sz="4300" dirty="0" smtClean="0"/>
              <a:t> </a:t>
            </a:r>
          </a:p>
          <a:p>
            <a:r>
              <a:rPr lang="ru-RU" sz="4300" dirty="0" err="1" smtClean="0"/>
              <a:t>Ауруханада</a:t>
            </a:r>
            <a:r>
              <a:rPr lang="ru-RU" sz="4300" dirty="0" smtClean="0"/>
              <a:t> 59 </a:t>
            </a:r>
            <a:r>
              <a:rPr lang="ru-RU" sz="4300" dirty="0" err="1" smtClean="0"/>
              <a:t>дәрігер жұмыс жасайды</a:t>
            </a:r>
            <a:r>
              <a:rPr lang="ru-RU" sz="4300" dirty="0" smtClean="0"/>
              <a:t> ( </a:t>
            </a:r>
            <a:r>
              <a:rPr lang="ru-RU" sz="4300" dirty="0" err="1" smtClean="0"/>
              <a:t>соның ішінде</a:t>
            </a:r>
            <a:r>
              <a:rPr lang="ru-RU" sz="4300" dirty="0" smtClean="0"/>
              <a:t> бала </a:t>
            </a:r>
            <a:r>
              <a:rPr lang="ru-RU" sz="4300" dirty="0" err="1" smtClean="0"/>
              <a:t>күтімінде </a:t>
            </a:r>
            <a:r>
              <a:rPr lang="ru-RU" sz="4300" dirty="0" smtClean="0"/>
              <a:t>- 5)</a:t>
            </a:r>
          </a:p>
          <a:p>
            <a:r>
              <a:rPr lang="ru-RU" sz="4300" dirty="0" err="1" smtClean="0"/>
              <a:t>Соның ішінде</a:t>
            </a:r>
            <a:r>
              <a:rPr lang="ru-RU" sz="4300" dirty="0" smtClean="0"/>
              <a:t>: акушер –гинеколог - 5</a:t>
            </a:r>
          </a:p>
          <a:p>
            <a:r>
              <a:rPr lang="ru-RU" sz="4300" dirty="0" smtClean="0"/>
              <a:t>              Анестезиолог - 8</a:t>
            </a:r>
          </a:p>
          <a:p>
            <a:r>
              <a:rPr lang="ru-RU" sz="4300" dirty="0" smtClean="0"/>
              <a:t>              </a:t>
            </a:r>
            <a:r>
              <a:rPr lang="ru-RU" sz="4300" dirty="0" err="1" smtClean="0"/>
              <a:t>Неонатолог</a:t>
            </a:r>
            <a:r>
              <a:rPr lang="ru-RU" sz="4300" dirty="0" smtClean="0"/>
              <a:t>  - 2</a:t>
            </a:r>
          </a:p>
          <a:p>
            <a:r>
              <a:rPr lang="ru-RU" sz="4300" dirty="0" smtClean="0"/>
              <a:t>              Эпидемиолог -1, УДЗ </a:t>
            </a:r>
            <a:r>
              <a:rPr lang="ru-RU" sz="4300" dirty="0" err="1" smtClean="0"/>
              <a:t>дәрігері </a:t>
            </a:r>
            <a:r>
              <a:rPr lang="ru-RU" sz="4300" dirty="0" smtClean="0"/>
              <a:t>– 2, эксперт </a:t>
            </a:r>
            <a:r>
              <a:rPr lang="ru-RU" sz="4300" dirty="0" err="1" smtClean="0"/>
              <a:t>дәрігер </a:t>
            </a:r>
            <a:r>
              <a:rPr lang="ru-RU" sz="4300" dirty="0" smtClean="0"/>
              <a:t>-1</a:t>
            </a:r>
          </a:p>
          <a:p>
            <a:r>
              <a:rPr lang="ru-RU" sz="4300" dirty="0" smtClean="0"/>
              <a:t>              </a:t>
            </a:r>
            <a:r>
              <a:rPr lang="ru-RU" sz="4300" dirty="0" err="1" smtClean="0"/>
              <a:t>Зертхана</a:t>
            </a:r>
            <a:r>
              <a:rPr lang="ru-RU" sz="4300" dirty="0" smtClean="0"/>
              <a:t> </a:t>
            </a:r>
            <a:r>
              <a:rPr lang="ru-RU" sz="4300" dirty="0" err="1" smtClean="0"/>
              <a:t>мамандары</a:t>
            </a:r>
            <a:r>
              <a:rPr lang="ru-RU" sz="4300" dirty="0" smtClean="0"/>
              <a:t>– 3 ( 1-бала </a:t>
            </a:r>
            <a:r>
              <a:rPr lang="ru-RU" sz="4300" dirty="0" err="1" smtClean="0"/>
              <a:t>күтімінде</a:t>
            </a:r>
            <a:r>
              <a:rPr lang="ru-RU" sz="4300" dirty="0" smtClean="0"/>
              <a:t>)  </a:t>
            </a:r>
          </a:p>
          <a:p>
            <a:r>
              <a:rPr lang="ru-RU" sz="4300" dirty="0" smtClean="0"/>
              <a:t>              </a:t>
            </a:r>
            <a:r>
              <a:rPr lang="ru-RU" sz="4300" dirty="0" err="1" smtClean="0"/>
              <a:t>Басқа дәрігерлер </a:t>
            </a:r>
            <a:r>
              <a:rPr lang="ru-RU" sz="4300" dirty="0" smtClean="0"/>
              <a:t>– 36 (бала </a:t>
            </a:r>
            <a:r>
              <a:rPr lang="ru-RU" sz="4300" dirty="0" err="1" smtClean="0"/>
              <a:t>күтімінде  </a:t>
            </a:r>
            <a:r>
              <a:rPr lang="ru-RU" sz="4300" dirty="0" smtClean="0"/>
              <a:t>- 4)</a:t>
            </a:r>
          </a:p>
          <a:p>
            <a:r>
              <a:rPr lang="ru-RU" sz="4300" dirty="0" smtClean="0"/>
              <a:t> </a:t>
            </a:r>
          </a:p>
          <a:p>
            <a:r>
              <a:rPr lang="ru-RU" sz="4300" dirty="0" err="1" smtClean="0"/>
              <a:t>Медбикелер</a:t>
            </a:r>
            <a:r>
              <a:rPr lang="ru-RU" sz="4300" dirty="0" smtClean="0"/>
              <a:t> </a:t>
            </a:r>
            <a:r>
              <a:rPr lang="ru-RU" sz="4300" dirty="0" err="1" smtClean="0"/>
              <a:t>құрамы: </a:t>
            </a:r>
            <a:r>
              <a:rPr lang="ru-RU" sz="4300" dirty="0" smtClean="0"/>
              <a:t>272 </a:t>
            </a:r>
            <a:r>
              <a:rPr lang="ru-RU" sz="4300" dirty="0" err="1" smtClean="0"/>
              <a:t>адам</a:t>
            </a:r>
            <a:r>
              <a:rPr lang="ru-RU" sz="4300" dirty="0" smtClean="0"/>
              <a:t>, </a:t>
            </a:r>
            <a:r>
              <a:rPr lang="ru-RU" sz="4300" dirty="0" err="1" smtClean="0"/>
              <a:t>соның ішінде</a:t>
            </a:r>
            <a:r>
              <a:rPr lang="ru-RU" sz="4300" dirty="0" smtClean="0"/>
              <a:t> бала </a:t>
            </a:r>
            <a:r>
              <a:rPr lang="ru-RU" sz="4300" dirty="0" err="1" smtClean="0"/>
              <a:t>күтімінде </a:t>
            </a:r>
            <a:r>
              <a:rPr lang="ru-RU" sz="4300" dirty="0" smtClean="0"/>
              <a:t>– 51 </a:t>
            </a:r>
            <a:r>
              <a:rPr lang="ru-RU" sz="4300" dirty="0" err="1" smtClean="0"/>
              <a:t>адам</a:t>
            </a:r>
            <a:r>
              <a:rPr lang="ru-RU" sz="4300" dirty="0" smtClean="0"/>
              <a:t>.</a:t>
            </a:r>
          </a:p>
          <a:p>
            <a:endParaRPr lang="ru-RU" sz="5600" dirty="0" smtClean="0">
              <a:latin typeface="Times New Roman" pitchFamily="18" charset="0"/>
              <a:cs typeface="Times New Roman" pitchFamily="18" charset="0"/>
            </a:endParaRPr>
          </a:p>
          <a:p>
            <a:endParaRPr lang="ru-RU" sz="2800" dirty="0" smtClean="0">
              <a:solidFill>
                <a:srgbClr val="002060"/>
              </a:solidFill>
              <a:latin typeface="Bookman Old Style" panose="02050604050505020204" pitchFamily="18" charset="0"/>
            </a:endParaRPr>
          </a:p>
          <a:p>
            <a:pPr marL="285750" indent="-285750">
              <a:buFont typeface="Arial" panose="020B0604020202020204" pitchFamily="34" charset="0"/>
              <a:buChar char="•"/>
            </a:pPr>
            <a:endParaRPr lang="ru-RU" sz="2800" dirty="0" smtClean="0">
              <a:latin typeface="Bookman Old Style" panose="02050604050505020204" pitchFamily="18" charset="0"/>
            </a:endParaRPr>
          </a:p>
          <a:p>
            <a:endParaRPr lang="ru-RU" sz="5600" dirty="0" smtClean="0">
              <a:latin typeface="Times New Roman" pitchFamily="18" charset="0"/>
              <a:cs typeface="Times New Roman" pitchFamily="18" charset="0"/>
            </a:endParaRPr>
          </a:p>
          <a:p>
            <a:endParaRPr lang="ru-RU" sz="2800" dirty="0" smtClean="0">
              <a:solidFill>
                <a:srgbClr val="002060"/>
              </a:solidFill>
              <a:latin typeface="Bookman Old Style" panose="02050604050505020204" pitchFamily="18" charset="0"/>
            </a:endParaRPr>
          </a:p>
          <a:p>
            <a:pPr marL="285750" indent="-285750">
              <a:buFont typeface="Arial" panose="020B0604020202020204" pitchFamily="34" charset="0"/>
              <a:buChar char="•"/>
            </a:pPr>
            <a:endParaRPr lang="ru-RU" sz="2800" dirty="0" smtClean="0">
              <a:latin typeface="Bookman Old Style" panose="02050604050505020204" pitchFamily="18" charset="0"/>
            </a:endParaRPr>
          </a:p>
          <a:p>
            <a:pPr marL="285750" indent="-285750">
              <a:buFont typeface="Arial" panose="020B0604020202020204" pitchFamily="34" charset="0"/>
              <a:buChar char="•"/>
            </a:pPr>
            <a:endParaRPr lang="ru-RU" sz="2800" dirty="0" smtClean="0">
              <a:latin typeface="Bookman Old Style" panose="02050604050505020204" pitchFamily="18" charset="0"/>
            </a:endParaRPr>
          </a:p>
          <a:p>
            <a:endParaRPr lang="ru-RU" dirty="0"/>
          </a:p>
        </p:txBody>
      </p:sp>
      <p:sp>
        <p:nvSpPr>
          <p:cNvPr id="6" name="Прямоугольник 5"/>
          <p:cNvSpPr/>
          <p:nvPr/>
        </p:nvSpPr>
        <p:spPr>
          <a:xfrm>
            <a:off x="539552" y="2492897"/>
            <a:ext cx="7992888" cy="369332"/>
          </a:xfrm>
          <a:prstGeom prst="rect">
            <a:avLst/>
          </a:prstGeom>
        </p:spPr>
        <p:txBody>
          <a:bodyPr wrap="square">
            <a:spAutoFit/>
          </a:bodyPr>
          <a:lstStyle/>
          <a:p>
            <a:endParaRPr lang="ru-RU" b="1" dirty="0">
              <a:latin typeface="Bookman Old Style" panose="02050604050505020204" pitchFamily="18" charset="0"/>
            </a:endParaRPr>
          </a:p>
        </p:txBody>
      </p:sp>
      <p:sp>
        <p:nvSpPr>
          <p:cNvPr id="7" name="Прямоугольник 6"/>
          <p:cNvSpPr/>
          <p:nvPr/>
        </p:nvSpPr>
        <p:spPr>
          <a:xfrm>
            <a:off x="0" y="3068961"/>
            <a:ext cx="8892480" cy="369332"/>
          </a:xfrm>
          <a:prstGeom prst="rect">
            <a:avLst/>
          </a:prstGeom>
        </p:spPr>
        <p:txBody>
          <a:bodyPr wrap="square">
            <a:spAutoFit/>
          </a:bodyPr>
          <a:lstStyle/>
          <a:p>
            <a:pPr marL="285750" indent="-285750">
              <a:buFont typeface="Arial" panose="020B0604020202020204" pitchFamily="34" charset="0"/>
              <a:buChar char="•"/>
            </a:pPr>
            <a:endParaRPr lang="ru-RU"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504056"/>
          </a:xfrm>
        </p:spPr>
        <p:txBody>
          <a:bodyPr>
            <a:noAutofit/>
          </a:bodyPr>
          <a:lstStyle/>
          <a:p>
            <a:pPr algn="ctr"/>
            <a:r>
              <a:rPr lang="kk-KZ" sz="3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АДАМИ РЕСУРСЫН ДАМЫТУ</a:t>
            </a:r>
            <a:endParaRPr lang="ru-RU" sz="3200" dirty="0">
              <a:solidFill>
                <a:srgbClr val="FF0000"/>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extLst>
              <p:ext uri="{D42A27DB-BD31-4B8C-83A1-F6EECF244321}">
                <p14:modId xmlns="" xmlns:p14="http://schemas.microsoft.com/office/powerpoint/2010/main" val="337515417"/>
              </p:ext>
            </p:extLst>
          </p:nvPr>
        </p:nvGraphicFramePr>
        <p:xfrm>
          <a:off x="179511" y="908720"/>
          <a:ext cx="8784978" cy="4144875"/>
        </p:xfrm>
        <a:graphic>
          <a:graphicData uri="http://schemas.openxmlformats.org/drawingml/2006/table">
            <a:tbl>
              <a:tblPr firstRow="1" bandRow="1">
                <a:tableStyleId>{8799B23B-EC83-4686-B30A-512413B5E67A}</a:tableStyleId>
              </a:tblPr>
              <a:tblGrid>
                <a:gridCol w="1749283"/>
                <a:gridCol w="857256"/>
                <a:gridCol w="928694"/>
                <a:gridCol w="857256"/>
                <a:gridCol w="857256"/>
                <a:gridCol w="857256"/>
                <a:gridCol w="750794"/>
                <a:gridCol w="1106594"/>
                <a:gridCol w="820589"/>
              </a:tblGrid>
              <a:tr h="1341206">
                <a:tc>
                  <a:txBody>
                    <a:bodyPr/>
                    <a:lstStyle/>
                    <a:p>
                      <a:pPr algn="ctr">
                        <a:lnSpc>
                          <a:spcPct val="115000"/>
                        </a:lnSpc>
                        <a:spcAft>
                          <a:spcPts val="0"/>
                        </a:spcAft>
                      </a:pPr>
                      <a:r>
                        <a:rPr lang="ru-RU" sz="1400" dirty="0">
                          <a:effectLst/>
                          <a:latin typeface="Times New Roman" pitchFamily="18" charset="0"/>
                          <a:cs typeface="Times New Roman" pitchFamily="18" charset="0"/>
                        </a:rPr>
                        <a:t> </a:t>
                      </a:r>
                      <a:endParaRPr lang="ru-RU" sz="14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ea typeface="Times New Roman"/>
                          <a:cs typeface="Times New Roman" pitchFamily="18" charset="0"/>
                        </a:rPr>
                        <a:t>Норматив</a:t>
                      </a:r>
                      <a:endParaRPr lang="ru-RU"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err="1" smtClean="0">
                          <a:effectLst/>
                          <a:latin typeface="Times New Roman" pitchFamily="18" charset="0"/>
                          <a:ea typeface="Times New Roman"/>
                          <a:cs typeface="Times New Roman" pitchFamily="18" charset="0"/>
                        </a:rPr>
                        <a:t>Бекітілген</a:t>
                      </a:r>
                      <a:endParaRPr lang="ru-RU"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ea typeface="Times New Roman"/>
                          <a:cs typeface="Times New Roman" pitchFamily="18" charset="0"/>
                        </a:rPr>
                        <a:t>Адам саны</a:t>
                      </a:r>
                      <a:endParaRPr lang="ru-RU"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err="1" smtClean="0">
                          <a:effectLst/>
                          <a:latin typeface="Times New Roman" pitchFamily="18" charset="0"/>
                          <a:cs typeface="Times New Roman" pitchFamily="18" charset="0"/>
                        </a:rPr>
                        <a:t>«жоғары» санатты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cs typeface="Times New Roman" pitchFamily="18" charset="0"/>
                        </a:rPr>
                        <a:t>«</a:t>
                      </a:r>
                      <a:r>
                        <a:rPr lang="ru-RU" sz="1200" dirty="0" err="1" smtClean="0">
                          <a:effectLst/>
                          <a:latin typeface="Times New Roman" pitchFamily="18" charset="0"/>
                          <a:cs typeface="Times New Roman" pitchFamily="18" charset="0"/>
                        </a:rPr>
                        <a:t>бірінші</a:t>
                      </a:r>
                      <a:r>
                        <a:rPr lang="ru-RU" sz="1200" dirty="0" smtClean="0">
                          <a:effectLst/>
                          <a:latin typeface="Times New Roman" pitchFamily="18" charset="0"/>
                          <a:cs typeface="Times New Roman" pitchFamily="18" charset="0"/>
                        </a:rPr>
                        <a:t>» </a:t>
                      </a:r>
                      <a:r>
                        <a:rPr lang="ru-RU" sz="1200" dirty="0" err="1" smtClean="0">
                          <a:effectLst/>
                          <a:latin typeface="Times New Roman" pitchFamily="18" charset="0"/>
                          <a:cs typeface="Times New Roman" pitchFamily="18" charset="0"/>
                        </a:rPr>
                        <a:t>санатты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cs typeface="Times New Roman" pitchFamily="18" charset="0"/>
                        </a:rPr>
                        <a:t>«</a:t>
                      </a:r>
                      <a:r>
                        <a:rPr lang="ru-RU" sz="1200" dirty="0" err="1" smtClean="0">
                          <a:effectLst/>
                          <a:latin typeface="Times New Roman" pitchFamily="18" charset="0"/>
                          <a:cs typeface="Times New Roman" pitchFamily="18" charset="0"/>
                        </a:rPr>
                        <a:t>екінші</a:t>
                      </a:r>
                      <a:r>
                        <a:rPr lang="ru-RU" sz="1200" dirty="0" smtClean="0">
                          <a:effectLst/>
                          <a:latin typeface="Times New Roman" pitchFamily="18" charset="0"/>
                          <a:cs typeface="Times New Roman" pitchFamily="18" charset="0"/>
                        </a:rPr>
                        <a:t>» </a:t>
                      </a:r>
                      <a:r>
                        <a:rPr lang="ru-RU" sz="1200" dirty="0" err="1" smtClean="0">
                          <a:effectLst/>
                          <a:latin typeface="Times New Roman" pitchFamily="18" charset="0"/>
                          <a:cs typeface="Times New Roman" pitchFamily="18" charset="0"/>
                        </a:rPr>
                        <a:t>санатты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t>біліктілік санатын берусіз маман сертификаты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err="1" smtClean="0">
                          <a:effectLst/>
                          <a:latin typeface="Times New Roman" pitchFamily="18" charset="0"/>
                          <a:cs typeface="Times New Roman" pitchFamily="18" charset="0"/>
                        </a:rPr>
                        <a:t>Санаттылық</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r>
              <a:tr h="819034">
                <a:tc>
                  <a:txBody>
                    <a:bodyPr/>
                    <a:lstStyle/>
                    <a:p>
                      <a:pPr algn="ctr">
                        <a:lnSpc>
                          <a:spcPct val="115000"/>
                        </a:lnSpc>
                        <a:spcAft>
                          <a:spcPts val="0"/>
                        </a:spcAft>
                      </a:pPr>
                      <a:r>
                        <a:rPr lang="ru-RU" sz="1200" dirty="0" err="1" smtClean="0">
                          <a:solidFill>
                            <a:schemeClr val="tx1"/>
                          </a:solidFill>
                          <a:effectLst/>
                          <a:latin typeface="Times New Roman" pitchFamily="18" charset="0"/>
                          <a:cs typeface="Times New Roman" pitchFamily="18" charset="0"/>
                        </a:rPr>
                        <a:t>Дірігерлер</a:t>
                      </a:r>
                      <a:r>
                        <a:rPr lang="ru-RU" sz="1200" dirty="0" smtClean="0">
                          <a:solidFill>
                            <a:schemeClr val="tx1"/>
                          </a:solidFill>
                          <a:effectLst/>
                          <a:latin typeface="Times New Roman" pitchFamily="18" charset="0"/>
                          <a:cs typeface="Times New Roman" pitchFamily="18" charset="0"/>
                        </a:rPr>
                        <a:t>-</a:t>
                      </a:r>
                      <a:r>
                        <a:rPr lang="en-US" sz="1200" dirty="0" smtClean="0">
                          <a:solidFill>
                            <a:schemeClr val="tx1"/>
                          </a:solidFill>
                          <a:effectLst/>
                          <a:latin typeface="Times New Roman" pitchFamily="18" charset="0"/>
                          <a:cs typeface="Times New Roman" pitchFamily="18" charset="0"/>
                        </a:rPr>
                        <a:t>59</a:t>
                      </a:r>
                      <a:endParaRPr lang="ru-RU" sz="12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a:t>
                      </a:r>
                      <a:r>
                        <a:rPr lang="ru-RU" sz="1200" dirty="0" err="1" smtClean="0">
                          <a:solidFill>
                            <a:schemeClr val="tx1"/>
                          </a:solidFill>
                          <a:effectLst/>
                          <a:latin typeface="Times New Roman" pitchFamily="18" charset="0"/>
                          <a:cs typeface="Times New Roman" pitchFamily="18" charset="0"/>
                        </a:rPr>
                        <a:t>жас</a:t>
                      </a:r>
                      <a:r>
                        <a:rPr lang="ru-RU" sz="1200" dirty="0" smtClean="0">
                          <a:solidFill>
                            <a:schemeClr val="tx1"/>
                          </a:solidFill>
                          <a:effectLst/>
                          <a:latin typeface="Times New Roman" pitchFamily="18" charset="0"/>
                          <a:cs typeface="Times New Roman" pitchFamily="18" charset="0"/>
                        </a:rPr>
                        <a:t> маман</a:t>
                      </a:r>
                      <a:r>
                        <a:rPr lang="ru-RU" sz="1200" baseline="0" dirty="0" smtClean="0">
                          <a:solidFill>
                            <a:schemeClr val="tx1"/>
                          </a:solidFill>
                          <a:effectLst/>
                          <a:latin typeface="Times New Roman" pitchFamily="18" charset="0"/>
                          <a:cs typeface="Times New Roman" pitchFamily="18" charset="0"/>
                        </a:rPr>
                        <a:t>-5)</a:t>
                      </a:r>
                      <a:endParaRPr lang="ru-RU" sz="1200" dirty="0">
                        <a:solidFill>
                          <a:schemeClr val="tx1"/>
                        </a:solidFill>
                        <a:effectLst/>
                        <a:latin typeface="Times New Roman" pitchFamily="18" charset="0"/>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139,75</a:t>
                      </a:r>
                      <a:endParaRPr lang="ru-RU" sz="1200" dirty="0">
                        <a:solidFill>
                          <a:schemeClr val="tx1"/>
                        </a:solidFill>
                        <a:effectLst/>
                        <a:latin typeface="Times New Roman" pitchFamily="18" charset="0"/>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92,5</a:t>
                      </a:r>
                      <a:endParaRPr lang="ru-RU" sz="1200" dirty="0">
                        <a:solidFill>
                          <a:schemeClr val="tx1"/>
                        </a:solidFill>
                        <a:effectLst/>
                        <a:latin typeface="Times New Roman" pitchFamily="18" charset="0"/>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59</a:t>
                      </a:r>
                    </a:p>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(5 б/к)</a:t>
                      </a:r>
                      <a:endParaRPr lang="ru-RU" sz="1200" dirty="0">
                        <a:solidFill>
                          <a:schemeClr val="tx1"/>
                        </a:solidFill>
                        <a:effectLst/>
                        <a:latin typeface="Times New Roman" pitchFamily="18" charset="0"/>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16-26,6%</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13-22,0%</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1-1,7%</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endParaRPr lang="kk-KZ" sz="12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28-47,5%</a:t>
                      </a: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52,5%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r>
              <a:tr h="661545">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Орта </a:t>
                      </a:r>
                      <a:r>
                        <a:rPr lang="ru-RU" sz="1200" dirty="0" err="1" smtClean="0">
                          <a:solidFill>
                            <a:schemeClr val="tx1"/>
                          </a:solidFill>
                          <a:effectLst/>
                          <a:latin typeface="Times New Roman" pitchFamily="18" charset="0"/>
                          <a:cs typeface="Times New Roman" pitchFamily="18" charset="0"/>
                        </a:rPr>
                        <a:t>буын</a:t>
                      </a:r>
                      <a:r>
                        <a:rPr lang="ru-RU" sz="1200" dirty="0" smtClean="0">
                          <a:solidFill>
                            <a:schemeClr val="tx1"/>
                          </a:solidFill>
                          <a:effectLst/>
                          <a:latin typeface="Times New Roman" pitchFamily="18" charset="0"/>
                          <a:cs typeface="Times New Roman" pitchFamily="18" charset="0"/>
                        </a:rPr>
                        <a:t> қызметкерлері-272 (</a:t>
                      </a:r>
                      <a:r>
                        <a:rPr lang="ru-RU" sz="1200" dirty="0" err="1" smtClean="0">
                          <a:solidFill>
                            <a:schemeClr val="tx1"/>
                          </a:solidFill>
                          <a:effectLst/>
                          <a:latin typeface="Times New Roman" pitchFamily="18" charset="0"/>
                          <a:cs typeface="Times New Roman" pitchFamily="18" charset="0"/>
                        </a:rPr>
                        <a:t>жас</a:t>
                      </a:r>
                      <a:r>
                        <a:rPr lang="ru-RU" sz="1200" dirty="0" smtClean="0">
                          <a:solidFill>
                            <a:schemeClr val="tx1"/>
                          </a:solidFill>
                          <a:effectLst/>
                          <a:latin typeface="Times New Roman" pitchFamily="18" charset="0"/>
                          <a:cs typeface="Times New Roman" pitchFamily="18" charset="0"/>
                        </a:rPr>
                        <a:t> маман</a:t>
                      </a:r>
                      <a:r>
                        <a:rPr lang="ru-RU" sz="1200" baseline="0" dirty="0" smtClean="0">
                          <a:solidFill>
                            <a:schemeClr val="tx1"/>
                          </a:solidFill>
                          <a:effectLst/>
                          <a:latin typeface="Times New Roman" pitchFamily="18" charset="0"/>
                          <a:cs typeface="Times New Roman" pitchFamily="18" charset="0"/>
                        </a:rPr>
                        <a:t>-41)</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280,25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197,75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272 </a:t>
                      </a:r>
                    </a:p>
                    <a:p>
                      <a:pPr algn="ctr">
                        <a:lnSpc>
                          <a:spcPct val="115000"/>
                        </a:lnSpc>
                        <a:spcAft>
                          <a:spcPts val="0"/>
                        </a:spcAft>
                      </a:pPr>
                      <a:r>
                        <a:rPr lang="kk-KZ" sz="1200" dirty="0" smtClean="0">
                          <a:solidFill>
                            <a:schemeClr val="tx1"/>
                          </a:solidFill>
                          <a:effectLst/>
                          <a:latin typeface="Times New Roman" pitchFamily="18" charset="0"/>
                          <a:ea typeface="Times New Roman"/>
                          <a:cs typeface="Times New Roman" pitchFamily="18" charset="0"/>
                        </a:rPr>
                        <a:t>(51 б/к)</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122-44,8%</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15-5,5%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 135-49,7% </a:t>
                      </a: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cs typeface="Times New Roman" pitchFamily="18" charset="0"/>
                        </a:rPr>
                        <a:t>50,3%</a:t>
                      </a:r>
                      <a:endParaRPr lang="kk-KZ" sz="1200" baseline="0" dirty="0" smtClean="0">
                        <a:solidFill>
                          <a:schemeClr val="tx1"/>
                        </a:solidFill>
                        <a:effectLst/>
                        <a:latin typeface="Times New Roman" pitchFamily="18" charset="0"/>
                        <a:ea typeface="Times New Roman"/>
                        <a:cs typeface="Times New Roman" pitchFamily="18" charset="0"/>
                      </a:endParaRPr>
                    </a:p>
                  </a:txBody>
                  <a:tcPr marL="68580" marR="68580" marT="0" marB="0" anchor="ctr"/>
                </a:tc>
              </a:tr>
              <a:tr h="661545">
                <a:tc>
                  <a:txBody>
                    <a:bodyPr/>
                    <a:lstStyle/>
                    <a:p>
                      <a:pPr algn="ctr">
                        <a:lnSpc>
                          <a:spcPct val="115000"/>
                        </a:lnSpc>
                        <a:spcAft>
                          <a:spcPts val="0"/>
                        </a:spcAft>
                      </a:pPr>
                      <a:r>
                        <a:rPr lang="kk-KZ" sz="1200" dirty="0" smtClean="0">
                          <a:solidFill>
                            <a:schemeClr val="tx1"/>
                          </a:solidFill>
                          <a:effectLst/>
                          <a:latin typeface="Times New Roman" pitchFamily="18" charset="0"/>
                          <a:ea typeface="Times New Roman"/>
                          <a:cs typeface="Times New Roman" pitchFamily="18" charset="0"/>
                        </a:rPr>
                        <a:t>Кіші буын қызметкерлері</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208,0</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124,5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144 </a:t>
                      </a:r>
                    </a:p>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(8 б/к)</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cs typeface="Times New Roman" pitchFamily="18" charset="0"/>
                        </a:rPr>
                        <a:t>-</a:t>
                      </a: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ea typeface="Times New Roman"/>
                          <a:cs typeface="Times New Roman" pitchFamily="18" charset="0"/>
                        </a:rPr>
                        <a:t>-</a:t>
                      </a:r>
                    </a:p>
                  </a:txBody>
                  <a:tcPr marL="68580" marR="68580" marT="0" marB="0" anchor="ctr"/>
                </a:tc>
              </a:tr>
              <a:tr h="661545">
                <a:tc>
                  <a:txBody>
                    <a:bodyPr/>
                    <a:lstStyle/>
                    <a:p>
                      <a:pPr algn="ctr">
                        <a:lnSpc>
                          <a:spcPct val="115000"/>
                        </a:lnSpc>
                        <a:spcAft>
                          <a:spcPts val="0"/>
                        </a:spcAft>
                      </a:pPr>
                      <a:r>
                        <a:rPr lang="kk-KZ" sz="1200" dirty="0" smtClean="0">
                          <a:solidFill>
                            <a:schemeClr val="tx1"/>
                          </a:solidFill>
                          <a:effectLst/>
                          <a:latin typeface="Times New Roman" pitchFamily="18" charset="0"/>
                          <a:ea typeface="Times New Roman"/>
                          <a:cs typeface="Times New Roman" pitchFamily="18" charset="0"/>
                        </a:rPr>
                        <a:t>Басқалар</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63</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63,0</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dirty="0" smtClean="0">
                          <a:solidFill>
                            <a:schemeClr val="tx1"/>
                          </a:solidFill>
                          <a:effectLst/>
                          <a:latin typeface="Times New Roman" pitchFamily="18" charset="0"/>
                          <a:ea typeface="Times New Roman"/>
                          <a:cs typeface="Times New Roman" pitchFamily="18" charset="0"/>
                        </a:rPr>
                        <a:t>56</a:t>
                      </a:r>
                    </a:p>
                    <a:p>
                      <a:pPr marL="0" marR="0" indent="0" algn="ctr" defTabSz="914400" rtl="0" eaLnBrk="1" fontAlgn="auto" latinLnBrk="0" hangingPunct="1">
                        <a:lnSpc>
                          <a:spcPct val="115000"/>
                        </a:lnSpc>
                        <a:spcBef>
                          <a:spcPts val="0"/>
                        </a:spcBef>
                        <a:spcAft>
                          <a:spcPts val="0"/>
                        </a:spcAft>
                        <a:buClrTx/>
                        <a:buSzTx/>
                        <a:buFontTx/>
                        <a:buNone/>
                        <a:tabLst/>
                        <a:defRPr/>
                      </a:pPr>
                      <a:r>
                        <a:rPr lang="ru-RU" sz="1200" dirty="0" smtClean="0">
                          <a:solidFill>
                            <a:schemeClr val="tx1"/>
                          </a:solidFill>
                          <a:effectLst/>
                          <a:latin typeface="Times New Roman" pitchFamily="18" charset="0"/>
                          <a:ea typeface="Times New Roman"/>
                          <a:cs typeface="Times New Roman" pitchFamily="18" charset="0"/>
                        </a:rPr>
                        <a:t>(3 б/к)</a:t>
                      </a:r>
                    </a:p>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 </a:t>
                      </a: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cs typeface="Times New Roman" pitchFamily="18" charset="0"/>
                        </a:rPr>
                        <a:t>-</a:t>
                      </a: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ea typeface="Times New Roman"/>
                          <a:cs typeface="Times New Roman" pitchFamily="18" charset="0"/>
                        </a:rPr>
                        <a:t>-</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AF4B25A6-D037-47DE-A1F1-94310E773C7D}" type="slidenum">
              <a:rPr lang="ru-RU"/>
              <a:pPr>
                <a:defRPr/>
              </a:pPr>
              <a:t>9</a:t>
            </a:fld>
            <a:endParaRPr lang="ru-RU"/>
          </a:p>
        </p:txBody>
      </p:sp>
      <p:sp>
        <p:nvSpPr>
          <p:cNvPr id="2" name="Заголовок 1"/>
          <p:cNvSpPr>
            <a:spLocks noGrp="1"/>
          </p:cNvSpPr>
          <p:nvPr>
            <p:ph type="title" idx="4294967295"/>
          </p:nvPr>
        </p:nvSpPr>
        <p:spPr>
          <a:xfrm>
            <a:off x="0" y="620713"/>
            <a:ext cx="8820150" cy="1439862"/>
          </a:xfrm>
        </p:spPr>
        <p:txBody>
          <a:bodyPr rtlCol="0">
            <a:normAutofit fontScale="90000"/>
          </a:bodyPr>
          <a:lstStyle/>
          <a:p>
            <a:pPr algn="ctr">
              <a:defRPr/>
            </a:pP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40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Материалдық- техникалық </a:t>
            </a:r>
            <a:r>
              <a:rPr lang="ru-RU" sz="40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база</a:t>
            </a:r>
            <a:br>
              <a:rPr lang="ru-RU" sz="40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2700" b="1" dirty="0" smtClean="0">
                <a:solidFill>
                  <a:schemeClr val="tx1"/>
                </a:solidFill>
                <a:latin typeface="+mn-lt"/>
                <a:cs typeface="Times New Roman" pitchFamily="18" charset="0"/>
              </a:rPr>
              <a:t> </a:t>
            </a:r>
            <a:r>
              <a:rPr lang="kk-KZ" sz="2400" b="1" dirty="0" smtClean="0">
                <a:solidFill>
                  <a:schemeClr val="tx1"/>
                </a:solidFill>
                <a:latin typeface="+mn-lt"/>
              </a:rPr>
              <a:t>Негізгі қаржыны пайдалану тиімділігін бағалау </a:t>
            </a:r>
            <a:r>
              <a:rPr lang="ru-RU" b="1" dirty="0" smtClean="0">
                <a:solidFill>
                  <a:schemeClr val="tx1"/>
                </a:solidFill>
                <a:latin typeface="Times New Roman" pitchFamily="18" charset="0"/>
                <a:cs typeface="Times New Roman" pitchFamily="18" charset="0"/>
              </a:rPr>
              <a:t/>
            </a:r>
            <a:br>
              <a:rPr lang="ru-RU" b="1" dirty="0" smtClean="0">
                <a:solidFill>
                  <a:schemeClr val="tx1"/>
                </a:solidFill>
                <a:latin typeface="Times New Roman" pitchFamily="18" charset="0"/>
                <a:cs typeface="Times New Roman" pitchFamily="18" charset="0"/>
              </a:rPr>
            </a:br>
            <a:r>
              <a:rPr lang="kk-KZ" sz="2000" dirty="0" smtClean="0"/>
              <a:t> </a:t>
            </a:r>
            <a:r>
              <a:rPr lang="kk-KZ" sz="2000" b="1" dirty="0" smtClean="0">
                <a:solidFill>
                  <a:schemeClr val="tx1"/>
                </a:solidFill>
                <a:latin typeface="+mn-lt"/>
              </a:rPr>
              <a:t>Медициналық жабдықтармен жабдықтауды талдау </a:t>
            </a:r>
            <a:r>
              <a:rPr lang="ru-RU" sz="2200" dirty="0" smtClean="0">
                <a:solidFill>
                  <a:srgbClr val="FF0000"/>
                </a:solidFill>
              </a:rPr>
              <a:t/>
            </a:r>
            <a:br>
              <a:rPr lang="ru-RU" sz="2200" dirty="0" smtClean="0">
                <a:solidFill>
                  <a:srgbClr val="FF0000"/>
                </a:solidFill>
              </a:rPr>
            </a:br>
            <a:endParaRPr lang="ru-RU" sz="2200" dirty="0">
              <a:solidFill>
                <a:srgbClr val="FF0000"/>
              </a:solidFill>
            </a:endParaRPr>
          </a:p>
        </p:txBody>
      </p:sp>
      <p:graphicFrame>
        <p:nvGraphicFramePr>
          <p:cNvPr id="4" name="Таблица 3"/>
          <p:cNvGraphicFramePr>
            <a:graphicFrameLocks noGrp="1"/>
          </p:cNvGraphicFramePr>
          <p:nvPr/>
        </p:nvGraphicFramePr>
        <p:xfrm>
          <a:off x="323850" y="2776538"/>
          <a:ext cx="6336100" cy="1081161"/>
        </p:xfrm>
        <a:graphic>
          <a:graphicData uri="http://schemas.openxmlformats.org/drawingml/2006/table">
            <a:tbl>
              <a:tblPr firstRow="1" bandRow="1">
                <a:tableStyleId>{8799B23B-EC83-4686-B30A-512413B5E67A}</a:tableStyleId>
              </a:tblPr>
              <a:tblGrid>
                <a:gridCol w="1923346"/>
                <a:gridCol w="2180224"/>
                <a:gridCol w="2232530"/>
              </a:tblGrid>
              <a:tr h="684921">
                <a:tc>
                  <a:txBody>
                    <a:bodyPr/>
                    <a:lstStyle/>
                    <a:p>
                      <a:endParaRPr lang="ru-RU" sz="2000" b="0" dirty="0">
                        <a:latin typeface="Times New Roman" pitchFamily="18" charset="0"/>
                        <a:cs typeface="Times New Roman" pitchFamily="18" charset="0"/>
                      </a:endParaRPr>
                    </a:p>
                  </a:txBody>
                  <a:tcPr/>
                </a:tc>
                <a:tc>
                  <a:txBody>
                    <a:bodyPr/>
                    <a:lstStyle/>
                    <a:p>
                      <a:pPr algn="ctr"/>
                      <a:r>
                        <a:rPr lang="kk-KZ" sz="2000" baseline="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202</a:t>
                      </a:r>
                      <a:r>
                        <a:rPr lang="ru-RU" sz="2000" dirty="0" smtClean="0">
                          <a:latin typeface="Times New Roman" pitchFamily="18" charset="0"/>
                          <a:cs typeface="Times New Roman" pitchFamily="18" charset="0"/>
                        </a:rPr>
                        <a:t>1</a:t>
                      </a:r>
                      <a:r>
                        <a:rPr lang="kk-KZ" sz="2000" dirty="0" smtClean="0">
                          <a:latin typeface="Times New Roman" pitchFamily="18" charset="0"/>
                          <a:cs typeface="Times New Roman" pitchFamily="18" charset="0"/>
                        </a:rPr>
                        <a:t>г</a:t>
                      </a:r>
                      <a:endParaRPr lang="ru-RU" sz="2000" b="1" dirty="0">
                        <a:solidFill>
                          <a:schemeClr val="tx1"/>
                        </a:solidFill>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20</a:t>
                      </a:r>
                      <a:r>
                        <a:rPr lang="ru-RU" sz="2000" dirty="0" smtClean="0">
                          <a:latin typeface="Times New Roman" pitchFamily="18" charset="0"/>
                          <a:cs typeface="Times New Roman" pitchFamily="18" charset="0"/>
                        </a:rPr>
                        <a:t>22</a:t>
                      </a:r>
                      <a:r>
                        <a:rPr lang="kk-KZ" sz="2000" dirty="0" smtClean="0">
                          <a:latin typeface="Times New Roman" pitchFamily="18" charset="0"/>
                          <a:cs typeface="Times New Roman" pitchFamily="18" charset="0"/>
                        </a:rPr>
                        <a:t>г</a:t>
                      </a:r>
                      <a:endParaRPr lang="ru-RU" sz="2000" b="1" dirty="0">
                        <a:solidFill>
                          <a:schemeClr val="tx1"/>
                        </a:solidFill>
                        <a:latin typeface="Times New Roman" pitchFamily="18" charset="0"/>
                        <a:cs typeface="Times New Roman" pitchFamily="18" charset="0"/>
                      </a:endParaRPr>
                    </a:p>
                  </a:txBody>
                  <a:tcPr/>
                </a:tc>
              </a:tr>
              <a:tr h="386649">
                <a:tc>
                  <a:txBody>
                    <a:bodyPr/>
                    <a:lstStyle/>
                    <a:p>
                      <a:r>
                        <a:rPr lang="kk-KZ" sz="2000" b="1" dirty="0" smtClean="0">
                          <a:latin typeface="Times New Roman" pitchFamily="18" charset="0"/>
                          <a:cs typeface="Times New Roman" pitchFamily="18" charset="0"/>
                        </a:rPr>
                        <a:t>Барлығы</a:t>
                      </a:r>
                      <a:endParaRPr lang="ru-RU" sz="2000" b="1" dirty="0">
                        <a:latin typeface="Times New Roman" pitchFamily="18" charset="0"/>
                        <a:cs typeface="Times New Roman" pitchFamily="18" charset="0"/>
                      </a:endParaRPr>
                    </a:p>
                  </a:txBody>
                  <a:tcPr/>
                </a:tc>
                <a:tc>
                  <a:txBody>
                    <a:bodyPr/>
                    <a:lstStyle/>
                    <a:p>
                      <a:pPr algn="ctr"/>
                      <a:r>
                        <a:rPr lang="kk-KZ" sz="2000" dirty="0" smtClean="0">
                          <a:latin typeface="Times New Roman" pitchFamily="18" charset="0"/>
                          <a:cs typeface="Times New Roman" pitchFamily="18" charset="0"/>
                        </a:rPr>
                        <a:t>82,9%</a:t>
                      </a:r>
                      <a:endParaRPr lang="ru-RU" sz="2000" b="1" dirty="0">
                        <a:solidFill>
                          <a:srgbClr val="00B0F0"/>
                        </a:solidFill>
                        <a:latin typeface="Times New Roman" pitchFamily="18" charset="0"/>
                        <a:cs typeface="Times New Roman" pitchFamily="18" charset="0"/>
                      </a:endParaRPr>
                    </a:p>
                  </a:txBody>
                  <a:tcPr/>
                </a:tc>
                <a:tc>
                  <a:txBody>
                    <a:bodyPr/>
                    <a:lstStyle/>
                    <a:p>
                      <a:pPr algn="ctr"/>
                      <a:r>
                        <a:rPr lang="kk-KZ" sz="2000" dirty="0" smtClean="0">
                          <a:latin typeface="Times New Roman" pitchFamily="18" charset="0"/>
                          <a:cs typeface="Times New Roman" pitchFamily="18" charset="0"/>
                        </a:rPr>
                        <a:t>82,98%</a:t>
                      </a:r>
                      <a:endParaRPr lang="ru-RU" sz="2000" b="1" dirty="0">
                        <a:solidFill>
                          <a:srgbClr val="00B0F0"/>
                        </a:solidFill>
                        <a:latin typeface="Times New Roman" pitchFamily="18" charset="0"/>
                        <a:cs typeface="Times New Roman" pitchFamily="18" charset="0"/>
                      </a:endParaRPr>
                    </a:p>
                  </a:txBody>
                  <a:tcPr/>
                </a:tc>
              </a:tr>
            </a:tbl>
          </a:graphicData>
        </a:graphic>
      </p:graphicFrame>
      <p:sp>
        <p:nvSpPr>
          <p:cNvPr id="6" name="Прямоугольник 5"/>
          <p:cNvSpPr/>
          <p:nvPr/>
        </p:nvSpPr>
        <p:spPr>
          <a:xfrm rot="10800000" flipV="1">
            <a:off x="571472" y="4071942"/>
            <a:ext cx="8280920" cy="2031325"/>
          </a:xfrm>
          <a:prstGeom prst="rect">
            <a:avLst/>
          </a:prstGeom>
        </p:spPr>
        <p:txBody>
          <a:bodyPr wrap="square">
            <a:spAutoFit/>
          </a:bodyPr>
          <a:lstStyle/>
          <a:p>
            <a:pPr algn="l"/>
            <a:r>
              <a:rPr lang="kk-KZ" b="1" dirty="0" smtClean="0">
                <a:latin typeface="+mn-lt"/>
              </a:rPr>
              <a:t>Жергілікті бюджет есебінен медициналық жабдықтар сатып алынды:</a:t>
            </a:r>
            <a:endParaRPr lang="ru-RU" b="1" dirty="0" smtClean="0">
              <a:latin typeface="Times New Roman" pitchFamily="18" charset="0"/>
              <a:cs typeface="Times New Roman" pitchFamily="18" charset="0"/>
            </a:endParaRPr>
          </a:p>
          <a:p>
            <a:pPr algn="l"/>
            <a:endParaRPr lang="kk-KZ" b="1" dirty="0" smtClean="0">
              <a:latin typeface="Times New Roman" pitchFamily="18" charset="0"/>
              <a:cs typeface="Times New Roman" pitchFamily="18" charset="0"/>
            </a:endParaRPr>
          </a:p>
          <a:p>
            <a:pPr algn="l"/>
            <a:r>
              <a:rPr lang="en-US" b="1" dirty="0" smtClean="0">
                <a:latin typeface="Times New Roman" pitchFamily="18" charset="0"/>
                <a:cs typeface="Times New Roman" pitchFamily="18" charset="0"/>
              </a:rPr>
              <a:t>2021 </a:t>
            </a:r>
            <a:r>
              <a:rPr lang="ru-RU" b="1" dirty="0" err="1" smtClean="0">
                <a:latin typeface="Times New Roman" pitchFamily="18" charset="0"/>
                <a:cs typeface="Times New Roman" pitchFamily="18" charset="0"/>
              </a:rPr>
              <a:t>жылы</a:t>
            </a:r>
            <a:r>
              <a:rPr lang="ru-RU" b="1" dirty="0" smtClean="0">
                <a:latin typeface="Times New Roman" pitchFamily="18" charset="0"/>
                <a:cs typeface="Times New Roman" pitchFamily="18" charset="0"/>
              </a:rPr>
              <a:t> 19 215 000 тенге </a:t>
            </a:r>
            <a:r>
              <a:rPr lang="ru-RU" b="1" dirty="0" err="1" smtClean="0">
                <a:latin typeface="Times New Roman" pitchFamily="18" charset="0"/>
                <a:cs typeface="Times New Roman" pitchFamily="18" charset="0"/>
              </a:rPr>
              <a:t>соммада</a:t>
            </a:r>
            <a:r>
              <a:rPr lang="ru-RU" b="1" dirty="0" smtClean="0">
                <a:latin typeface="Times New Roman" pitchFamily="18" charset="0"/>
                <a:cs typeface="Times New Roman" pitchFamily="18" charset="0"/>
              </a:rPr>
              <a:t> 28 дана </a:t>
            </a:r>
            <a:r>
              <a:rPr lang="ru-RU" b="1" dirty="0" err="1" smtClean="0">
                <a:latin typeface="Times New Roman" pitchFamily="18" charset="0"/>
                <a:cs typeface="Times New Roman" pitchFamily="18" charset="0"/>
              </a:rPr>
              <a:t>мөлшерінде</a:t>
            </a:r>
            <a:r>
              <a:rPr lang="ru-RU" b="1" dirty="0" smtClean="0">
                <a:latin typeface="Times New Roman" pitchFamily="18" charset="0"/>
                <a:cs typeface="Times New Roman" pitchFamily="18" charset="0"/>
              </a:rPr>
              <a:t>.</a:t>
            </a:r>
          </a:p>
          <a:p>
            <a:pPr algn="l"/>
            <a:endParaRPr lang="ru-RU" b="1" dirty="0" smtClean="0">
              <a:latin typeface="Times New Roman" pitchFamily="18" charset="0"/>
              <a:cs typeface="Times New Roman" pitchFamily="18" charset="0"/>
            </a:endParaRPr>
          </a:p>
          <a:p>
            <a:pPr algn="l"/>
            <a:r>
              <a:rPr lang="ru-RU" b="1" dirty="0" smtClean="0">
                <a:latin typeface="Times New Roman" pitchFamily="18" charset="0"/>
                <a:cs typeface="Times New Roman" pitchFamily="18" charset="0"/>
              </a:rPr>
              <a:t>2022 </a:t>
            </a:r>
            <a:r>
              <a:rPr lang="ru-RU" b="1" dirty="0" err="1" smtClean="0">
                <a:latin typeface="Times New Roman" pitchFamily="18" charset="0"/>
                <a:cs typeface="Times New Roman" pitchFamily="18" charset="0"/>
              </a:rPr>
              <a:t>жылы</a:t>
            </a:r>
            <a:r>
              <a:rPr lang="ru-RU" b="1" dirty="0" smtClean="0">
                <a:latin typeface="Times New Roman" pitchFamily="18" charset="0"/>
                <a:cs typeface="Times New Roman" pitchFamily="18" charset="0"/>
              </a:rPr>
              <a:t> 0,0 те</a:t>
            </a:r>
            <a:r>
              <a:rPr lang="kk-KZ" b="1" dirty="0" smtClean="0">
                <a:latin typeface="Times New Roman" pitchFamily="18" charset="0"/>
                <a:cs typeface="Times New Roman" pitchFamily="18" charset="0"/>
              </a:rPr>
              <a:t>ңге.</a:t>
            </a:r>
            <a:endParaRPr lang="ru-RU" b="1" dirty="0" smtClean="0">
              <a:latin typeface="Times New Roman" pitchFamily="18" charset="0"/>
              <a:cs typeface="Times New Roman" pitchFamily="18" charset="0"/>
            </a:endParaRPr>
          </a:p>
          <a:p>
            <a:pPr algn="l"/>
            <a:endParaRPr lang="ru-RU" b="1" dirty="0" smtClean="0">
              <a:latin typeface="Times New Roman" pitchFamily="18" charset="0"/>
              <a:cs typeface="Times New Roman" pitchFamily="18" charset="0"/>
            </a:endParaRPr>
          </a:p>
          <a:p>
            <a:pPr algn="l"/>
            <a:endParaRPr lang="ru-RU"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13496</TotalTime>
  <Words>3356</Words>
  <Application>Microsoft Office PowerPoint</Application>
  <PresentationFormat>Экран (4:3)</PresentationFormat>
  <Paragraphs>1751</Paragraphs>
  <Slides>35</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Поток</vt:lpstr>
      <vt:lpstr>  2022 жылдың 6 айлық есебі</vt:lpstr>
      <vt:lpstr>Слайд 2</vt:lpstr>
      <vt:lpstr>Кентау қаласындағы қалалық аурухананың құрылымдық бөлімшелері мен сыйымдылығы</vt:lpstr>
      <vt:lpstr>Кентау қалалық ауруханасы келесі бөлімшелермен ұсынылған:  </vt:lpstr>
      <vt:lpstr>Слайд 5</vt:lpstr>
      <vt:lpstr>Слайд 6</vt:lpstr>
      <vt:lpstr>АДАМИ  РЕСУРСТАР</vt:lpstr>
      <vt:lpstr>АДАМИ РЕСУРСЫН ДАМЫТУ</vt:lpstr>
      <vt:lpstr>     Материалдық- техникалық база   Негізгі қаржыны пайдалану тиімділігін бағалау   Медициналық жабдықтармен жабдықтауды талдау  </vt:lpstr>
      <vt:lpstr>Аурухананың бюджеттік қаражатын пайдалануды талдау</vt:lpstr>
      <vt:lpstr>Бір науқасқа шығындар</vt:lpstr>
      <vt:lpstr>Медициналық көмектің кепілдендірілген көлемі шеңберіндегі амбулаториялық-емханалық көмектен түскен кіріс                               </vt:lpstr>
      <vt:lpstr>Ақылы қызметтер туралы есеп (ш.есеп)        </vt:lpstr>
      <vt:lpstr>2022 жылғы 6 айға арналған «аурухана» мемлекеттік тапсырысының жоспарын орындау.</vt:lpstr>
      <vt:lpstr>Негізгі медициналық-экономикалық көрсеткіштер</vt:lpstr>
      <vt:lpstr>Сапалық көрсеткіштер </vt:lpstr>
      <vt:lpstr>Сапалық көрсеткіштер </vt:lpstr>
      <vt:lpstr>Сапалық көрсеткіштер </vt:lpstr>
      <vt:lpstr>Слайд 19</vt:lpstr>
      <vt:lpstr>Слайд 20</vt:lpstr>
      <vt:lpstr>Слайд 21</vt:lpstr>
      <vt:lpstr>          Кентау қалалық ауруханасының 2022 жылғы 6 айында             Инсульт орталығының жұмыс есебі. </vt:lpstr>
      <vt:lpstr>Слайд 23</vt:lpstr>
      <vt:lpstr>Слайд 24</vt:lpstr>
      <vt:lpstr>     </vt:lpstr>
      <vt:lpstr>Сынық – сырқат бөлімінің 2022 ж 6 айда атқарылған жұмысының көрсеткіші</vt:lpstr>
      <vt:lpstr>Слайд 27</vt:lpstr>
      <vt:lpstr>Слайд 28</vt:lpstr>
      <vt:lpstr>Слайд 29</vt:lpstr>
      <vt:lpstr>Кентау қалалық орталық ауруханасының хирургия бөлімшесінің 2022 жылдың жарты жылдығының қызметі жайлы ақпарат. </vt:lpstr>
      <vt:lpstr>Сапалық көрсеткіштер . </vt:lpstr>
      <vt:lpstr>Слайд 32</vt:lpstr>
      <vt:lpstr> </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 PowerPoint 2002+</dc:title>
  <dc:creator>DOCTOR</dc:creator>
  <cp:lastModifiedBy>Пользователь Windows</cp:lastModifiedBy>
  <cp:revision>1667</cp:revision>
  <dcterms:created xsi:type="dcterms:W3CDTF">2017-05-25T03:17:49Z</dcterms:created>
  <dcterms:modified xsi:type="dcterms:W3CDTF">2022-08-12T09:13:57Z</dcterms:modified>
</cp:coreProperties>
</file>